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3"/>
    <p:restoredTop sz="94631"/>
  </p:normalViewPr>
  <p:slideViewPr>
    <p:cSldViewPr snapToGrid="0">
      <p:cViewPr varScale="1">
        <p:scale>
          <a:sx n="130" d="100"/>
          <a:sy n="130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88E6-D795-D44F-8374-501BAEABEC4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2435-E073-0B48-9C90-B40A1C663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2435-E073-0B48-9C90-B40A1C663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99B5-D1F9-CC0D-5F0C-EF2800018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5554C-E380-0834-2EFD-11A64D259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23FA-25B2-C7EE-12E1-B3FE5E86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EFB1-5AAC-7AC2-3F4D-F5F3BFD7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9122-818C-77DC-DAFC-022D3D66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F086-3DE6-9E17-3327-B134BC05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85D86-66AE-3B68-C3C6-5D1A4765E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A282-0A60-BB38-8EA7-A8BC6DE3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05EE-BE48-10FB-04EC-1D48BE85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BE38B-E83D-52CD-592A-59BFC02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11145-081C-574E-5BB4-40F348CDA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1C59-4BC3-A845-6E83-6945754C9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C67EA-23C0-06E4-2A9C-D5A6DCF3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07D73-793A-D779-494F-8D9E4555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0FA6-B110-7935-80F9-B0D28795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F53A-2652-A5F7-7834-58360223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68FC5-412B-4990-48D1-CAE62FA5F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2044-DC3F-D5B5-FA93-190A60C0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537D-31BB-63E2-C93B-DA85B98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9224E-78C6-E2A6-280D-E4D63246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9558-E0F1-264D-16B2-B1B1C8DE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32A13-24FE-BCBE-CAFA-C856327F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8D621-FACD-31D3-A55D-32A8D641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3AA25-0681-B31D-7A0F-3D19D98D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A31FC-8A29-5F27-9602-70ACE1B3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B7E6-9054-4294-0958-AD8306F6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6A6F6-390F-2557-2D65-D4863649F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FE133-E446-2E09-78B9-83B4DC9C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B7A94-117B-53C1-A3EB-C79D5720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7D594-A841-3D7E-96FB-51C9C5F7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1B287-BFA3-1330-1D31-1626037E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95CD-4C4A-2E73-A304-41F9AE48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48E7D-F262-1B21-6D42-5DC26144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4BCE9-23F4-0E5C-6D26-94DD6F03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EA2FC-D4AC-EEE1-545A-5A484890F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68505-3088-43BC-02BD-5C6F2B05D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F10E-FCB1-42E9-B2D2-0593635D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BE071-2004-47C7-5476-F10722F9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919BC-B0FB-883F-721D-40F1FEBB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3805-B90B-A9FD-52A8-A68C4AB9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D0A31-16C8-9384-8DD5-0DA4694B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E8E0C-460D-6847-CFE6-7884A5D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E9455-1A4F-9BB9-CED7-3C23F893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D4EBB-5FCD-E013-3358-416D0BEC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87B44-1014-D630-C8F3-26E94BEF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3F5A5-5BF8-587D-7186-2856C7DE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27F6-DBD1-C904-A49F-5B059185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5529-2324-C099-C2AD-BDACC0F9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812AD-CAD8-8F3B-565F-7E20D20BD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6D19A-0E8B-A282-E523-E0380B14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854CB-2656-1C91-E106-20AF128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35B1-39E8-1DB0-AF05-648590D3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A38D-5306-56EA-732C-1BAF7CC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5D194-410D-E696-4079-1353F2BA9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7116-4549-8D7B-8097-CB019D05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4D409-7D35-C21C-272B-4EF78354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C6C6A-D423-83F5-DC57-B17197C4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3752F-1D07-C495-85E6-F9A16D2E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8B4EF-3CFD-B42B-2FFD-1B85E363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0F8C-5982-D656-8383-8D4C61BA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37DAF-B37D-EEC5-6EFF-EECD1A4F8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F211E-B920-D348-84C4-1C11C43725A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F372-EBE5-E1BD-4714-5EC044494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D591-AA0C-DF8B-868D-3CB849C3B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075BE-8237-4D4C-9033-F7AE6309D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cmc.gsfc.nasa.gov/ionv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kauai.ccmc.gsfc.nasa.gov/CMR/TimeInterval/viewAll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6124DE9-E172-0E7F-2C8A-E668518BDFCD}"/>
              </a:ext>
            </a:extLst>
          </p:cNvPr>
          <p:cNvSpPr txBox="1"/>
          <p:nvPr/>
        </p:nvSpPr>
        <p:spPr>
          <a:xfrm>
            <a:off x="5812972" y="152399"/>
            <a:ext cx="606568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/>
              <a:t>CCMC Ionosphere-Thermosphere Model Assessment and Validation Platform (ITMAP) Now Available.</a:t>
            </a: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The </a:t>
            </a:r>
            <a:r>
              <a:rPr lang="en-US" b="1" dirty="0">
                <a:hlinkClick r:id="rId3"/>
              </a:rPr>
              <a:t>CCMC ITMAP </a:t>
            </a:r>
            <a:r>
              <a:rPr lang="en-US" dirty="0"/>
              <a:t>is designed to showcase validation projects for ionosphere-thermosphere (IT) models by comparing model outputs with a wide range of ground-based and spaceborne observations, such as </a:t>
            </a:r>
            <a:r>
              <a:rPr lang="en-US" b="1" dirty="0"/>
              <a:t>GNSS TEC,</a:t>
            </a:r>
            <a:r>
              <a:rPr lang="en-US" dirty="0"/>
              <a:t> </a:t>
            </a:r>
            <a:r>
              <a:rPr lang="en-US" b="1" dirty="0"/>
              <a:t>FORMOSAT-7/COSMIC2, CHAMP, GOCE, GRACE-A, SWARM-A, and GRACE-FO.</a:t>
            </a:r>
            <a:r>
              <a:rPr lang="en-US" dirty="0"/>
              <a:t> These comparisons enable comprehensive assessments of IT model performance during </a:t>
            </a:r>
            <a:r>
              <a:rPr lang="en-US" dirty="0">
                <a:hlinkClick r:id="rId4"/>
              </a:rPr>
              <a:t>historic geomagnetic storm events</a:t>
            </a:r>
            <a:r>
              <a:rPr lang="en-US" dirty="0"/>
              <a:t>. The current ITMAP projects focus on key parameters including:</a:t>
            </a:r>
          </a:p>
          <a:p>
            <a:pPr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Total Electron Content (TEC)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Critical frequency of the F2 layer (foF2)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Peak height of the F2 layer (hmF2)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Thermospheric</a:t>
            </a:r>
            <a:r>
              <a:rPr lang="en-US" b="1" dirty="0"/>
              <a:t> Neutral density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Future expansions will include model performance evaluations in support of </a:t>
            </a:r>
            <a:r>
              <a:rPr lang="en-US" b="1" dirty="0"/>
              <a:t>navigation and communication</a:t>
            </a:r>
            <a:r>
              <a:rPr lang="en-US" dirty="0"/>
              <a:t> applications, utilizing single frequency GNSS precise point positioning and HF raytracing tools.</a:t>
            </a:r>
          </a:p>
          <a:p>
            <a:pPr>
              <a:buNone/>
            </a:pPr>
            <a:br>
              <a:rPr lang="en-US" dirty="0"/>
            </a:br>
            <a:endParaRPr lang="en-US" dirty="0">
              <a:effectLst/>
              <a:latin typeface="Menlo" panose="020B060903080402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9FD3E-70ED-D8CD-981A-2C0C90EED22A}"/>
              </a:ext>
            </a:extLst>
          </p:cNvPr>
          <p:cNvGrpSpPr/>
          <p:nvPr/>
        </p:nvGrpSpPr>
        <p:grpSpPr>
          <a:xfrm>
            <a:off x="135309" y="414602"/>
            <a:ext cx="5564251" cy="5870610"/>
            <a:chOff x="152401" y="380420"/>
            <a:chExt cx="5564251" cy="5870610"/>
          </a:xfrm>
        </p:grpSpPr>
        <p:pic>
          <p:nvPicPr>
            <p:cNvPr id="3" name="Picture 2" descr="Graphical user interface, table&#10;&#10;AI-generated content may be incorrect.">
              <a:extLst>
                <a:ext uri="{FF2B5EF4-FFF2-40B4-BE49-F238E27FC236}">
                  <a16:creationId xmlns:a16="http://schemas.microsoft.com/office/drawing/2014/main" id="{B6F3E2D7-EE27-BE63-3B32-3C4B4712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1" y="3270589"/>
              <a:ext cx="5519057" cy="2980441"/>
            </a:xfrm>
            <a:prstGeom prst="rect">
              <a:avLst/>
            </a:prstGeom>
          </p:spPr>
        </p:pic>
        <p:pic>
          <p:nvPicPr>
            <p:cNvPr id="4" name="Picture 3" descr="Graphical user interface&#10;&#10;AI-generated content may be incorrect.">
              <a:extLst>
                <a:ext uri="{FF2B5EF4-FFF2-40B4-BE49-F238E27FC236}">
                  <a16:creationId xmlns:a16="http://schemas.microsoft.com/office/drawing/2014/main" id="{F8DDE8FE-2943-8EE1-C3FF-598A3687E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1" y="380420"/>
              <a:ext cx="5564251" cy="2890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82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Menlo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Chou, Min-Yang (GSFC-674.0)[CATHOLIC UNIV OF AMERICA]</dc:creator>
  <cp:lastModifiedBy>Wiegand, Chiu (GSFC-5500)</cp:lastModifiedBy>
  <cp:revision>3</cp:revision>
  <dcterms:created xsi:type="dcterms:W3CDTF">2025-05-08T16:23:57Z</dcterms:created>
  <dcterms:modified xsi:type="dcterms:W3CDTF">2025-05-15T11:38:03Z</dcterms:modified>
</cp:coreProperties>
</file>