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98" r:id="rId2"/>
    <p:sldId id="385" r:id="rId3"/>
    <p:sldId id="400" r:id="rId4"/>
    <p:sldId id="413" r:id="rId5"/>
    <p:sldId id="390" r:id="rId6"/>
    <p:sldId id="391" r:id="rId7"/>
    <p:sldId id="396" r:id="rId8"/>
    <p:sldId id="392" r:id="rId9"/>
    <p:sldId id="393" r:id="rId10"/>
    <p:sldId id="394" r:id="rId11"/>
    <p:sldId id="395" r:id="rId12"/>
    <p:sldId id="398" r:id="rId13"/>
    <p:sldId id="414" r:id="rId14"/>
    <p:sldId id="386" r:id="rId15"/>
    <p:sldId id="387" r:id="rId16"/>
    <p:sldId id="388" r:id="rId17"/>
    <p:sldId id="389" r:id="rId18"/>
    <p:sldId id="401" r:id="rId19"/>
    <p:sldId id="397" r:id="rId20"/>
    <p:sldId id="402" r:id="rId21"/>
    <p:sldId id="415" r:id="rId22"/>
    <p:sldId id="403" r:id="rId23"/>
    <p:sldId id="404" r:id="rId24"/>
    <p:sldId id="405" r:id="rId25"/>
    <p:sldId id="406" r:id="rId26"/>
    <p:sldId id="407" r:id="rId27"/>
    <p:sldId id="408" r:id="rId28"/>
    <p:sldId id="409" r:id="rId29"/>
    <p:sldId id="412" r:id="rId30"/>
    <p:sldId id="410"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79" autoAdjust="0"/>
    <p:restoredTop sz="76265" autoAdjust="0"/>
  </p:normalViewPr>
  <p:slideViewPr>
    <p:cSldViewPr snapToGrid="0" snapToObjects="1">
      <p:cViewPr>
        <p:scale>
          <a:sx n="100" d="100"/>
          <a:sy n="100" d="100"/>
        </p:scale>
        <p:origin x="-3136" y="-126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5C3E88-E34D-5042-A438-737568C8AADA}" type="datetimeFigureOut">
              <a:rPr lang="en-US" smtClean="0"/>
              <a:pPr/>
              <a:t>1/15/16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1E533B-AA21-8E4E-A465-221A79D3646B}" type="slidenum">
              <a:rPr lang="en-US" smtClean="0"/>
              <a:pPr/>
              <a:t>‹#›</a:t>
            </a:fld>
            <a:endParaRPr lang="en-US"/>
          </a:p>
        </p:txBody>
      </p:sp>
    </p:spTree>
    <p:extLst>
      <p:ext uri="{BB962C8B-B14F-4D97-AF65-F5344CB8AC3E}">
        <p14:creationId xmlns:p14="http://schemas.microsoft.com/office/powerpoint/2010/main" val="37550916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asa.gov/mission_pages/sunearth/news/light-wavelengths.html" TargetMode="External"/><Relationship Id="rId4" Type="http://schemas.openxmlformats.org/officeDocument/2006/relationships/hyperlink" Target="http://cdaw.gsfc.nasa.gov/movie/make_javamovie.php?img1=sta_e195&amp;img2=sta_cor2&amp;stime=20130526_1500&amp;etime=20130527_0000" TargetMode="External"/><Relationship Id="rId5" Type="http://schemas.openxmlformats.org/officeDocument/2006/relationships/hyperlink" Target="http://go.nasa.gov/19Dni3v" TargetMode="External"/><Relationship Id="rId6" Type="http://schemas.openxmlformats.org/officeDocument/2006/relationships/hyperlink" Target="http://cdaw.gsfc.nasa.gov/movie/make_javamovie.php?img1=lasc2rdf&amp;img2=sdo_a304&amp;stime=20130430_2200&amp;etime=20130501_0800" TargetMode="External"/><Relationship Id="rId7" Type="http://schemas.openxmlformats.org/officeDocument/2006/relationships/hyperlink" Target="http://go.nasa.gov/12qcWDO" TargetMode="External"/><Relationship Id="rId8" Type="http://schemas.openxmlformats.org/officeDocument/2006/relationships/hyperlink" Target="http://www.lmsal.com/hek/gallery/podimages/2013/06/01/pod_malanushenko_anna_2013-06-01T02:24:03.851/anny_AIA-304_20130531T113203-20130531T185203_120s_made_20130601T022253_720p.mpg" TargetMode="External"/><Relationship Id="rId9" Type="http://schemas.openxmlformats.org/officeDocument/2006/relationships/hyperlink" Target="http://www.lmsal.com/hek/gallery/podimages/2013/06/01/pod_malanushenko_anna_2013-06-01T00:52:07.870/anny_AIA-211_20130531T094003-20130531T145203_120s_made_20130601T005102_720p.mpg" TargetMode="External"/><Relationship Id="rId10" Type="http://schemas.openxmlformats.org/officeDocument/2006/relationships/hyperlink" Target="http://cdaw.gsfc.nasa.gov/movie/make_javamovie.php?img1=stb_cor2&amp;img2=stb_e195&amp;stime=20120527_0300&amp;etime=20120527_1600"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tereo-ssc.nascom.nasa.gov/where.shtm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ccmc.gsfc.nasa.gov/analysis/stereo/"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b="0" baseline="0" dirty="0" smtClean="0"/>
          </a:p>
          <a:p>
            <a:endParaRPr lang="en-US" b="0" baseline="0" dirty="0" smtClean="0"/>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pPr>
              <a:defRPr/>
            </a:pPr>
            <a:fld id="{095BE0E6-92A0-0B4D-9A1D-C53DBC515BEA}" type="slidenum">
              <a:rPr lang="en-US" smtClean="0"/>
              <a:pPr>
                <a:defRPr/>
              </a:pPr>
              <a:t>1</a:t>
            </a:fld>
            <a:endParaRPr lang="en-US"/>
          </a:p>
        </p:txBody>
      </p:sp>
    </p:spTree>
    <p:extLst>
      <p:ext uri="{BB962C8B-B14F-4D97-AF65-F5344CB8AC3E}">
        <p14:creationId xmlns:p14="http://schemas.microsoft.com/office/powerpoint/2010/main" val="947284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24</a:t>
            </a:fld>
            <a:endParaRPr lang="en-US"/>
          </a:p>
        </p:txBody>
      </p:sp>
    </p:spTree>
    <p:extLst>
      <p:ext uri="{BB962C8B-B14F-4D97-AF65-F5344CB8AC3E}">
        <p14:creationId xmlns:p14="http://schemas.microsoft.com/office/powerpoint/2010/main" val="631670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http://space-</a:t>
            </a:r>
            <a:r>
              <a:rPr lang="en-US" dirty="0" err="1" smtClean="0"/>
              <a:t>env.esa.int</a:t>
            </a:r>
            <a:r>
              <a:rPr lang="en-US" dirty="0" smtClean="0"/>
              <a:t>/ECSS/ecss_10_04.html</a:t>
            </a:r>
          </a:p>
          <a:p>
            <a:endParaRPr lang="en-US" dirty="0" smtClean="0"/>
          </a:p>
          <a:p>
            <a:endParaRPr lang="en-US" dirty="0" smtClean="0"/>
          </a:p>
          <a:p>
            <a:r>
              <a:rPr lang="en-US" dirty="0" smtClean="0"/>
              <a:t>The European Co-operation for Space Standardization</a:t>
            </a:r>
          </a:p>
          <a:p>
            <a:endParaRPr lang="en-US" dirty="0" smtClean="0"/>
          </a:p>
          <a:p>
            <a:endParaRPr lang="en-US" dirty="0" smtClean="0"/>
          </a:p>
          <a:p>
            <a:r>
              <a:rPr lang="en-US" dirty="0" smtClean="0"/>
              <a:t>http://</a:t>
            </a:r>
            <a:r>
              <a:rPr lang="en-US" dirty="0" err="1" smtClean="0"/>
              <a:t>www.spaceweather.eu</a:t>
            </a:r>
            <a:r>
              <a:rPr lang="en-US" dirty="0" smtClean="0"/>
              <a:t>/</a:t>
            </a:r>
            <a:r>
              <a:rPr lang="en-US" dirty="0" err="1" smtClean="0"/>
              <a:t>sl</a:t>
            </a:r>
            <a:r>
              <a:rPr lang="en-US" dirty="0" smtClean="0"/>
              <a:t>/</a:t>
            </a:r>
            <a:r>
              <a:rPr lang="en-US" dirty="0" err="1" smtClean="0"/>
              <a:t>model_access_interface</a:t>
            </a:r>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25</a:t>
            </a:fld>
            <a:endParaRPr lang="en-US"/>
          </a:p>
        </p:txBody>
      </p:sp>
    </p:spTree>
    <p:extLst>
      <p:ext uri="{BB962C8B-B14F-4D97-AF65-F5344CB8AC3E}">
        <p14:creationId xmlns:p14="http://schemas.microsoft.com/office/powerpoint/2010/main" val="949172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Space weather related applications</a:t>
            </a:r>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27</a:t>
            </a:fld>
            <a:endParaRPr lang="en-US"/>
          </a:p>
        </p:txBody>
      </p:sp>
    </p:spTree>
    <p:extLst>
      <p:ext uri="{BB962C8B-B14F-4D97-AF65-F5344CB8AC3E}">
        <p14:creationId xmlns:p14="http://schemas.microsoft.com/office/powerpoint/2010/main" val="1829399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Hwang, J., K. </a:t>
            </a:r>
            <a:r>
              <a:rPr lang="en-US" sz="1200" b="0" i="0" u="none" strike="noStrike" kern="1200" baseline="0" dirty="0" err="1" smtClean="0">
                <a:solidFill>
                  <a:schemeClr val="tx1"/>
                </a:solidFill>
                <a:latin typeface="+mn-lt"/>
                <a:ea typeface="+mn-ea"/>
                <a:cs typeface="+mn-cs"/>
              </a:rPr>
              <a:t>Dokgo</a:t>
            </a:r>
            <a:r>
              <a:rPr lang="en-US" sz="1200" b="0" i="0" u="none" strike="noStrike" kern="1200" baseline="0" dirty="0" smtClean="0">
                <a:solidFill>
                  <a:schemeClr val="tx1"/>
                </a:solidFill>
                <a:latin typeface="+mn-lt"/>
                <a:ea typeface="+mn-ea"/>
                <a:cs typeface="+mn-cs"/>
              </a:rPr>
              <a:t>, E. Choi, K.-C. Kin, H.-P. Kim, and K.-S. Cho (2014), Korean Radiation Exposure Assessment Model for aviation route dose:</a:t>
            </a:r>
          </a:p>
          <a:p>
            <a:r>
              <a:rPr lang="en-US" sz="1200" b="0" i="0" u="none" strike="noStrike" kern="1200" baseline="0" dirty="0" smtClean="0">
                <a:solidFill>
                  <a:schemeClr val="tx1"/>
                </a:solidFill>
                <a:latin typeface="+mn-lt"/>
                <a:ea typeface="+mn-ea"/>
                <a:cs typeface="+mn-cs"/>
              </a:rPr>
              <a:t>KREAM, KSS Fall meeting, </a:t>
            </a:r>
            <a:r>
              <a:rPr lang="en-US" sz="1200" b="0" i="0" u="none" strike="noStrike" kern="1200" baseline="0" dirty="0" err="1" smtClean="0">
                <a:solidFill>
                  <a:schemeClr val="tx1"/>
                </a:solidFill>
                <a:latin typeface="+mn-lt"/>
                <a:ea typeface="+mn-ea"/>
                <a:cs typeface="+mn-cs"/>
              </a:rPr>
              <a:t>Jeju</a:t>
            </a:r>
            <a:r>
              <a:rPr lang="en-US" sz="1200" b="0" i="0" u="none" strike="noStrike" kern="1200" baseline="0" dirty="0" smtClean="0">
                <a:solidFill>
                  <a:schemeClr val="tx1"/>
                </a:solidFill>
                <a:latin typeface="+mn-lt"/>
                <a:ea typeface="+mn-ea"/>
                <a:cs typeface="+mn-cs"/>
              </a:rPr>
              <a:t>, Korea, 29–31 Oct.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smtClean="0">
                <a:solidFill>
                  <a:schemeClr val="tx1"/>
                </a:solidFill>
                <a:latin typeface="+mn-lt"/>
                <a:ea typeface="+mn-ea"/>
                <a:cs typeface="+mn-cs"/>
              </a:rPr>
              <a:t>Tobiska</a:t>
            </a:r>
            <a:r>
              <a:rPr lang="en-US" sz="1200" b="0" i="0" u="none" strike="noStrike" kern="1200" baseline="0" dirty="0" smtClean="0">
                <a:solidFill>
                  <a:schemeClr val="tx1"/>
                </a:solidFill>
                <a:latin typeface="+mn-lt"/>
                <a:ea typeface="+mn-ea"/>
                <a:cs typeface="+mn-cs"/>
              </a:rPr>
              <a:t>, W. K., et al. (2015), Advances in Atmospheric Radiation Measurements and Modeling Needed to Improve Air Safety, Space Weather, 13, 202–210, </a:t>
            </a:r>
            <a:r>
              <a:rPr lang="it-IT" sz="1200" b="0" i="0" u="none" strike="noStrike" kern="1200" baseline="0" dirty="0" smtClean="0">
                <a:solidFill>
                  <a:schemeClr val="tx1"/>
                </a:solidFill>
                <a:latin typeface="+mn-lt"/>
                <a:ea typeface="+mn-ea"/>
                <a:cs typeface="+mn-cs"/>
              </a:rPr>
              <a:t>doi:10.1002/2015SW001169.</a:t>
            </a:r>
          </a:p>
          <a:p>
            <a:endParaRPr lang="it-IT" sz="1200" b="0" i="0" u="none" strike="noStrike" kern="1200" baseline="0" dirty="0" smtClean="0">
              <a:solidFill>
                <a:schemeClr val="tx1"/>
              </a:solidFill>
              <a:latin typeface="+mn-lt"/>
              <a:ea typeface="+mn-ea"/>
              <a:cs typeface="+mn-cs"/>
            </a:endParaRPr>
          </a:p>
          <a:p>
            <a:endParaRPr lang="it-IT"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Matthiä</a:t>
            </a:r>
            <a:r>
              <a:rPr lang="en-US" sz="1200" b="0" i="0" u="none" strike="noStrike" kern="1200" baseline="0" dirty="0" smtClean="0">
                <a:solidFill>
                  <a:schemeClr val="tx1"/>
                </a:solidFill>
                <a:latin typeface="+mn-lt"/>
                <a:ea typeface="+mn-ea"/>
                <a:cs typeface="+mn-cs"/>
              </a:rPr>
              <a:t>, D., M. M. Meier, and G. Reitz (2014), Numerical calculation of the radiation exposure from galactic cosmic rays at aviation altitudes</a:t>
            </a:r>
          </a:p>
          <a:p>
            <a:r>
              <a:rPr lang="en-US" sz="1200" b="0" i="0" u="none" strike="noStrike" kern="1200" baseline="0" dirty="0" smtClean="0">
                <a:solidFill>
                  <a:schemeClr val="tx1"/>
                </a:solidFill>
                <a:latin typeface="+mn-lt"/>
                <a:ea typeface="+mn-ea"/>
                <a:cs typeface="+mn-cs"/>
              </a:rPr>
              <a:t>with the PANDOCA core model, Space Weather, 12, 161–171, doi:10.1002/2013SW001022.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rgbClr val="FF0000"/>
                </a:solidFill>
                <a:latin typeface="+mn-lt"/>
                <a:ea typeface="+mn-ea"/>
                <a:cs typeface="+mn-cs"/>
              </a:rPr>
              <a:t>Crosby, N., D. </a:t>
            </a:r>
            <a:r>
              <a:rPr lang="en-US" sz="1200" b="0" i="0" u="none" strike="noStrike" kern="1200" baseline="0" dirty="0" err="1" smtClean="0">
                <a:solidFill>
                  <a:srgbClr val="FF0000"/>
                </a:solidFill>
                <a:latin typeface="+mn-lt"/>
                <a:ea typeface="+mn-ea"/>
                <a:cs typeface="+mn-cs"/>
              </a:rPr>
              <a:t>Heynderickx</a:t>
            </a:r>
            <a:r>
              <a:rPr lang="en-US" sz="1200" b="0" i="0" u="none" strike="noStrike" kern="1200" baseline="0" dirty="0" smtClean="0">
                <a:solidFill>
                  <a:srgbClr val="FF0000"/>
                </a:solidFill>
                <a:latin typeface="+mn-lt"/>
                <a:ea typeface="+mn-ea"/>
                <a:cs typeface="+mn-cs"/>
              </a:rPr>
              <a:t>, P. </a:t>
            </a:r>
            <a:r>
              <a:rPr lang="en-US" sz="1200" b="0" i="0" u="none" strike="noStrike" kern="1200" baseline="0" dirty="0" err="1" smtClean="0">
                <a:solidFill>
                  <a:srgbClr val="FF0000"/>
                </a:solidFill>
                <a:latin typeface="+mn-lt"/>
                <a:ea typeface="+mn-ea"/>
                <a:cs typeface="+mn-cs"/>
              </a:rPr>
              <a:t>Jiggens</a:t>
            </a:r>
            <a:r>
              <a:rPr lang="en-US" sz="1200" b="0" i="0" u="none" strike="noStrike" kern="1200" baseline="0" dirty="0" smtClean="0">
                <a:solidFill>
                  <a:srgbClr val="FF0000"/>
                </a:solidFill>
                <a:latin typeface="+mn-lt"/>
                <a:ea typeface="+mn-ea"/>
                <a:cs typeface="+mn-cs"/>
              </a:rPr>
              <a:t>, A. </a:t>
            </a:r>
            <a:r>
              <a:rPr lang="en-US" sz="1200" b="0" i="0" u="none" strike="noStrike" kern="1200" baseline="0" dirty="0" err="1" smtClean="0">
                <a:solidFill>
                  <a:srgbClr val="FF0000"/>
                </a:solidFill>
                <a:latin typeface="+mn-lt"/>
                <a:ea typeface="+mn-ea"/>
                <a:cs typeface="+mn-cs"/>
              </a:rPr>
              <a:t>Aran</a:t>
            </a:r>
            <a:r>
              <a:rPr lang="en-US" sz="1200" b="0" i="0" u="none" strike="noStrike" kern="1200" baseline="0" dirty="0" smtClean="0">
                <a:solidFill>
                  <a:srgbClr val="FF0000"/>
                </a:solidFill>
                <a:latin typeface="+mn-lt"/>
                <a:ea typeface="+mn-ea"/>
                <a:cs typeface="+mn-cs"/>
              </a:rPr>
              <a:t>, B. </a:t>
            </a:r>
            <a:r>
              <a:rPr lang="en-US" sz="1200" b="0" i="0" u="none" strike="noStrike" kern="1200" baseline="0" dirty="0" err="1" smtClean="0">
                <a:solidFill>
                  <a:srgbClr val="FF0000"/>
                </a:solidFill>
                <a:latin typeface="+mn-lt"/>
                <a:ea typeface="+mn-ea"/>
                <a:cs typeface="+mn-cs"/>
              </a:rPr>
              <a:t>Sanahuja</a:t>
            </a:r>
            <a:r>
              <a:rPr lang="en-US" sz="1200" b="0" i="0" u="none" strike="noStrike" kern="1200" baseline="0" dirty="0" smtClean="0">
                <a:solidFill>
                  <a:srgbClr val="FF0000"/>
                </a:solidFill>
                <a:latin typeface="+mn-lt"/>
                <a:ea typeface="+mn-ea"/>
                <a:cs typeface="+mn-cs"/>
              </a:rPr>
              <a:t>, P. Truscott, F. Lei, C. Jacobs, S. </a:t>
            </a:r>
            <a:r>
              <a:rPr lang="en-US" sz="1200" b="0" i="0" u="none" strike="noStrike" kern="1200" baseline="0" dirty="0" err="1" smtClean="0">
                <a:solidFill>
                  <a:srgbClr val="FF0000"/>
                </a:solidFill>
                <a:latin typeface="+mn-lt"/>
                <a:ea typeface="+mn-ea"/>
                <a:cs typeface="+mn-cs"/>
              </a:rPr>
              <a:t>Poedts</a:t>
            </a:r>
            <a:r>
              <a:rPr lang="en-US" sz="1200" b="0" i="0" u="none" strike="noStrike" kern="1200" baseline="0" dirty="0" smtClean="0">
                <a:solidFill>
                  <a:srgbClr val="FF0000"/>
                </a:solidFill>
                <a:latin typeface="+mn-lt"/>
                <a:ea typeface="+mn-ea"/>
                <a:cs typeface="+mn-cs"/>
              </a:rPr>
              <a:t>, S. Gabriel, et al. (2015), SEPEM: A tool for statistical modeling the solar energetic particle environment, Space Weather, 13, 406–426, doi:10.1002/2013SW001008.</a:t>
            </a:r>
          </a:p>
          <a:p>
            <a:endParaRPr lang="en-US" sz="1200" b="0" i="0" u="none" strike="noStrike" kern="1200" baseline="0" dirty="0" smtClean="0">
              <a:solidFill>
                <a:srgbClr val="FF0000"/>
              </a:solidFill>
              <a:latin typeface="+mn-lt"/>
              <a:ea typeface="+mn-ea"/>
              <a:cs typeface="+mn-cs"/>
            </a:endParaRPr>
          </a:p>
          <a:p>
            <a:r>
              <a:rPr lang="en-US" sz="1200" b="0" i="0" u="none" strike="noStrike" kern="1200" baseline="0" dirty="0" smtClean="0">
                <a:solidFill>
                  <a:srgbClr val="FF0000"/>
                </a:solidFill>
                <a:latin typeface="+mn-lt"/>
                <a:ea typeface="+mn-ea"/>
                <a:cs typeface="+mn-cs"/>
              </a:rPr>
              <a:t>Marsh, M. S., S. </a:t>
            </a:r>
            <a:r>
              <a:rPr lang="en-US" sz="1200" b="0" i="0" u="none" strike="noStrike" kern="1200" baseline="0" dirty="0" err="1" smtClean="0">
                <a:solidFill>
                  <a:srgbClr val="FF0000"/>
                </a:solidFill>
                <a:latin typeface="+mn-lt"/>
                <a:ea typeface="+mn-ea"/>
                <a:cs typeface="+mn-cs"/>
              </a:rPr>
              <a:t>Dalla</a:t>
            </a:r>
            <a:r>
              <a:rPr lang="en-US" sz="1200" b="0" i="0" u="none" strike="noStrike" kern="1200" baseline="0" dirty="0" smtClean="0">
                <a:solidFill>
                  <a:srgbClr val="FF0000"/>
                </a:solidFill>
                <a:latin typeface="+mn-lt"/>
                <a:ea typeface="+mn-ea"/>
                <a:cs typeface="+mn-cs"/>
              </a:rPr>
              <a:t>, M. </a:t>
            </a:r>
            <a:r>
              <a:rPr lang="en-US" sz="1200" b="0" i="0" u="none" strike="noStrike" kern="1200" baseline="0" dirty="0" err="1" smtClean="0">
                <a:solidFill>
                  <a:srgbClr val="FF0000"/>
                </a:solidFill>
                <a:latin typeface="+mn-lt"/>
                <a:ea typeface="+mn-ea"/>
                <a:cs typeface="+mn-cs"/>
              </a:rPr>
              <a:t>Dierckxsens</a:t>
            </a:r>
            <a:r>
              <a:rPr lang="en-US" sz="1200" b="0" i="0" u="none" strike="noStrike" kern="1200" baseline="0" dirty="0" smtClean="0">
                <a:solidFill>
                  <a:srgbClr val="FF0000"/>
                </a:solidFill>
                <a:latin typeface="+mn-lt"/>
                <a:ea typeface="+mn-ea"/>
                <a:cs typeface="+mn-cs"/>
              </a:rPr>
              <a:t>, T. </a:t>
            </a:r>
            <a:r>
              <a:rPr lang="en-US" sz="1200" b="0" i="0" u="none" strike="noStrike" kern="1200" baseline="0" dirty="0" err="1" smtClean="0">
                <a:solidFill>
                  <a:srgbClr val="FF0000"/>
                </a:solidFill>
                <a:latin typeface="+mn-lt"/>
                <a:ea typeface="+mn-ea"/>
                <a:cs typeface="+mn-cs"/>
              </a:rPr>
              <a:t>Laitinen</a:t>
            </a:r>
            <a:r>
              <a:rPr lang="en-US" sz="1200" b="0" i="0" u="none" strike="noStrike" kern="1200" baseline="0" dirty="0" smtClean="0">
                <a:solidFill>
                  <a:srgbClr val="FF0000"/>
                </a:solidFill>
                <a:latin typeface="+mn-lt"/>
                <a:ea typeface="+mn-ea"/>
                <a:cs typeface="+mn-cs"/>
              </a:rPr>
              <a:t>, and N. B. Crosby (2015), SPARX: A modeling system for Solar Energetic Particle Radiation Space Weather forecasting, Space Weather, 13, 386–394. doi:10.1002/2014SW001120.</a:t>
            </a:r>
          </a:p>
          <a:p>
            <a:endParaRPr lang="en-US" sz="1200" b="0" i="0" u="none" strike="noStrike" kern="1200" baseline="0" dirty="0" smtClean="0">
              <a:solidFill>
                <a:srgbClr val="FF0000"/>
              </a:solidFill>
              <a:latin typeface="+mn-lt"/>
              <a:ea typeface="+mn-ea"/>
              <a:cs typeface="+mn-cs"/>
            </a:endParaRPr>
          </a:p>
          <a:p>
            <a:endParaRPr lang="it-IT" sz="1200" b="0" i="0" u="none" strike="noStrike" kern="1200" baseline="0" dirty="0" smtClean="0">
              <a:solidFill>
                <a:srgbClr val="FF0000"/>
              </a:solidFill>
              <a:latin typeface="+mn-lt"/>
              <a:ea typeface="+mn-ea"/>
              <a:cs typeface="+mn-cs"/>
            </a:endParaRPr>
          </a:p>
          <a:p>
            <a:endParaRPr lang="en-US" sz="1200" b="0" i="0" u="none" strike="noStrike" kern="1200" baseline="0" dirty="0" smtClean="0">
              <a:solidFill>
                <a:srgbClr val="FF0000"/>
              </a:solidFill>
              <a:latin typeface="+mn-lt"/>
              <a:ea typeface="+mn-ea"/>
              <a:cs typeface="+mn-cs"/>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BD1E533B-AA21-8E4E-A465-221A79D3646B}" type="slidenum">
              <a:rPr lang="en-US" smtClean="0"/>
              <a:pPr/>
              <a:t>28</a:t>
            </a:fld>
            <a:endParaRPr lang="en-US"/>
          </a:p>
        </p:txBody>
      </p:sp>
    </p:spTree>
    <p:extLst>
      <p:ext uri="{BB962C8B-B14F-4D97-AF65-F5344CB8AC3E}">
        <p14:creationId xmlns:p14="http://schemas.microsoft.com/office/powerpoint/2010/main" val="1176861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30</a:t>
            </a:fld>
            <a:endParaRPr lang="en-US"/>
          </a:p>
        </p:txBody>
      </p:sp>
    </p:spTree>
    <p:extLst>
      <p:ext uri="{BB962C8B-B14F-4D97-AF65-F5344CB8AC3E}">
        <p14:creationId xmlns:p14="http://schemas.microsoft.com/office/powerpoint/2010/main" val="3513176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D1E533B-AA21-8E4E-A465-221A79D3646B}" type="slidenum">
              <a:rPr lang="en-US" smtClean="0"/>
              <a:pPr/>
              <a:t>2</a:t>
            </a:fld>
            <a:endParaRPr lang="en-US"/>
          </a:p>
        </p:txBody>
      </p:sp>
    </p:spTree>
    <p:extLst>
      <p:ext uri="{BB962C8B-B14F-4D97-AF65-F5344CB8AC3E}">
        <p14:creationId xmlns:p14="http://schemas.microsoft.com/office/powerpoint/2010/main" val="47095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solidFill>
                  <a:srgbClr val="264DC3"/>
                </a:solidFill>
              </a:rPr>
              <a:t>Halo</a:t>
            </a:r>
            <a:r>
              <a:rPr lang="en-US" sz="1200" dirty="0" smtClean="0"/>
              <a:t> </a:t>
            </a:r>
            <a:r>
              <a:rPr lang="en-US" sz="1200" dirty="0" err="1" smtClean="0"/>
              <a:t>CMEs</a:t>
            </a:r>
            <a:r>
              <a:rPr lang="en-US" sz="1200" dirty="0" smtClean="0"/>
              <a:t> are </a:t>
            </a:r>
            <a:r>
              <a:rPr lang="en-US" sz="1200" dirty="0" err="1" smtClean="0"/>
              <a:t>CMEs</a:t>
            </a:r>
            <a:r>
              <a:rPr lang="en-US" sz="1200" dirty="0" smtClean="0"/>
              <a:t> that appear to surround the occulting disk of the coronagraph. The CME can originate from the front or back side of the Sun, and therefore are travelling either towards or away from the observer.</a:t>
            </a:r>
          </a:p>
          <a:p>
            <a:endParaRPr lang="en-US" sz="1200" dirty="0" smtClean="0"/>
          </a:p>
          <a:p>
            <a:r>
              <a:rPr lang="en-US" sz="1200" dirty="0" smtClean="0"/>
              <a:t>Here is an example of a halo CME in SOHO</a:t>
            </a:r>
            <a:r>
              <a:rPr lang="en-US" sz="1200" baseline="0" dirty="0" smtClean="0"/>
              <a:t> LASCO C3, direct image on the left, difference image on the right.  The difference image was created by subtracted the previous frame from the current frame.  Some differences are subtracted from a “base” frame a few hours prior to the event.</a:t>
            </a:r>
            <a:endParaRPr lang="en-US" sz="1200" dirty="0" smtClean="0"/>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Due to scattering and projection, the CME sides or flanks are detected in these images, not the leading edge (nose) of the CME.</a:t>
            </a:r>
          </a:p>
          <a:p>
            <a:endParaRPr lang="en-US" sz="1200"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With </a:t>
            </a:r>
            <a:r>
              <a:rPr lang="en-US" sz="1200" b="1" dirty="0" smtClean="0">
                <a:solidFill>
                  <a:srgbClr val="264DC3"/>
                </a:solidFill>
              </a:rPr>
              <a:t>coronagraph </a:t>
            </a:r>
            <a:r>
              <a:rPr lang="en-US" sz="1200" dirty="0" smtClean="0"/>
              <a:t>data you can measure the leading of the CME at different times.  From this you can determine the “</a:t>
            </a:r>
            <a:r>
              <a:rPr lang="en-US" sz="1200" b="1" dirty="0" smtClean="0">
                <a:solidFill>
                  <a:srgbClr val="264DC3"/>
                </a:solidFill>
              </a:rPr>
              <a:t>plane-of-sky</a:t>
            </a:r>
            <a:r>
              <a:rPr lang="en-US" sz="1200" dirty="0" smtClean="0"/>
              <a:t>” speed by measuring the position of the </a:t>
            </a:r>
            <a:r>
              <a:rPr lang="en-US" sz="1200" b="1" dirty="0" smtClean="0">
                <a:solidFill>
                  <a:srgbClr val="264DC3"/>
                </a:solidFill>
              </a:rPr>
              <a:t>leading edge </a:t>
            </a:r>
            <a:r>
              <a:rPr lang="en-US" sz="1200" dirty="0" smtClean="0"/>
              <a:t>of the CME at two times.  By using </a:t>
            </a:r>
            <a:r>
              <a:rPr lang="en-US" sz="1200" b="1" dirty="0" smtClean="0">
                <a:solidFill>
                  <a:srgbClr val="264DC3"/>
                </a:solidFill>
              </a:rPr>
              <a:t>coronagraphs</a:t>
            </a:r>
            <a:r>
              <a:rPr lang="en-US" sz="1200" dirty="0" smtClean="0"/>
              <a:t> on various spacecraft, you can get a measurements of this projected speed from various angles.</a:t>
            </a:r>
          </a:p>
          <a:p>
            <a:endParaRPr lang="en-US" dirty="0" smtClean="0"/>
          </a:p>
          <a:p>
            <a:r>
              <a:rPr lang="en-US" dirty="0" smtClean="0"/>
              <a:t>Here</a:t>
            </a:r>
            <a:r>
              <a:rPr lang="en-US" baseline="0" dirty="0" smtClean="0"/>
              <a:t> are coronagraph images from STEREO Ahead COR2, at two different times.  You can the leading edge has been marked in each image.  By knowing the height of the CME leading edge at two times, the speed in the plane of the image can be determined.</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CME source locations/EUV lower coronal </a:t>
            </a:r>
            <a:r>
              <a:rPr lang="en-US" sz="1200" dirty="0" smtClean="0">
                <a:solidFill>
                  <a:srgbClr val="264DC3"/>
                </a:solidFill>
              </a:rPr>
              <a:t>signatures</a:t>
            </a:r>
            <a:r>
              <a:rPr lang="en-US" sz="1200" dirty="0" smtClean="0"/>
              <a:t> of </a:t>
            </a:r>
            <a:r>
              <a:rPr lang="en-US" sz="1200" dirty="0" err="1" smtClean="0"/>
              <a:t>CMEs</a:t>
            </a:r>
            <a:endParaRPr lang="en-US" sz="1200" dirty="0" smtClean="0"/>
          </a:p>
          <a:p>
            <a:r>
              <a:rPr lang="en-US" sz="1200" dirty="0" smtClean="0"/>
              <a:t>* </a:t>
            </a:r>
            <a:r>
              <a:rPr lang="en-US" sz="1200" dirty="0" err="1" smtClean="0"/>
              <a:t>CMEs</a:t>
            </a:r>
            <a:r>
              <a:rPr lang="en-US" sz="1200" dirty="0" smtClean="0"/>
              <a:t> can originate from active regions and/or from filament eruptions.  </a:t>
            </a:r>
          </a:p>
          <a:p>
            <a:r>
              <a:rPr lang="en-US" sz="1200" dirty="0" smtClean="0"/>
              <a:t>* Some </a:t>
            </a:r>
            <a:r>
              <a:rPr lang="en-US" sz="1200" dirty="0" err="1" smtClean="0"/>
              <a:t>CMEs</a:t>
            </a:r>
            <a:r>
              <a:rPr lang="en-US" sz="1200" dirty="0" smtClean="0"/>
              <a:t> are associated with flares.   </a:t>
            </a:r>
          </a:p>
          <a:p>
            <a:pPr>
              <a:buFontTx/>
              <a:buChar char="•"/>
            </a:pPr>
            <a:r>
              <a:rPr lang="en-US" sz="1200" dirty="0" smtClean="0"/>
              <a:t>EUV signatures include </a:t>
            </a:r>
            <a:r>
              <a:rPr lang="en-US" sz="1200" dirty="0" smtClean="0">
                <a:solidFill>
                  <a:srgbClr val="264DC3"/>
                </a:solidFill>
              </a:rPr>
              <a:t>post eruption arcades, rising loops, coronal dimming, </a:t>
            </a:r>
            <a:r>
              <a:rPr lang="en-US" sz="1200" dirty="0" smtClean="0"/>
              <a:t>and</a:t>
            </a:r>
            <a:r>
              <a:rPr lang="en-US" sz="1200" dirty="0" smtClean="0">
                <a:solidFill>
                  <a:srgbClr val="264DC3"/>
                </a:solidFill>
              </a:rPr>
              <a:t> prominence eruptions</a:t>
            </a:r>
            <a:r>
              <a:rPr lang="en-US" sz="1200" dirty="0" smtClean="0"/>
              <a:t> (click for example movies).</a:t>
            </a:r>
          </a:p>
          <a:p>
            <a:pPr>
              <a:buFontTx/>
              <a:buChar char="•"/>
            </a:pPr>
            <a:endParaRPr lang="en-US" sz="1050" dirty="0" smtClean="0"/>
          </a:p>
          <a:p>
            <a:r>
              <a:rPr lang="en-US" sz="1050" b="1" dirty="0" smtClean="0"/>
              <a:t>Important!  Always determine the source location of every CME you analyze.</a:t>
            </a:r>
          </a:p>
          <a:p>
            <a:r>
              <a:rPr lang="en-US" sz="1050" b="1" dirty="0" smtClean="0"/>
              <a:t>This can help you decide which coronagraph combinations to choose, and assess the accuracy of the CME parameters you obtain.</a:t>
            </a:r>
          </a:p>
          <a:p>
            <a:r>
              <a:rPr lang="en-US" sz="900" i="1" dirty="0" smtClean="0">
                <a:hlinkClick r:id="rId3"/>
              </a:rPr>
              <a:t>Sun Primer: Why NASA Scientists Observe the Sun in Different Wavelengths</a:t>
            </a:r>
            <a:endParaRPr lang="en-US" sz="900" i="1" dirty="0" smtClean="0"/>
          </a:p>
          <a:p>
            <a:endParaRPr lang="en-US" dirty="0" smtClean="0"/>
          </a:p>
          <a:p>
            <a:endParaRPr lang="en-US" dirty="0" smtClean="0"/>
          </a:p>
          <a:p>
            <a:pPr>
              <a:buNone/>
            </a:pPr>
            <a:r>
              <a:rPr lang="en-US" sz="1200" i="1" dirty="0" smtClean="0">
                <a:cs typeface="Times New Roman"/>
              </a:rPr>
              <a:t>EUV lower coronal signatures of </a:t>
            </a:r>
            <a:r>
              <a:rPr lang="en-US" sz="1200" i="1" dirty="0" err="1" smtClean="0">
                <a:cs typeface="Times New Roman"/>
              </a:rPr>
              <a:t>CMEs</a:t>
            </a:r>
            <a:r>
              <a:rPr lang="en-US" sz="1200" i="1" dirty="0" smtClean="0">
                <a:cs typeface="Times New Roman"/>
              </a:rPr>
              <a:t> movies</a:t>
            </a:r>
          </a:p>
          <a:p>
            <a:pPr>
              <a:buNone/>
            </a:pPr>
            <a:r>
              <a:rPr lang="en-US" sz="1200" dirty="0" smtClean="0">
                <a:cs typeface="Times New Roman"/>
              </a:rPr>
              <a:t>post eruption arcade</a:t>
            </a:r>
            <a:r>
              <a:rPr lang="en-US" sz="1200" dirty="0" smtClean="0">
                <a:cs typeface="Times New Roman"/>
                <a:hlinkClick r:id="rId4"/>
              </a:rPr>
              <a:t>http://cdaw.gsfc.nasa.gov/movie/make_javamovie.php?img1=sta_e195&amp;img2=sta_cor2&amp;stime=20130526_1500&amp;etime=20130527_0000</a:t>
            </a:r>
            <a:endParaRPr lang="en-US" sz="1200" dirty="0" smtClean="0">
              <a:cs typeface="Times New Roman"/>
            </a:endParaRPr>
          </a:p>
          <a:p>
            <a:pPr>
              <a:buNone/>
            </a:pPr>
            <a:r>
              <a:rPr lang="en-US" sz="1200" dirty="0" smtClean="0">
                <a:cs typeface="Times New Roman"/>
              </a:rPr>
              <a:t>prominence eruptions   </a:t>
            </a:r>
            <a:r>
              <a:rPr lang="en-US" sz="1200" dirty="0" smtClean="0">
                <a:cs typeface="Times New Roman"/>
                <a:hlinkClick r:id="rId5"/>
              </a:rPr>
              <a:t>http://go.nasa.gov/19Dni3v</a:t>
            </a:r>
            <a:endParaRPr lang="en-US" sz="1200" dirty="0" smtClean="0">
              <a:cs typeface="Times New Roman"/>
            </a:endParaRPr>
          </a:p>
          <a:p>
            <a:pPr>
              <a:buNone/>
            </a:pPr>
            <a:r>
              <a:rPr lang="en-US" sz="1200" dirty="0" smtClean="0">
                <a:cs typeface="Times New Roman"/>
                <a:hlinkClick r:id="rId6"/>
              </a:rPr>
              <a:t>http://cdaw.gsfc.nasa.gov/movie/make_javamovie.php?img1=lasc2rdf&amp;img2=sdo_a304&amp;stime=20130430_2200&amp;etime=20130501_0800</a:t>
            </a:r>
            <a:endParaRPr lang="en-US" sz="1200" dirty="0" smtClean="0">
              <a:cs typeface="Times New Roman"/>
            </a:endParaRPr>
          </a:p>
          <a:p>
            <a:pPr>
              <a:buNone/>
            </a:pPr>
            <a:r>
              <a:rPr lang="en-US" sz="1200" dirty="0" smtClean="0">
                <a:cs typeface="Times New Roman"/>
              </a:rPr>
              <a:t>filament eruptions      </a:t>
            </a:r>
            <a:r>
              <a:rPr lang="en-US" sz="1200" dirty="0" smtClean="0">
                <a:cs typeface="Times New Roman"/>
                <a:hlinkClick r:id="rId7"/>
              </a:rPr>
              <a:t>http://go.nasa.gov/12qcWDO</a:t>
            </a:r>
            <a:endParaRPr lang="en-US" sz="1200" dirty="0" smtClean="0">
              <a:cs typeface="Times New Roman"/>
            </a:endParaRPr>
          </a:p>
          <a:p>
            <a:pPr>
              <a:buNone/>
            </a:pPr>
            <a:r>
              <a:rPr lang="en-US" sz="1200" dirty="0" smtClean="0">
                <a:cs typeface="Times New Roman"/>
                <a:hlinkClick r:id="rId8"/>
              </a:rPr>
              <a:t>http://www.lmsal.com/hek/gallery/podimages/2013/06/01/pod_malanushenko_anna_2013-06-01T02:24:03.851/anny_AIA-304_20130531T113203-20130531T185203_120s_made_20130601T022253_720p.mpg</a:t>
            </a:r>
            <a:endParaRPr lang="en-US" sz="1200" dirty="0" smtClean="0">
              <a:cs typeface="Times New Roman"/>
            </a:endParaRPr>
          </a:p>
          <a:p>
            <a:pPr>
              <a:buNone/>
            </a:pPr>
            <a:r>
              <a:rPr lang="en-US" sz="1200" dirty="0" smtClean="0">
                <a:cs typeface="Times New Roman"/>
              </a:rPr>
              <a:t>coronal dimmings</a:t>
            </a:r>
            <a:r>
              <a:rPr lang="en-US" sz="1200" dirty="0" smtClean="0">
                <a:cs typeface="Times New Roman"/>
                <a:hlinkClick r:id="rId9"/>
              </a:rPr>
              <a:t>http://www.lmsal.com/hek/gallery/podimages/2013/06/01/pod_malanushenko_anna_2013-06-01T00:52:07.870/anny_AIA-211_20130531T094003-20130531T145203_120s_made_20130601T005102_720p.mpg</a:t>
            </a:r>
            <a:endParaRPr lang="en-US" sz="1200" dirty="0" smtClean="0">
              <a:cs typeface="Times New Roman"/>
            </a:endParaRPr>
          </a:p>
          <a:p>
            <a:pPr>
              <a:buNone/>
            </a:pPr>
            <a:r>
              <a:rPr lang="en-US" sz="1200" dirty="0" smtClean="0">
                <a:cs typeface="Times New Roman"/>
                <a:hlinkClick r:id="rId10"/>
              </a:rPr>
              <a:t>http://cdaw.gsfc.nasa.gov/movie/make_javamovie.php?img1=stb_cor2&amp;img2=stb_e195&amp;stime=20120527_0300&amp;etime=20120527_1600</a:t>
            </a: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Use there STEREO website orbit</a:t>
            </a:r>
            <a:r>
              <a:rPr lang="en-US" baseline="0" dirty="0" smtClean="0"/>
              <a:t> tool (</a:t>
            </a:r>
            <a:r>
              <a:rPr lang="en-US" dirty="0" smtClean="0">
                <a:hlinkClick r:id="rId3"/>
              </a:rPr>
              <a:t>http://stereo-ssc.nascom.nasa.gov/where.shtml</a:t>
            </a:r>
            <a:r>
              <a:rPr lang="en-US" dirty="0" smtClean="0"/>
              <a:t>) to find the HEEQ</a:t>
            </a:r>
            <a:r>
              <a:rPr lang="en-US" baseline="0" dirty="0" smtClean="0"/>
              <a:t> coordinates of the STEREO spacecraft and see a graph.   This will help you determine which quadrants the CME longitude could be in just by looking at the geometry.</a:t>
            </a:r>
          </a:p>
          <a:p>
            <a:endParaRPr lang="en-US" baseline="0" dirty="0" smtClean="0"/>
          </a:p>
          <a:p>
            <a:r>
              <a:rPr lang="en-US" baseline="0" dirty="0" smtClean="0"/>
              <a:t>HEEQ coordinates is defined as:</a:t>
            </a:r>
          </a:p>
          <a:p>
            <a:r>
              <a:rPr lang="en-US" baseline="0" dirty="0" smtClean="0"/>
              <a:t>X=intersection between solar equator and solar central meridian as seen from Earth</a:t>
            </a:r>
          </a:p>
          <a:p>
            <a:r>
              <a:rPr lang="en-US" baseline="0" dirty="0" smtClean="0"/>
              <a:t>Z= North Pole of the solar rotation axis.</a:t>
            </a:r>
          </a:p>
          <a:p>
            <a:endParaRPr lang="en-US" baseline="0" dirty="0" smtClean="0"/>
          </a:p>
          <a:p>
            <a:r>
              <a:rPr lang="en-US" baseline="0" dirty="0" smtClean="0"/>
              <a:t>Earth is at 0 degrees </a:t>
            </a:r>
            <a:r>
              <a:rPr lang="en-US" baseline="0" dirty="0" err="1" smtClean="0"/>
              <a:t>longtiude</a:t>
            </a:r>
            <a:r>
              <a:rPr lang="en-US" baseline="0" dirty="0" smtClean="0"/>
              <a:t> in this coordinate system.   Longitude is measure from 0 to 180 degrees counterclockwise and 0 to -180 degrees clockwise.</a:t>
            </a:r>
          </a:p>
          <a:p>
            <a:endParaRPr lang="en-US" baseline="0" dirty="0" smtClean="0"/>
          </a:p>
          <a:p>
            <a:r>
              <a:rPr lang="en-US" baseline="0" dirty="0" smtClean="0"/>
              <a:t>For example, on this date (14 May 2013) STEREO A is at 136 degrees longitude. A CME seen going to the right (west) in a SOHO LASCO image which is seen going to the left (east) in a STEREO COR2A image, must have a longitude between these two spacecraft, so between 0 and 136 longitude.  If this CME is also observed by STEREO COR2B as moving to the left (east), this further constrains the longitude to be the eastern side of STEREO B’s view.  STEREO B is at -141 degrees longitude on this date, so the eastern quadrant is between 39 degrees and -141 degrees.   So putting this all together, the CME longitude must be between 39 and 136 degrees longitude.</a:t>
            </a:r>
          </a:p>
          <a:p>
            <a:endParaRPr lang="en-US" baseline="0" dirty="0" smtClean="0"/>
          </a:p>
          <a:p>
            <a:r>
              <a:rPr lang="en-US" baseline="0" dirty="0" smtClean="0"/>
              <a:t>Example 2: (On this date) if you view a full symmetric halo in SOHO LASCO and the source location is on the backside of the Sun, the longitude is likely near 180 degrees.  If you view a full symmetric halo in STEREO A, but the source is on the front side of the sun (visible in SDO), the the longitude is likely near the opposite of STEREO A (located at 136 deg), so about -44 degrees.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Very important!   The main assumption</a:t>
            </a:r>
            <a:r>
              <a:rPr lang="en-US" baseline="0" dirty="0" smtClean="0"/>
              <a:t> of g</a:t>
            </a:r>
            <a:r>
              <a:rPr lang="en-US" dirty="0" smtClean="0"/>
              <a:t>eometric triangulation is that you are measuring the </a:t>
            </a:r>
            <a:r>
              <a:rPr lang="en-US" b="1" dirty="0" smtClean="0"/>
              <a:t>same feature</a:t>
            </a:r>
            <a:r>
              <a:rPr lang="en-US" dirty="0" smtClean="0"/>
              <a:t> (assumption) in two coronagraphs and using simple geometric relations to derive CME position and speed</a:t>
            </a:r>
            <a:r>
              <a:rPr lang="en-US" baseline="0" dirty="0" smtClean="0"/>
              <a:t>.   But remember </a:t>
            </a:r>
            <a:r>
              <a:rPr lang="en-US" dirty="0" smtClean="0"/>
              <a:t>observations are integrated line-of sight information through a 3D structure – projection effects, and scattering amplitudes impact the feature being measured!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CME analysis Procedure</a:t>
            </a:r>
          </a:p>
          <a:p>
            <a:pPr algn="just"/>
            <a:r>
              <a:rPr lang="en-US" sz="1200" dirty="0" smtClean="0"/>
              <a:t>* Identify the CME and the </a:t>
            </a:r>
            <a:r>
              <a:rPr lang="en-US" sz="1200" dirty="0" smtClean="0">
                <a:solidFill>
                  <a:srgbClr val="264DC3"/>
                </a:solidFill>
              </a:rPr>
              <a:t>start time</a:t>
            </a:r>
            <a:r>
              <a:rPr lang="en-US" sz="1200" dirty="0" smtClean="0"/>
              <a:t>.  (The CME start time is the time it is first observed by any of the four coronagraphs)</a:t>
            </a:r>
          </a:p>
          <a:p>
            <a:pPr algn="just"/>
            <a:r>
              <a:rPr lang="en-US" sz="1200" dirty="0" smtClean="0"/>
              <a:t>* Observe all available coronagraph images in motion.  Look for the </a:t>
            </a:r>
            <a:r>
              <a:rPr lang="en-US" sz="1200" dirty="0" smtClean="0">
                <a:solidFill>
                  <a:srgbClr val="264DC3"/>
                </a:solidFill>
              </a:rPr>
              <a:t>same</a:t>
            </a:r>
            <a:r>
              <a:rPr lang="en-US" sz="1200" dirty="0" smtClean="0"/>
              <a:t> CME leading edge </a:t>
            </a:r>
            <a:r>
              <a:rPr lang="en-US" sz="1200" dirty="0" smtClean="0">
                <a:solidFill>
                  <a:srgbClr val="264DC3"/>
                </a:solidFill>
              </a:rPr>
              <a:t>feature</a:t>
            </a:r>
            <a:r>
              <a:rPr lang="en-US" sz="1200" dirty="0" smtClean="0"/>
              <a:t> in various spacecraft.</a:t>
            </a:r>
          </a:p>
          <a:p>
            <a:pPr algn="just"/>
            <a:r>
              <a:rPr lang="en-US" sz="1200" dirty="0" smtClean="0"/>
              <a:t>* Look at EUV images in motion near the CME start time and identify the </a:t>
            </a:r>
            <a:r>
              <a:rPr lang="en-US" sz="1200" dirty="0" smtClean="0">
                <a:solidFill>
                  <a:srgbClr val="264DC3"/>
                </a:solidFill>
              </a:rPr>
              <a:t>source location </a:t>
            </a:r>
            <a:r>
              <a:rPr lang="en-US" sz="1200" dirty="0" smtClean="0"/>
              <a:t>and any </a:t>
            </a:r>
            <a:r>
              <a:rPr lang="en-US" sz="1200" dirty="0" smtClean="0">
                <a:solidFill>
                  <a:srgbClr val="264DC3"/>
                </a:solidFill>
              </a:rPr>
              <a:t>lower coronal signatures </a:t>
            </a:r>
            <a:r>
              <a:rPr lang="en-US" sz="1200" dirty="0" smtClean="0"/>
              <a:t>(post eruption arcade, dimming, rising loops, filament eruption).</a:t>
            </a:r>
          </a:p>
          <a:p>
            <a:pPr algn="just"/>
            <a:r>
              <a:rPr lang="en-US" sz="1200" dirty="0" smtClean="0"/>
              <a:t>Go to </a:t>
            </a:r>
            <a:r>
              <a:rPr lang="en-US" sz="1200" dirty="0" err="1" smtClean="0"/>
              <a:t>StereoCAT</a:t>
            </a:r>
            <a:r>
              <a:rPr lang="en-US" sz="1200" dirty="0" smtClean="0"/>
              <a:t>: </a:t>
            </a:r>
            <a:r>
              <a:rPr lang="en-US" sz="1200" dirty="0" smtClean="0">
                <a:hlinkClick r:id="rId3"/>
              </a:rPr>
              <a:t>http://ccmc.gsfc.nasa.gov/analysis/stereo/</a:t>
            </a:r>
            <a:endParaRPr lang="en-US" sz="1200" dirty="0" smtClean="0"/>
          </a:p>
          <a:p>
            <a:pPr algn="just"/>
            <a:r>
              <a:rPr lang="en-US" sz="1200" dirty="0" smtClean="0"/>
              <a:t>* Select </a:t>
            </a:r>
            <a:r>
              <a:rPr lang="en-US" sz="1200" dirty="0" smtClean="0">
                <a:solidFill>
                  <a:srgbClr val="264DC3"/>
                </a:solidFill>
              </a:rPr>
              <a:t>two overlapping times </a:t>
            </a:r>
            <a:r>
              <a:rPr lang="en-US" sz="1200" dirty="0" smtClean="0"/>
              <a:t>for each </a:t>
            </a:r>
            <a:r>
              <a:rPr lang="en-US" sz="1200" dirty="0" smtClean="0">
                <a:solidFill>
                  <a:srgbClr val="264DC3"/>
                </a:solidFill>
              </a:rPr>
              <a:t>spacecraft pair </a:t>
            </a:r>
            <a:r>
              <a:rPr lang="en-US" sz="1200" dirty="0" smtClean="0"/>
              <a:t>available. Times should be around 45-75 minutes apart, and try to choose times just before the CME leading edge has left the field of view.  It is useful to refer back to the CME movies while selecting images.</a:t>
            </a:r>
          </a:p>
          <a:p>
            <a:pPr algn="just"/>
            <a:r>
              <a:rPr lang="en-US" sz="1200" dirty="0" smtClean="0"/>
              <a:t>* Perform plane of sky measurements CME leading edge and obtain triangulation results if appropriate.  Determine final </a:t>
            </a:r>
            <a:r>
              <a:rPr lang="en-US" sz="1200" dirty="0" smtClean="0">
                <a:solidFill>
                  <a:srgbClr val="264DC3"/>
                </a:solidFill>
              </a:rPr>
              <a:t>CME parameters </a:t>
            </a:r>
            <a:r>
              <a:rPr lang="en-US" sz="1200" dirty="0" smtClean="0"/>
              <a:t>(radial speed, half width, longitude, latitude, and time at 21.5 </a:t>
            </a:r>
            <a:r>
              <a:rPr lang="en-US" sz="1200" dirty="0" err="1" smtClean="0"/>
              <a:t>Rs</a:t>
            </a:r>
            <a:r>
              <a:rPr lang="en-US" sz="1200" dirty="0" smtClean="0"/>
              <a:t> (solar radii)).</a:t>
            </a:r>
          </a:p>
          <a:p>
            <a:endParaRPr lang="en-US" sz="1200" dirty="0" smtClean="0"/>
          </a:p>
          <a:p>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smtClean="0"/>
              <a:t>Oct</a:t>
            </a:r>
            <a:r>
              <a:rPr lang="nl-NL" dirty="0" smtClean="0"/>
              <a:t> 5, 2013 CME</a:t>
            </a:r>
          </a:p>
          <a:p>
            <a:endParaRPr lang="nl-NL" dirty="0" smtClean="0"/>
          </a:p>
          <a:p>
            <a:r>
              <a:rPr lang="nl-NL" dirty="0" smtClean="0"/>
              <a:t>http://</a:t>
            </a:r>
            <a:r>
              <a:rPr lang="nl-NL" dirty="0" err="1" smtClean="0"/>
              <a:t>ccmc.gsfc.nasa.gov</a:t>
            </a:r>
            <a:r>
              <a:rPr lang="nl-NL" dirty="0" smtClean="0"/>
              <a:t>/analysis/stereo/?s=</a:t>
            </a:r>
            <a:r>
              <a:rPr lang="nl-NL" dirty="0" err="1" smtClean="0"/>
              <a:t>iswa.ccmc.gsfc.nasa.gov&amp;v</a:t>
            </a:r>
            <a:r>
              <a:rPr lang="nl-NL" dirty="0" smtClean="0"/>
              <a:t>=3&amp;c=_2__t_t_OJNbhwI_OJNpIZO_0_1rLi_0_2Vvq_0_1rLi_0_-M1a_0_-V86_0_-M1a__5_UY_WC_5rFM_3nb_5rFM_4s9_5rFM_2d6_UY_WC_8Urj_3nb_8Urj_4s9_8Urj_2d6_V0_V0_7WDA_5tI_7WDA_lR_7WDA_4kr_V0_V0_AIe7_5tI_AIe7_lR_AIe7_4kr_t____t_t_OJNbhwI_OJNpIZO_0_1rLi_0_2Vvq_0_1rLi_0_-M1a_0_-V86_0_-M1a__5_UY_WC_5kJH_3oP_5kJH_4uB_5kJH_2d6_UY_WC_8Sw1_3oP_8Sw1_4uB_8Sw1_2d6_V0_V0_78xa_61Q_78xa_h3_78xa_5Ac_V0_V0_AK9F_61Q_AK9F_h3_AK9F_5Ac_t___0_0_0_--__t_t_OJNbhwI_OJNpIZO_0_1rLi_0_2Vvq_0_1rLi_0_-M1a_0_-V86_0_-M1a__5_--___2__t_</a:t>
            </a:r>
            <a:endParaRPr lang="en-US" dirty="0"/>
          </a:p>
        </p:txBody>
      </p:sp>
      <p:sp>
        <p:nvSpPr>
          <p:cNvPr id="4" name="Slide Number Placeholder 3"/>
          <p:cNvSpPr>
            <a:spLocks noGrp="1"/>
          </p:cNvSpPr>
          <p:nvPr>
            <p:ph type="sldNum" sz="quarter" idx="10"/>
          </p:nvPr>
        </p:nvSpPr>
        <p:spPr/>
        <p:txBody>
          <a:bodyPr/>
          <a:lstStyle/>
          <a:p>
            <a:fld id="{BD1E533B-AA21-8E4E-A465-221A79D3646B}" type="slidenum">
              <a:rPr lang="en-US" smtClean="0"/>
              <a:pPr/>
              <a:t>12</a:t>
            </a:fld>
            <a:endParaRPr lang="en-US"/>
          </a:p>
        </p:txBody>
      </p:sp>
    </p:spTree>
    <p:extLst>
      <p:ext uri="{BB962C8B-B14F-4D97-AF65-F5344CB8AC3E}">
        <p14:creationId xmlns:p14="http://schemas.microsoft.com/office/powerpoint/2010/main" val="3402652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4A8412-72D1-1E4C-BF43-DF18C7D2035C}" type="datetimeFigureOut">
              <a:rPr lang="en-US" smtClean="0"/>
              <a:pPr/>
              <a:t>1/15/16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3229361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4A8412-72D1-1E4C-BF43-DF18C7D2035C}" type="datetimeFigureOut">
              <a:rPr lang="en-US" smtClean="0"/>
              <a:pPr/>
              <a:t>1/15/16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3531279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4A8412-72D1-1E4C-BF43-DF18C7D2035C}" type="datetimeFigureOut">
              <a:rPr lang="en-US" smtClean="0"/>
              <a:pPr/>
              <a:t>1/15/16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1352442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4A8412-72D1-1E4C-BF43-DF18C7D2035C}" type="datetimeFigureOut">
              <a:rPr lang="en-US" smtClean="0"/>
              <a:pPr/>
              <a:t>1/15/16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231258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4A8412-72D1-1E4C-BF43-DF18C7D2035C}" type="datetimeFigureOut">
              <a:rPr lang="en-US" smtClean="0"/>
              <a:pPr/>
              <a:t>1/15/16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92146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4A8412-72D1-1E4C-BF43-DF18C7D2035C}" type="datetimeFigureOut">
              <a:rPr lang="en-US" smtClean="0"/>
              <a:pPr/>
              <a:t>1/15/16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3019271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4A8412-72D1-1E4C-BF43-DF18C7D2035C}" type="datetimeFigureOut">
              <a:rPr lang="en-US" smtClean="0"/>
              <a:pPr/>
              <a:t>1/15/16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2069445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4A8412-72D1-1E4C-BF43-DF18C7D2035C}" type="datetimeFigureOut">
              <a:rPr lang="en-US" smtClean="0"/>
              <a:pPr/>
              <a:t>1/15/16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1767415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4A8412-72D1-1E4C-BF43-DF18C7D2035C}" type="datetimeFigureOut">
              <a:rPr lang="en-US" smtClean="0"/>
              <a:pPr/>
              <a:t>1/15/16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2564809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4A8412-72D1-1E4C-BF43-DF18C7D2035C}" type="datetimeFigureOut">
              <a:rPr lang="en-US" smtClean="0"/>
              <a:pPr/>
              <a:t>1/15/16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3955753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4A8412-72D1-1E4C-BF43-DF18C7D2035C}" type="datetimeFigureOut">
              <a:rPr lang="en-US" smtClean="0"/>
              <a:pPr/>
              <a:t>1/15/16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AFDEA-883E-434F-AEE1-0AE8562FA5B1}" type="slidenum">
              <a:rPr lang="en-US" smtClean="0"/>
              <a:pPr/>
              <a:t>‹#›</a:t>
            </a:fld>
            <a:endParaRPr lang="en-US"/>
          </a:p>
        </p:txBody>
      </p:sp>
    </p:spTree>
    <p:extLst>
      <p:ext uri="{BB962C8B-B14F-4D97-AF65-F5344CB8AC3E}">
        <p14:creationId xmlns:p14="http://schemas.microsoft.com/office/powerpoint/2010/main" val="1395784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A8412-72D1-1E4C-BF43-DF18C7D2035C}" type="datetimeFigureOut">
              <a:rPr lang="en-US" smtClean="0"/>
              <a:pPr/>
              <a:t>1/15/16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AFDEA-883E-434F-AEE1-0AE8562FA5B1}" type="slidenum">
              <a:rPr lang="en-US" smtClean="0"/>
              <a:pPr/>
              <a:t>‹#›</a:t>
            </a:fld>
            <a:endParaRPr lang="en-US"/>
          </a:p>
        </p:txBody>
      </p:sp>
    </p:spTree>
    <p:extLst>
      <p:ext uri="{BB962C8B-B14F-4D97-AF65-F5344CB8AC3E}">
        <p14:creationId xmlns:p14="http://schemas.microsoft.com/office/powerpoint/2010/main" val="2203209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file://localhost/%13NASA%20Logo%20small.gif%20%20%20%20%20%20%20%20%20%20%20%20%20%20%20%20%20%20%20%20%20%20%20%20%20%20%20%20%20%20%20%20%20%20%20%20%20%20%20%20%20%20%20%2000003952%11STAAC%20Graphics%20MP%20%20%20%20%20%20%20%20%20%20%20%20%20%20ABA78158" TargetMode="External"/><Relationship Id="rId8"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where.shtml" TargetMode="External"/><Relationship Id="rId6" Type="http://schemas.openxmlformats.org/officeDocument/2006/relationships/hyperlink" Target="http://stereo-ssc.nascom.nasa.gov/cgi-bin/make_where_gif" TargetMode="External"/><Relationship Id="rId7" Type="http://schemas.openxmlformats.org/officeDocument/2006/relationships/hyperlink" Target="http://www.solarmonitor.org/"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rc.gsfc.nasa.gov/main/cmemodels" TargetMode="External"/><Relationship Id="rId3" Type="http://schemas.openxmlformats.org/officeDocument/2006/relationships/hyperlink" Target="http://kauai.ccmc.gsfc.nasa.gov:8080/SWScoreBoar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kauai.ccmc.gsfc.nasa.gov:8080/SWScoreBoard" TargetMode="External"/><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hyperlink" Target="http://kauai.ccmc.gsfc.nasa.gov:8080/SWScoreBoard" TargetMode="External"/><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hyperlink" Target="http://kauai.ccmc.gsfc.nasa.gov:8080/SWScoreBoar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image" Target="../media/image3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38.gif"/><Relationship Id="rId4" Type="http://schemas.openxmlformats.org/officeDocument/2006/relationships/image" Target="../media/image39.gif"/><Relationship Id="rId5" Type="http://schemas.openxmlformats.org/officeDocument/2006/relationships/image" Target="../media/image40.gi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hyperlink" Target="http://www.spaceweather.eu/sl/node/234" TargetMode="External"/><Relationship Id="rId4" Type="http://schemas.openxmlformats.org/officeDocument/2006/relationships/hyperlink" Target="http://www.esa.int/Our_Activities/Space_Engineering_Technology/SEISOP_Space_Environment_Information_System_for_Operations"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8.xml.rels><?xml version="1.0" encoding="UTF-8" standalone="yes"?>
<Relationships xmlns="http://schemas.openxmlformats.org/package/2006/relationships"><Relationship Id="rId11" Type="http://schemas.openxmlformats.org/officeDocument/2006/relationships/hyperlink" Target="http://cdaw.gsfc.nasa.gov/movie/make_javamovie.php?img1=lasc2rdf&amp;img2=sdo_a304&amp;stime=20130430_2200&amp;etime=20130501_0800" TargetMode="External"/><Relationship Id="rId12" Type="http://schemas.openxmlformats.org/officeDocument/2006/relationships/hyperlink" Target="http://www.lmsal.com/hek/gallery/podimages/2013/06/01/pod_malanushenko_anna_2013-06-01T02:24:03.851/anny_AIA-304_20130531T113203-20130531T185203_120s_made_20130601T022253_720p.mpg" TargetMode="External"/><Relationship Id="rId13" Type="http://schemas.openxmlformats.org/officeDocument/2006/relationships/hyperlink" Target="http://go.nasa.gov/12qcWDO" TargetMode="External"/><Relationship Id="rId14" Type="http://schemas.openxmlformats.org/officeDocument/2006/relationships/hyperlink" Target="http://cdaw.gsfc.nasa.gov/movie/make_javamovie.php?img1=sta_e195&amp;img2=sta_cor2&amp;stime=20130526_1500&amp;etime=20130527_0000" TargetMode="External"/><Relationship Id="rId15" Type="http://schemas.openxmlformats.org/officeDocument/2006/relationships/hyperlink" Target="http://www.lmsal.com/hek/gallery/podimages/2013/06/01/pod_malanushenko_anna_2013-06-01T00:52:07.870/anny_AIA-211_20130531T094003-20130531T145203_120s_made_20130601T005102_720p.mpg" TargetMode="External"/><Relationship Id="rId16" Type="http://schemas.openxmlformats.org/officeDocument/2006/relationships/hyperlink" Target="http://cdaw.gsfc.nasa.gov/movie/make_javamovie.php?img1=stb_cor2&amp;img2=stb_e195&amp;stime=20120527_0300&amp;etime=20120527_1600"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nasa.gov/mission_pages/sunearth/news/light-wavelengths.html" TargetMode="External"/><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gif"/><Relationship Id="rId7" Type="http://schemas.openxmlformats.org/officeDocument/2006/relationships/image" Target="../media/image20.jpe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hyperlink" Target="http://go.nasa.gov/19Dni3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3.gif"/><Relationship Id="rId4" Type="http://schemas.openxmlformats.org/officeDocument/2006/relationships/hyperlink" Target="http://stereo-ssc.nascom.nasa.gov/where.shtml"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bwMode="auto">
          <a:xfrm>
            <a:off x="963586" y="2211499"/>
            <a:ext cx="6802970" cy="1761074"/>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r>
              <a:rPr lang="en-US" sz="3500" dirty="0" smtClean="0">
                <a:solidFill>
                  <a:srgbClr val="0F75BC"/>
                </a:solidFill>
                <a:latin typeface="Helvetica"/>
                <a:cs typeface="Helvetica"/>
              </a:rPr>
              <a:t> Space Weather Tools/Products</a:t>
            </a:r>
            <a:endParaRPr lang="en-US" sz="3500" dirty="0" smtClean="0">
              <a:solidFill>
                <a:srgbClr val="FF0000"/>
              </a:solidFill>
              <a:latin typeface="Helvetica"/>
              <a:cs typeface="Helvetica"/>
            </a:endParaRPr>
          </a:p>
        </p:txBody>
      </p:sp>
      <p:sp>
        <p:nvSpPr>
          <p:cNvPr id="17" name="Rounded Rectangle 4"/>
          <p:cNvSpPr/>
          <p:nvPr/>
        </p:nvSpPr>
        <p:spPr bwMode="auto">
          <a:xfrm>
            <a:off x="253998" y="5363232"/>
            <a:ext cx="8381999" cy="55364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06680" bIns="106680" spcCol="1270" anchor="ctr"/>
          <a:lstStyle/>
          <a:p>
            <a:pPr algn="ctr" defTabSz="1244600">
              <a:lnSpc>
                <a:spcPct val="90000"/>
              </a:lnSpc>
              <a:spcAft>
                <a:spcPct val="35000"/>
              </a:spcAft>
              <a:defRPr/>
            </a:pPr>
            <a:r>
              <a:rPr lang="en-US" sz="2000" b="1" dirty="0" smtClean="0">
                <a:solidFill>
                  <a:schemeClr val="tx1"/>
                </a:solidFill>
                <a:latin typeface="Century Gothic"/>
                <a:ea typeface="Wingdings"/>
                <a:cs typeface="Century Gothic"/>
                <a:sym typeface="Wingdings"/>
              </a:rPr>
              <a:t> Science for Space Weather,  Jan 24 – 29, 2016, Goa, India</a:t>
            </a:r>
            <a:endParaRPr lang="en-US" sz="1800" b="1" dirty="0">
              <a:solidFill>
                <a:srgbClr val="FF6600"/>
              </a:solidFill>
              <a:latin typeface="Helvetica"/>
              <a:ea typeface="Wingdings"/>
              <a:cs typeface="Helvetica"/>
              <a:sym typeface="Wingdings"/>
            </a:endParaRPr>
          </a:p>
        </p:txBody>
      </p:sp>
      <p:pic>
        <p:nvPicPr>
          <p:cNvPr id="4" name="Picture 3" descr="CCMC_image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259"/>
            <a:ext cx="9220200" cy="1219200"/>
          </a:xfrm>
          <a:prstGeom prst="rect">
            <a:avLst/>
          </a:prstGeom>
        </p:spPr>
      </p:pic>
      <p:sp>
        <p:nvSpPr>
          <p:cNvPr id="21" name="Title 1"/>
          <p:cNvSpPr txBox="1">
            <a:spLocks/>
          </p:cNvSpPr>
          <p:nvPr/>
        </p:nvSpPr>
        <p:spPr bwMode="auto">
          <a:xfrm>
            <a:off x="2374900" y="1625586"/>
            <a:ext cx="3733800" cy="304800"/>
          </a:xfrm>
          <a:prstGeom prst="rect">
            <a:avLst/>
          </a:prstGeom>
          <a:noFill/>
          <a:ln w="9525">
            <a:noFill/>
            <a:miter lim="800000"/>
            <a:headEnd/>
            <a:tailEnd/>
          </a:ln>
          <a:effectLst>
            <a:outerShdw blurRad="25400" dist="25399" dir="2700000" algn="ctr" rotWithShape="0">
              <a:schemeClr val="tx1">
                <a:alpha val="80000"/>
              </a:schemeClr>
            </a:outerShdw>
          </a:effectLst>
        </p:spPr>
        <p:txBody>
          <a:bodyPr anchor="ctr"/>
          <a:lstStyle>
            <a:lvl1pPr eaLnBrk="0" hangingPunct="0">
              <a:defRPr sz="2400">
                <a:solidFill>
                  <a:schemeClr val="tx1"/>
                </a:solidFill>
                <a:latin typeface="Times" charset="0"/>
                <a:ea typeface="ＭＳ Ｐゴシック" charset="0"/>
                <a:cs typeface="ＭＳ Ｐゴシック" charset="0"/>
              </a:defRPr>
            </a:lvl1pPr>
            <a:lvl2pPr marL="37931725" indent="-37474525" eaLnBrk="0" hangingPunct="0">
              <a:defRPr sz="2400">
                <a:solidFill>
                  <a:schemeClr val="tx1"/>
                </a:solidFill>
                <a:latin typeface="Times" charset="0"/>
                <a:ea typeface="ＭＳ Ｐゴシック" charset="0"/>
              </a:defRPr>
            </a:lvl2pPr>
            <a:lvl3pPr eaLnBrk="0" hangingPunct="0">
              <a:defRPr sz="2400">
                <a:solidFill>
                  <a:schemeClr val="tx1"/>
                </a:solidFill>
                <a:latin typeface="Times" charset="0"/>
                <a:ea typeface="ＭＳ Ｐゴシック" charset="0"/>
              </a:defRPr>
            </a:lvl3pPr>
            <a:lvl4pPr eaLnBrk="0" hangingPunct="0">
              <a:defRPr sz="2400">
                <a:solidFill>
                  <a:schemeClr val="tx1"/>
                </a:solidFill>
                <a:latin typeface="Times" charset="0"/>
                <a:ea typeface="ＭＳ Ｐゴシック" charset="0"/>
              </a:defRPr>
            </a:lvl4pPr>
            <a:lvl5pPr eaLnBrk="0" hangingPunct="0">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lnSpc>
                <a:spcPct val="90000"/>
              </a:lnSpc>
              <a:defRPr/>
            </a:pPr>
            <a:endParaRPr lang="en-US" sz="2000" i="1" dirty="0" smtClean="0">
              <a:solidFill>
                <a:srgbClr val="0000FF"/>
              </a:solidFill>
              <a:latin typeface="Helvetica"/>
              <a:cs typeface="Helvetica"/>
            </a:endParaRPr>
          </a:p>
        </p:txBody>
      </p:sp>
      <p:pic>
        <p:nvPicPr>
          <p:cNvPr id="18" name="Picture 17" descr="ccmcLogo.png"/>
          <p:cNvPicPr>
            <a:picLocks noChangeAspect="1"/>
          </p:cNvPicPr>
          <p:nvPr/>
        </p:nvPicPr>
        <p:blipFill>
          <a:blip r:embed="rId4"/>
          <a:stretch>
            <a:fillRect/>
          </a:stretch>
        </p:blipFill>
        <p:spPr>
          <a:xfrm>
            <a:off x="7766556" y="558790"/>
            <a:ext cx="1121046" cy="941125"/>
          </a:xfrm>
          <a:prstGeom prst="rect">
            <a:avLst/>
          </a:prstGeom>
        </p:spPr>
      </p:pic>
      <p:sp>
        <p:nvSpPr>
          <p:cNvPr id="9" name="Text Box 26"/>
          <p:cNvSpPr txBox="1">
            <a:spLocks noChangeArrowheads="1"/>
          </p:cNvSpPr>
          <p:nvPr/>
        </p:nvSpPr>
        <p:spPr bwMode="auto">
          <a:xfrm>
            <a:off x="491063" y="3449353"/>
            <a:ext cx="73940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800" i="1" u="sng" dirty="0" smtClean="0">
                <a:solidFill>
                  <a:schemeClr val="tx1">
                    <a:lumMod val="95000"/>
                    <a:lumOff val="5000"/>
                  </a:schemeClr>
                </a:solidFill>
                <a:latin typeface="Helvetica Neue"/>
                <a:cs typeface="Helvetica Neue"/>
              </a:rPr>
              <a:t>Yihua </a:t>
            </a:r>
            <a:r>
              <a:rPr lang="en-US" sz="2800" i="1" u="sng" dirty="0" smtClean="0">
                <a:solidFill>
                  <a:schemeClr val="tx1">
                    <a:lumMod val="95000"/>
                    <a:lumOff val="5000"/>
                  </a:schemeClr>
                </a:solidFill>
                <a:latin typeface="Helvetica Neue"/>
                <a:cs typeface="Helvetica Neue"/>
              </a:rPr>
              <a:t>Zheng </a:t>
            </a:r>
            <a:r>
              <a:rPr lang="en-US" sz="2800" dirty="0" smtClean="0">
                <a:solidFill>
                  <a:schemeClr val="tx1">
                    <a:lumMod val="95000"/>
                    <a:lumOff val="5000"/>
                  </a:schemeClr>
                </a:solidFill>
                <a:latin typeface="Helvetica Neue"/>
                <a:cs typeface="Helvetica Neue"/>
              </a:rPr>
              <a:t>&amp; the CCMC team</a:t>
            </a:r>
            <a:endParaRPr lang="en-US" dirty="0" smtClean="0">
              <a:solidFill>
                <a:schemeClr val="tx1">
                  <a:lumMod val="95000"/>
                  <a:lumOff val="5000"/>
                </a:schemeClr>
              </a:solidFill>
              <a:latin typeface="Helvetica Neue"/>
              <a:cs typeface="Helvetica Neue"/>
            </a:endParaRPr>
          </a:p>
        </p:txBody>
      </p:sp>
      <p:sp>
        <p:nvSpPr>
          <p:cNvPr id="12" name="Text Box 26"/>
          <p:cNvSpPr txBox="1">
            <a:spLocks noChangeArrowheads="1"/>
          </p:cNvSpPr>
          <p:nvPr/>
        </p:nvSpPr>
        <p:spPr bwMode="auto">
          <a:xfrm>
            <a:off x="0" y="-21406"/>
            <a:ext cx="9144000" cy="461665"/>
          </a:xfrm>
          <a:prstGeom prst="rect">
            <a:avLst/>
          </a:prstGeom>
          <a:solidFill>
            <a:schemeClr val="accent1">
              <a:lumMod val="40000"/>
              <a:lumOff val="60000"/>
            </a:schemeClr>
          </a:solidFill>
          <a:ln>
            <a:noFill/>
          </a:ln>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b="1" i="1" dirty="0" smtClean="0">
                <a:solidFill>
                  <a:schemeClr val="accent1">
                    <a:lumMod val="75000"/>
                  </a:schemeClr>
                </a:solidFill>
                <a:latin typeface="Helvetica Neue"/>
                <a:cs typeface="Helvetica Neue"/>
              </a:rPr>
              <a:t>Community Coordinated Modeling Center (CCMC</a:t>
            </a:r>
            <a:r>
              <a:rPr lang="en-US" i="1" dirty="0" smtClean="0">
                <a:solidFill>
                  <a:schemeClr val="tx1">
                    <a:lumMod val="95000"/>
                    <a:lumOff val="5000"/>
                  </a:schemeClr>
                </a:solidFill>
                <a:latin typeface="Helvetica Neue"/>
                <a:cs typeface="Helvetica Neue"/>
              </a:rPr>
              <a:t>)</a:t>
            </a:r>
          </a:p>
        </p:txBody>
      </p:sp>
      <p:pic>
        <p:nvPicPr>
          <p:cNvPr id="10" name="Picture 9" descr="nsf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4058" y="5968997"/>
            <a:ext cx="971029" cy="889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NASA Logo small.gif                                            00003952STAAC Graphics MP              ABA78158:"/>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055885" y="5910982"/>
            <a:ext cx="980355" cy="86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6"/>
          <p:cNvSpPr txBox="1">
            <a:spLocks noChangeArrowheads="1"/>
          </p:cNvSpPr>
          <p:nvPr/>
        </p:nvSpPr>
        <p:spPr bwMode="auto">
          <a:xfrm>
            <a:off x="592661" y="1660994"/>
            <a:ext cx="739402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eaLnBrk="1" hangingPunct="1"/>
            <a:r>
              <a:rPr lang="en-US" sz="2800" b="1" dirty="0" smtClean="0">
                <a:solidFill>
                  <a:srgbClr val="FF6600"/>
                </a:solidFill>
                <a:latin typeface="Helvetica Neue"/>
                <a:cs typeface="Helvetica Neue"/>
              </a:rPr>
              <a:t>Introduction to Space Weather:</a:t>
            </a:r>
            <a:endParaRPr lang="en-US" sz="2800" b="1" dirty="0">
              <a:solidFill>
                <a:srgbClr val="FF6600"/>
              </a:solidFill>
              <a:latin typeface="Helvetica Neue"/>
              <a:cs typeface="Helvetica Neue"/>
            </a:endParaRPr>
          </a:p>
          <a:p>
            <a:pPr algn="ctr" eaLnBrk="1" hangingPunct="1"/>
            <a:r>
              <a:rPr lang="en-US" sz="2800" b="1" dirty="0" smtClean="0">
                <a:solidFill>
                  <a:srgbClr val="FF6600"/>
                </a:solidFill>
                <a:latin typeface="Helvetica Neue"/>
                <a:cs typeface="Helvetica Neue"/>
              </a:rPr>
              <a:t>Tools and Concepts</a:t>
            </a:r>
            <a:r>
              <a:rPr lang="en-US" b="1" dirty="0" smtClean="0">
                <a:solidFill>
                  <a:srgbClr val="FF6600"/>
                </a:solidFill>
                <a:latin typeface="Helvetica Neue"/>
                <a:cs typeface="Helvetica Neue"/>
              </a:rPr>
              <a:t> </a:t>
            </a:r>
          </a:p>
        </p:txBody>
      </p:sp>
      <p:pic>
        <p:nvPicPr>
          <p:cNvPr id="2" name="Picture 1" descr="Logos.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87039" y="5910982"/>
            <a:ext cx="4787893" cy="901365"/>
          </a:xfrm>
          <a:prstGeom prst="rect">
            <a:avLst/>
          </a:prstGeom>
        </p:spPr>
      </p:pic>
    </p:spTree>
    <p:extLst>
      <p:ext uri="{BB962C8B-B14F-4D97-AF65-F5344CB8AC3E}">
        <p14:creationId xmlns:p14="http://schemas.microsoft.com/office/powerpoint/2010/main" val="39070729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iangulation.png"/>
          <p:cNvPicPr>
            <a:picLocks noChangeAspect="1"/>
          </p:cNvPicPr>
          <p:nvPr/>
        </p:nvPicPr>
        <p:blipFill>
          <a:blip r:embed="rId3"/>
          <a:stretch>
            <a:fillRect/>
          </a:stretch>
        </p:blipFill>
        <p:spPr>
          <a:xfrm>
            <a:off x="4957758" y="4019054"/>
            <a:ext cx="4186242" cy="2838945"/>
          </a:xfrm>
          <a:prstGeom prst="rect">
            <a:avLst/>
          </a:prstGeom>
        </p:spPr>
      </p:pic>
      <p:sp>
        <p:nvSpPr>
          <p:cNvPr id="2" name="Title 1"/>
          <p:cNvSpPr>
            <a:spLocks noGrp="1"/>
          </p:cNvSpPr>
          <p:nvPr>
            <p:ph type="title"/>
          </p:nvPr>
        </p:nvSpPr>
        <p:spPr>
          <a:xfrm>
            <a:off x="0" y="0"/>
            <a:ext cx="8229600" cy="1143000"/>
          </a:xfrm>
        </p:spPr>
        <p:txBody>
          <a:bodyPr/>
          <a:lstStyle/>
          <a:p>
            <a:r>
              <a:rPr lang="en-US" dirty="0" smtClean="0"/>
              <a:t>Geometric Triangulation</a:t>
            </a:r>
            <a:endParaRPr lang="en-US" dirty="0"/>
          </a:p>
        </p:txBody>
      </p:sp>
      <p:sp>
        <p:nvSpPr>
          <p:cNvPr id="3" name="Content Placeholder 2"/>
          <p:cNvSpPr>
            <a:spLocks noGrp="1"/>
          </p:cNvSpPr>
          <p:nvPr>
            <p:ph idx="1"/>
          </p:nvPr>
        </p:nvSpPr>
        <p:spPr>
          <a:xfrm>
            <a:off x="0" y="857773"/>
            <a:ext cx="9144000" cy="3625549"/>
          </a:xfrm>
        </p:spPr>
        <p:txBody>
          <a:bodyPr>
            <a:normAutofit fontScale="92500" lnSpcReduction="20000"/>
          </a:bodyPr>
          <a:lstStyle/>
          <a:p>
            <a:r>
              <a:rPr lang="en-US" dirty="0" smtClean="0"/>
              <a:t>Measuring the </a:t>
            </a:r>
            <a:r>
              <a:rPr lang="en-US" b="1" dirty="0" smtClean="0"/>
              <a:t>same feature</a:t>
            </a:r>
            <a:r>
              <a:rPr lang="en-US" dirty="0" smtClean="0"/>
              <a:t> (assumption) in two coronagraphs and using simple geometric relations to derive CME position and speed</a:t>
            </a:r>
          </a:p>
          <a:p>
            <a:r>
              <a:rPr lang="en-US" dirty="0" smtClean="0"/>
              <a:t>Observations are integrated line-of sight information through a 3D structure – projection effects, and scattering amplitudes impact the feature being measured!</a:t>
            </a:r>
          </a:p>
          <a:p>
            <a:r>
              <a:rPr lang="en-US" dirty="0" smtClean="0"/>
              <a:t>Note: </a:t>
            </a:r>
            <a:r>
              <a:rPr lang="en-US" dirty="0" err="1" smtClean="0"/>
              <a:t>StereoCAT</a:t>
            </a:r>
            <a:r>
              <a:rPr lang="en-US" dirty="0" smtClean="0"/>
              <a:t> does not use the edge locations (width) when triangulating the feature.</a:t>
            </a:r>
            <a:endParaRPr lang="en-US" dirty="0"/>
          </a:p>
        </p:txBody>
      </p:sp>
      <p:pic>
        <p:nvPicPr>
          <p:cNvPr id="5" name="Picture 4" descr="eqn.png"/>
          <p:cNvPicPr>
            <a:picLocks noChangeAspect="1"/>
          </p:cNvPicPr>
          <p:nvPr/>
        </p:nvPicPr>
        <p:blipFill>
          <a:blip r:embed="rId4"/>
          <a:stretch>
            <a:fillRect/>
          </a:stretch>
        </p:blipFill>
        <p:spPr>
          <a:xfrm>
            <a:off x="195293" y="4483322"/>
            <a:ext cx="2957618" cy="2186065"/>
          </a:xfrm>
          <a:prstGeom prst="rect">
            <a:avLst/>
          </a:prstGeom>
        </p:spPr>
      </p:pic>
    </p:spTree>
    <p:extLst>
      <p:ext uri="{BB962C8B-B14F-4D97-AF65-F5344CB8AC3E}">
        <p14:creationId xmlns:p14="http://schemas.microsoft.com/office/powerpoint/2010/main" val="6239811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260" y="10856"/>
            <a:ext cx="8770859" cy="6001643"/>
          </a:xfrm>
          <a:prstGeom prst="rect">
            <a:avLst/>
          </a:prstGeom>
          <a:noFill/>
        </p:spPr>
        <p:txBody>
          <a:bodyPr wrap="square" rtlCol="0">
            <a:spAutoFit/>
          </a:bodyPr>
          <a:lstStyle/>
          <a:p>
            <a:r>
              <a:rPr lang="en-US" sz="2400" b="1" dirty="0" smtClean="0"/>
              <a:t>CME analysis Procedure with </a:t>
            </a:r>
            <a:r>
              <a:rPr lang="en-US" sz="2400" b="1" dirty="0" err="1" smtClean="0"/>
              <a:t>StereoCAT</a:t>
            </a:r>
            <a:endParaRPr lang="en-US" sz="2400" b="1" dirty="0" smtClean="0"/>
          </a:p>
          <a:p>
            <a:pPr algn="just"/>
            <a:r>
              <a:rPr lang="en-US" sz="2000" dirty="0" smtClean="0"/>
              <a:t>* Identify the CME and the </a:t>
            </a:r>
            <a:r>
              <a:rPr lang="en-US" sz="2000" dirty="0" smtClean="0">
                <a:solidFill>
                  <a:srgbClr val="264DC3"/>
                </a:solidFill>
              </a:rPr>
              <a:t>start time</a:t>
            </a:r>
            <a:r>
              <a:rPr lang="en-US" sz="2000" dirty="0" smtClean="0"/>
              <a:t>.  (The CME start time is the time it is first observed by any of the four coronagraphs)</a:t>
            </a:r>
          </a:p>
          <a:p>
            <a:pPr algn="just"/>
            <a:r>
              <a:rPr lang="en-US" sz="2000" dirty="0" smtClean="0"/>
              <a:t>* Observe all available coronagraph images in motion.  Look for the </a:t>
            </a:r>
            <a:r>
              <a:rPr lang="en-US" sz="2000" dirty="0" smtClean="0">
                <a:solidFill>
                  <a:srgbClr val="264DC3"/>
                </a:solidFill>
              </a:rPr>
              <a:t>same</a:t>
            </a:r>
            <a:r>
              <a:rPr lang="en-US" sz="2000" dirty="0" smtClean="0"/>
              <a:t> CME leading edge </a:t>
            </a:r>
            <a:r>
              <a:rPr lang="en-US" sz="2000" dirty="0" smtClean="0">
                <a:solidFill>
                  <a:srgbClr val="264DC3"/>
                </a:solidFill>
              </a:rPr>
              <a:t>feature</a:t>
            </a:r>
            <a:r>
              <a:rPr lang="en-US" sz="2000" dirty="0" smtClean="0"/>
              <a:t> in various spacecraft.</a:t>
            </a:r>
          </a:p>
          <a:p>
            <a:pPr algn="just"/>
            <a:r>
              <a:rPr lang="en-US" sz="2000" dirty="0" smtClean="0"/>
              <a:t>* Look at EUV images in motion near the CME start time and identify the </a:t>
            </a:r>
            <a:r>
              <a:rPr lang="en-US" sz="2000" dirty="0" smtClean="0">
                <a:solidFill>
                  <a:srgbClr val="264DC3"/>
                </a:solidFill>
              </a:rPr>
              <a:t>source location </a:t>
            </a:r>
            <a:r>
              <a:rPr lang="en-US" sz="2000" dirty="0" smtClean="0"/>
              <a:t>and any </a:t>
            </a:r>
            <a:r>
              <a:rPr lang="en-US" sz="2000" dirty="0" smtClean="0">
                <a:solidFill>
                  <a:srgbClr val="264DC3"/>
                </a:solidFill>
              </a:rPr>
              <a:t>lower coronal signatures </a:t>
            </a:r>
            <a:r>
              <a:rPr lang="en-US" sz="2000" dirty="0" smtClean="0"/>
              <a:t>(post eruption arcade, dimming, rising loops, filament eruption).</a:t>
            </a:r>
          </a:p>
          <a:p>
            <a:pPr algn="just"/>
            <a:r>
              <a:rPr lang="en-US" sz="2000" dirty="0" smtClean="0"/>
              <a:t>Go to </a:t>
            </a:r>
            <a:r>
              <a:rPr lang="en-US" sz="2000" dirty="0" err="1" smtClean="0"/>
              <a:t>StereoCAT</a:t>
            </a:r>
            <a:r>
              <a:rPr lang="en-US" sz="2000" dirty="0" smtClean="0"/>
              <a:t>: </a:t>
            </a:r>
            <a:r>
              <a:rPr lang="en-US" sz="2000" dirty="0" smtClean="0">
                <a:hlinkClick r:id="rId3"/>
              </a:rPr>
              <a:t>http://ccmc.gsfc.nasa.gov/analysis/stereo/</a:t>
            </a:r>
            <a:endParaRPr lang="en-US" sz="2000" dirty="0" smtClean="0"/>
          </a:p>
          <a:p>
            <a:pPr algn="just"/>
            <a:r>
              <a:rPr lang="en-US" sz="2000" dirty="0" smtClean="0"/>
              <a:t>* Select </a:t>
            </a:r>
            <a:r>
              <a:rPr lang="en-US" sz="2000" dirty="0" smtClean="0">
                <a:solidFill>
                  <a:srgbClr val="264DC3"/>
                </a:solidFill>
              </a:rPr>
              <a:t>two overlapping times </a:t>
            </a:r>
            <a:r>
              <a:rPr lang="en-US" sz="2000" dirty="0" smtClean="0"/>
              <a:t>for each </a:t>
            </a:r>
            <a:r>
              <a:rPr lang="en-US" sz="2000" dirty="0" smtClean="0">
                <a:solidFill>
                  <a:srgbClr val="264DC3"/>
                </a:solidFill>
              </a:rPr>
              <a:t>spacecraft pair </a:t>
            </a:r>
            <a:r>
              <a:rPr lang="en-US" sz="2000" dirty="0" smtClean="0"/>
              <a:t>available. Times should be around 45-75 minutes apart, and try to choose times just before the CME leading edge has left the field of view.  It is useful to refer back to the CME movies while selecting images.</a:t>
            </a:r>
          </a:p>
          <a:p>
            <a:pPr algn="just"/>
            <a:r>
              <a:rPr lang="en-US" sz="2000" dirty="0" smtClean="0"/>
              <a:t>* Perform plane of sky measurements CME leading edge and obtain triangulation results if appropriate.  Determine final </a:t>
            </a:r>
            <a:r>
              <a:rPr lang="en-US" sz="2000" dirty="0" smtClean="0">
                <a:solidFill>
                  <a:srgbClr val="264DC3"/>
                </a:solidFill>
              </a:rPr>
              <a:t>CME parameters </a:t>
            </a:r>
            <a:r>
              <a:rPr lang="en-US" sz="2000" dirty="0" smtClean="0"/>
              <a:t>(radial speed, half width, longitude, latitude, and time at 21.5 </a:t>
            </a:r>
            <a:r>
              <a:rPr lang="en-US" sz="2000" dirty="0" err="1" smtClean="0"/>
              <a:t>Rs</a:t>
            </a:r>
            <a:r>
              <a:rPr lang="en-US" sz="2000" dirty="0" smtClean="0"/>
              <a:t> (solar radii)).</a:t>
            </a:r>
          </a:p>
          <a:p>
            <a:endParaRPr lang="en-US" sz="2000" dirty="0" smtClean="0"/>
          </a:p>
          <a:p>
            <a:endParaRPr lang="en-US" sz="2000" dirty="0" smtClean="0"/>
          </a:p>
          <a:p>
            <a:endParaRPr lang="en-US" sz="2000" dirty="0" smtClean="0"/>
          </a:p>
        </p:txBody>
      </p:sp>
      <p:sp>
        <p:nvSpPr>
          <p:cNvPr id="5" name="Content Placeholder 2"/>
          <p:cNvSpPr>
            <a:spLocks noGrp="1"/>
          </p:cNvSpPr>
          <p:nvPr>
            <p:ph idx="1"/>
          </p:nvPr>
        </p:nvSpPr>
        <p:spPr>
          <a:xfrm>
            <a:off x="130260" y="5058691"/>
            <a:ext cx="5597121" cy="1612965"/>
          </a:xfrm>
          <a:ln w="3175" cmpd="sng">
            <a:solidFill>
              <a:schemeClr val="tx1"/>
            </a:solidFill>
          </a:ln>
        </p:spPr>
        <p:txBody>
          <a:bodyPr>
            <a:normAutofit fontScale="92500" lnSpcReduction="10000"/>
          </a:bodyPr>
          <a:lstStyle/>
          <a:p>
            <a:pPr>
              <a:buNone/>
            </a:pPr>
            <a:r>
              <a:rPr lang="en-US" sz="1600" i="1" dirty="0" smtClean="0"/>
              <a:t>Resources &amp; </a:t>
            </a:r>
            <a:r>
              <a:rPr lang="en-US" sz="1600" i="1" dirty="0" err="1" smtClean="0"/>
              <a:t>iSWA</a:t>
            </a:r>
            <a:r>
              <a:rPr lang="en-US" sz="1600" i="1" dirty="0" smtClean="0"/>
              <a:t> layouts</a:t>
            </a:r>
          </a:p>
          <a:p>
            <a:pPr>
              <a:buNone/>
            </a:pPr>
            <a:r>
              <a:rPr lang="en-US" sz="1600" i="1" dirty="0" smtClean="0"/>
              <a:t>* </a:t>
            </a:r>
            <a:r>
              <a:rPr lang="en-US" sz="1600" i="1" dirty="0" err="1" smtClean="0"/>
              <a:t>StereoCAT</a:t>
            </a:r>
            <a:r>
              <a:rPr lang="en-US" sz="1600" i="1" dirty="0" smtClean="0"/>
              <a:t>: </a:t>
            </a:r>
            <a:r>
              <a:rPr lang="en-US" sz="1600" i="1" dirty="0" smtClean="0">
                <a:hlinkClick r:id="rId3"/>
              </a:rPr>
              <a:t>http://ccmc.gsfc.nasa.gov/analysis/stereo/</a:t>
            </a:r>
            <a:endParaRPr lang="en-US" sz="1600" i="1" dirty="0" smtClean="0"/>
          </a:p>
          <a:p>
            <a:pPr>
              <a:buNone/>
            </a:pPr>
            <a:r>
              <a:rPr lang="en-US" sz="1600" i="1" dirty="0" smtClean="0"/>
              <a:t>* 40 Frame coronagraph and EUV movies </a:t>
            </a:r>
            <a:r>
              <a:rPr lang="en-US" sz="1600" i="1" dirty="0" smtClean="0">
                <a:hlinkClick r:id="rId4"/>
              </a:rPr>
              <a:t>http://go.nasa.gov/16bTvzK</a:t>
            </a:r>
            <a:endParaRPr lang="en-US" sz="1600" i="1" dirty="0" smtClean="0"/>
          </a:p>
          <a:p>
            <a:pPr>
              <a:buNone/>
            </a:pPr>
            <a:r>
              <a:rPr lang="en-US" sz="1600" i="1" dirty="0" smtClean="0"/>
              <a:t>* Where is STEREO? </a:t>
            </a:r>
            <a:r>
              <a:rPr lang="en-US" sz="1600" i="1" dirty="0" smtClean="0">
                <a:hlinkClick r:id="rId5"/>
              </a:rPr>
              <a:t>http://stereo-ssc.nascom.nasa.gov/where.shtml</a:t>
            </a:r>
            <a:endParaRPr lang="en-US" sz="1600" i="1" dirty="0" smtClean="0"/>
          </a:p>
          <a:p>
            <a:pPr>
              <a:buNone/>
            </a:pPr>
            <a:r>
              <a:rPr lang="en-US" sz="1600" i="1" dirty="0" smtClean="0"/>
              <a:t>and </a:t>
            </a:r>
            <a:r>
              <a:rPr lang="en-US" sz="1600" i="1" dirty="0" smtClean="0">
                <a:hlinkClick r:id="rId6"/>
              </a:rPr>
              <a:t>http://stereo-ssc.nascom.nasa.gov/cgi-bin/make_where_gif</a:t>
            </a:r>
            <a:endParaRPr lang="en-US" sz="1600" i="1" dirty="0" smtClean="0"/>
          </a:p>
          <a:p>
            <a:pPr>
              <a:buNone/>
            </a:pPr>
            <a:r>
              <a:rPr lang="en-US" sz="1600" i="1" dirty="0" smtClean="0"/>
              <a:t>* Solar Images with grid overlays </a:t>
            </a:r>
            <a:r>
              <a:rPr lang="en-US" sz="1600" i="1" dirty="0" smtClean="0">
                <a:hlinkClick r:id="rId7"/>
              </a:rPr>
              <a:t>http://www.solarmonitor.org/</a:t>
            </a:r>
            <a:endParaRPr lang="en-US" sz="1600" i="1" dirty="0" smtClean="0"/>
          </a:p>
          <a:p>
            <a:pPr>
              <a:buNone/>
            </a:pPr>
            <a:endParaRPr lang="en-US" sz="1600" dirty="0" smtClean="0"/>
          </a:p>
          <a:p>
            <a:pPr>
              <a:buNone/>
            </a:pPr>
            <a:endParaRPr lang="en-US" sz="1600" dirty="0" smtClean="0"/>
          </a:p>
          <a:p>
            <a:pPr>
              <a:buNone/>
            </a:pPr>
            <a:endParaRPr lang="en-US" sz="1600" dirty="0" smtClean="0"/>
          </a:p>
          <a:p>
            <a:pPr>
              <a:buNone/>
            </a:pPr>
            <a:endParaRPr lang="en-US" sz="1600" dirty="0" smtClean="0"/>
          </a:p>
          <a:p>
            <a:pPr>
              <a:buNone/>
            </a:pPr>
            <a:endParaRPr lang="en-US" sz="1600" dirty="0"/>
          </a:p>
        </p:txBody>
      </p:sp>
    </p:spTree>
    <p:extLst>
      <p:ext uri="{BB962C8B-B14F-4D97-AF65-F5344CB8AC3E}">
        <p14:creationId xmlns:p14="http://schemas.microsoft.com/office/powerpoint/2010/main" val="39714252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7738534" cy="419629"/>
          </a:xfrm>
        </p:spPr>
        <p:txBody>
          <a:bodyPr>
            <a:normAutofit fontScale="90000"/>
          </a:bodyPr>
          <a:lstStyle/>
          <a:p>
            <a:r>
              <a:rPr lang="en-US" dirty="0" err="1" smtClean="0"/>
              <a:t>StereoCAT</a:t>
            </a:r>
            <a:r>
              <a:rPr lang="en-US" dirty="0" smtClean="0"/>
              <a:t> example</a:t>
            </a:r>
            <a:endParaRPr lang="en-US" dirty="0"/>
          </a:p>
        </p:txBody>
      </p:sp>
      <p:pic>
        <p:nvPicPr>
          <p:cNvPr id="4" name="Picture 3" descr="stereocat_examp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70" y="871470"/>
            <a:ext cx="7444664" cy="5986530"/>
          </a:xfrm>
          <a:prstGeom prst="rect">
            <a:avLst/>
          </a:prstGeom>
        </p:spPr>
      </p:pic>
    </p:spTree>
    <p:extLst>
      <p:ext uri="{BB962C8B-B14F-4D97-AF65-F5344CB8AC3E}">
        <p14:creationId xmlns:p14="http://schemas.microsoft.com/office/powerpoint/2010/main" val="24309604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2395538"/>
            <a:ext cx="8229600" cy="1143000"/>
          </a:xfrm>
        </p:spPr>
        <p:txBody>
          <a:bodyPr/>
          <a:lstStyle/>
          <a:p>
            <a:r>
              <a:rPr lang="en-US" dirty="0" smtClean="0"/>
              <a:t>CME Scoreboard</a:t>
            </a:r>
            <a:endParaRPr lang="en-US" dirty="0"/>
          </a:p>
        </p:txBody>
      </p:sp>
      <p:pic>
        <p:nvPicPr>
          <p:cNvPr id="4" name="Picture 57" descr="ScoreBoard.tiff"/>
          <p:cNvPicPr>
            <a:picLocks noChangeAspect="1"/>
          </p:cNvPicPr>
          <p:nvPr/>
        </p:nvPicPr>
        <p:blipFill>
          <a:blip r:embed="rId2">
            <a:extLst>
              <a:ext uri="{28A0092B-C50C-407E-A947-70E740481C1C}">
                <a14:useLocalDpi xmlns:a14="http://schemas.microsoft.com/office/drawing/2010/main" val="0"/>
              </a:ext>
            </a:extLst>
          </a:blip>
          <a:srcRect l="6539" r="9091" b="6250"/>
          <a:stretch>
            <a:fillRect/>
          </a:stretch>
        </p:blipFill>
        <p:spPr bwMode="auto">
          <a:xfrm>
            <a:off x="4483100" y="3671888"/>
            <a:ext cx="925232"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751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503" y="4139603"/>
            <a:ext cx="8423498" cy="3016210"/>
          </a:xfrm>
          <a:prstGeom prst="rect">
            <a:avLst/>
          </a:prstGeom>
          <a:noFill/>
        </p:spPr>
        <p:txBody>
          <a:bodyPr wrap="square" rtlCol="0">
            <a:spAutoFit/>
          </a:bodyPr>
          <a:lstStyle/>
          <a:p>
            <a:r>
              <a:rPr lang="en-US" sz="2000" dirty="0" smtClean="0"/>
              <a:t>Currently registered models include: </a:t>
            </a:r>
          </a:p>
          <a:p>
            <a:r>
              <a:rPr lang="en-US" sz="2000" i="1" dirty="0" err="1" smtClean="0"/>
              <a:t>Anemomilos</a:t>
            </a:r>
            <a:r>
              <a:rPr lang="en-US" sz="2000" i="1" dirty="0" smtClean="0"/>
              <a:t>, ESA Model, H3DMHD (HAFv.3 +3DMHD), HAFv.3, STOA, WSA-</a:t>
            </a:r>
            <a:r>
              <a:rPr lang="en-US" sz="2000" i="1" dirty="0" err="1" smtClean="0"/>
              <a:t>Enlil</a:t>
            </a:r>
            <a:r>
              <a:rPr lang="en-US" sz="2000" i="1" dirty="0" smtClean="0"/>
              <a:t> + Cone Model, BHV Model, DBM, ECA Model, </a:t>
            </a:r>
            <a:r>
              <a:rPr lang="en-US" sz="2000" i="1" dirty="0" err="1" smtClean="0"/>
              <a:t>HelTomo</a:t>
            </a:r>
            <a:r>
              <a:rPr lang="en-US" sz="2000" i="1" dirty="0" smtClean="0"/>
              <a:t>, HI J-map technique, TH Model</a:t>
            </a:r>
          </a:p>
          <a:p>
            <a:endParaRPr lang="en-US" sz="1000" dirty="0" smtClean="0"/>
          </a:p>
          <a:p>
            <a:r>
              <a:rPr lang="en-US" sz="2000" dirty="0" smtClean="0"/>
              <a:t>The scoreboard also includes predictions from the SWRC (Space Weather Research Center) which is a CCMC branch carrying out in-house research-based space weather ops team</a:t>
            </a:r>
          </a:p>
          <a:p>
            <a:endParaRPr lang="en-US" sz="2000" dirty="0" smtClean="0"/>
          </a:p>
          <a:p>
            <a:endParaRPr lang="en-US" sz="2000" dirty="0" smtClean="0"/>
          </a:p>
        </p:txBody>
      </p:sp>
      <p:sp>
        <p:nvSpPr>
          <p:cNvPr id="5" name="Text Box 12"/>
          <p:cNvSpPr txBox="1">
            <a:spLocks noChangeArrowheads="1"/>
          </p:cNvSpPr>
          <p:nvPr/>
        </p:nvSpPr>
        <p:spPr bwMode="auto">
          <a:xfrm>
            <a:off x="1757050" y="255447"/>
            <a:ext cx="6219928" cy="1077218"/>
          </a:xfrm>
          <a:prstGeom prst="rect">
            <a:avLst/>
          </a:prstGeom>
          <a:noFill/>
          <a:ln w="9525">
            <a:noFill/>
            <a:miter lim="800000"/>
            <a:headEnd/>
            <a:tailEnd/>
          </a:ln>
        </p:spPr>
        <p:txBody>
          <a:bodyPr wrap="square" anchor="ctr">
            <a:prstTxWarp prst="textNoShape">
              <a:avLst/>
            </a:prstTxWarp>
            <a:spAutoFit/>
          </a:bodyPr>
          <a:lstStyle/>
          <a:p>
            <a:pPr algn="ctr">
              <a:spcBef>
                <a:spcPct val="50000"/>
              </a:spcBef>
            </a:pPr>
            <a:r>
              <a:rPr lang="en-US" sz="3600" b="1" dirty="0" smtClean="0">
                <a:latin typeface="Calibri" pitchFamily="-104" charset="0"/>
                <a:ea typeface="Calibri" pitchFamily="-104" charset="0"/>
                <a:cs typeface="Calibri" pitchFamily="-104" charset="0"/>
              </a:rPr>
              <a:t>CME Arrival Time Scoreboard </a:t>
            </a:r>
            <a:r>
              <a:rPr lang="en-US" sz="2800" b="1" i="1" dirty="0" smtClean="0">
                <a:latin typeface="Calibri" pitchFamily="-104" charset="0"/>
                <a:ea typeface="Calibri" pitchFamily="-104" charset="0"/>
                <a:cs typeface="Calibri" pitchFamily="-104" charset="0"/>
              </a:rPr>
              <a:t>developed at the CCMC</a:t>
            </a:r>
            <a:endParaRPr lang="en-US" sz="2800" b="1" i="1" dirty="0">
              <a:latin typeface="Calibri" pitchFamily="-104" charset="0"/>
              <a:ea typeface="Calibri" pitchFamily="-104" charset="0"/>
              <a:cs typeface="Calibri" pitchFamily="-104" charset="0"/>
            </a:endParaRPr>
          </a:p>
        </p:txBody>
      </p:sp>
      <p:sp>
        <p:nvSpPr>
          <p:cNvPr id="6" name="TextBox 5"/>
          <p:cNvSpPr txBox="1"/>
          <p:nvPr/>
        </p:nvSpPr>
        <p:spPr>
          <a:xfrm>
            <a:off x="863267" y="3218064"/>
            <a:ext cx="7113711" cy="954107"/>
          </a:xfrm>
          <a:prstGeom prst="rect">
            <a:avLst/>
          </a:prstGeom>
          <a:noFill/>
          <a:ln w="19050" cap="flat" cmpd="sng" algn="ctr">
            <a:solidFill>
              <a:srgbClr val="0000FF"/>
            </a:solidFill>
            <a:prstDash val="solid"/>
            <a:round/>
            <a:headEnd type="none" w="med" len="med"/>
            <a:tailEnd type="none" w="med" len="med"/>
          </a:ln>
        </p:spPr>
        <p:txBody>
          <a:bodyPr wrap="square" rtlCol="0">
            <a:spAutoFit/>
          </a:bodyPr>
          <a:lstStyle/>
          <a:p>
            <a:r>
              <a:rPr lang="en-US" sz="2800" dirty="0" smtClean="0">
                <a:hlinkClick r:id="rId2"/>
              </a:rPr>
              <a:t>http://swrc.gsfc.nasa.gov/main/cmemodels</a:t>
            </a:r>
            <a:endParaRPr lang="en-US" sz="2800" dirty="0" smtClean="0"/>
          </a:p>
          <a:p>
            <a:r>
              <a:rPr lang="en-US" sz="2800" dirty="0" smtClean="0">
                <a:hlinkClick r:id="rId3"/>
              </a:rPr>
              <a:t>http://kauai.ccmc.gsfc.nasa.gov/SWScoreBoard</a:t>
            </a:r>
            <a:endParaRPr lang="en-US" sz="2800" dirty="0" smtClean="0"/>
          </a:p>
        </p:txBody>
      </p:sp>
      <p:sp>
        <p:nvSpPr>
          <p:cNvPr id="7" name="TextBox 6"/>
          <p:cNvSpPr txBox="1"/>
          <p:nvPr/>
        </p:nvSpPr>
        <p:spPr>
          <a:xfrm>
            <a:off x="368213" y="1516203"/>
            <a:ext cx="8653987" cy="1785104"/>
          </a:xfrm>
          <a:prstGeom prst="rect">
            <a:avLst/>
          </a:prstGeom>
          <a:noFill/>
        </p:spPr>
        <p:txBody>
          <a:bodyPr wrap="square" rtlCol="0">
            <a:spAutoFit/>
          </a:bodyPr>
          <a:lstStyle/>
          <a:p>
            <a:r>
              <a:rPr lang="en-US" sz="2200" dirty="0"/>
              <a:t>The CME scoreboard</a:t>
            </a:r>
            <a:r>
              <a:rPr lang="en-US" sz="2200" dirty="0" smtClean="0"/>
              <a:t> is a research-based forecasting methods validation activity which provides </a:t>
            </a:r>
            <a:r>
              <a:rPr lang="en-US" sz="2200" dirty="0"/>
              <a:t>a central location for</a:t>
            </a:r>
            <a:r>
              <a:rPr lang="en-US" sz="2200" dirty="0" smtClean="0"/>
              <a:t> the community to: </a:t>
            </a:r>
          </a:p>
          <a:p>
            <a:pPr>
              <a:buFont typeface="Arial"/>
              <a:buChar char="•"/>
            </a:pPr>
            <a:r>
              <a:rPr lang="en-US" sz="2200" dirty="0" smtClean="0"/>
              <a:t> </a:t>
            </a:r>
            <a:r>
              <a:rPr lang="en-US" sz="2000" dirty="0" smtClean="0"/>
              <a:t>submit </a:t>
            </a:r>
            <a:r>
              <a:rPr lang="en-US" sz="2000" dirty="0"/>
              <a:t>their forecast in real-</a:t>
            </a:r>
            <a:r>
              <a:rPr lang="en-US" sz="2000" dirty="0" smtClean="0"/>
              <a:t>time </a:t>
            </a:r>
          </a:p>
          <a:p>
            <a:pPr>
              <a:buFont typeface="Arial"/>
              <a:buChar char="•"/>
            </a:pPr>
            <a:r>
              <a:rPr lang="en-US" sz="2000" dirty="0" smtClean="0"/>
              <a:t> quickly </a:t>
            </a:r>
            <a:r>
              <a:rPr lang="en-US" sz="2000" dirty="0"/>
              <a:t>view all forecasts at once in real-</a:t>
            </a:r>
            <a:r>
              <a:rPr lang="en-US" sz="2000" dirty="0" smtClean="0"/>
              <a:t>time</a:t>
            </a:r>
          </a:p>
          <a:p>
            <a:pPr>
              <a:buFont typeface="Arial"/>
              <a:buChar char="•"/>
            </a:pPr>
            <a:r>
              <a:rPr lang="en-US" sz="2000" dirty="0" smtClean="0"/>
              <a:t> compare </a:t>
            </a:r>
            <a:r>
              <a:rPr lang="en-US" sz="2000" dirty="0"/>
              <a:t>forecasting methods when the event has arrived</a:t>
            </a:r>
          </a:p>
        </p:txBody>
      </p:sp>
    </p:spTree>
    <p:extLst>
      <p:ext uri="{BB962C8B-B14F-4D97-AF65-F5344CB8AC3E}">
        <p14:creationId xmlns:p14="http://schemas.microsoft.com/office/powerpoint/2010/main" val="329356173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3-06-25 at 6.54.40 PM.png"/>
          <p:cNvPicPr>
            <a:picLocks noChangeAspect="1"/>
          </p:cNvPicPr>
          <p:nvPr/>
        </p:nvPicPr>
        <p:blipFill>
          <a:blip r:embed="rId2"/>
          <a:stretch>
            <a:fillRect/>
          </a:stretch>
        </p:blipFill>
        <p:spPr>
          <a:xfrm>
            <a:off x="0" y="1523786"/>
            <a:ext cx="9144000" cy="1898650"/>
          </a:xfrm>
          <a:prstGeom prst="rect">
            <a:avLst/>
          </a:prstGeom>
        </p:spPr>
      </p:pic>
      <p:pic>
        <p:nvPicPr>
          <p:cNvPr id="9" name="Picture 8" descr="Screen Shot 2013-06-25 at 6.54.34 PM.png"/>
          <p:cNvPicPr>
            <a:picLocks noChangeAspect="1"/>
          </p:cNvPicPr>
          <p:nvPr/>
        </p:nvPicPr>
        <p:blipFill>
          <a:blip r:embed="rId3"/>
          <a:stretch>
            <a:fillRect/>
          </a:stretch>
        </p:blipFill>
        <p:spPr>
          <a:xfrm>
            <a:off x="-1" y="3368156"/>
            <a:ext cx="9144001" cy="2854325"/>
          </a:xfrm>
          <a:prstGeom prst="rect">
            <a:avLst/>
          </a:prstGeom>
        </p:spPr>
      </p:pic>
      <p:sp>
        <p:nvSpPr>
          <p:cNvPr id="10" name="TextBox 9"/>
          <p:cNvSpPr txBox="1"/>
          <p:nvPr/>
        </p:nvSpPr>
        <p:spPr>
          <a:xfrm>
            <a:off x="-1" y="6242631"/>
            <a:ext cx="2692047" cy="400110"/>
          </a:xfrm>
          <a:prstGeom prst="rect">
            <a:avLst/>
          </a:prstGeom>
          <a:noFill/>
        </p:spPr>
        <p:txBody>
          <a:bodyPr wrap="square" rtlCol="0">
            <a:spAutoFit/>
          </a:bodyPr>
          <a:lstStyle/>
          <a:p>
            <a:r>
              <a:rPr lang="en-US" i="1" dirty="0" smtClean="0"/>
              <a:t>Columns are </a:t>
            </a:r>
            <a:r>
              <a:rPr lang="en-US" sz="2000" i="1" dirty="0" err="1" smtClean="0"/>
              <a:t>sortable</a:t>
            </a:r>
            <a:endParaRPr lang="en-US" sz="2000" i="1" dirty="0"/>
          </a:p>
        </p:txBody>
      </p:sp>
      <p:sp>
        <p:nvSpPr>
          <p:cNvPr id="6" name="TextBox 5"/>
          <p:cNvSpPr txBox="1"/>
          <p:nvPr/>
        </p:nvSpPr>
        <p:spPr>
          <a:xfrm>
            <a:off x="1438445" y="231124"/>
            <a:ext cx="6721961" cy="1292662"/>
          </a:xfrm>
          <a:prstGeom prst="rect">
            <a:avLst/>
          </a:prstGeom>
          <a:noFill/>
          <a:ln w="12700" cap="flat" cmpd="sng" algn="ctr">
            <a:solidFill>
              <a:schemeClr val="tx1"/>
            </a:solidFill>
            <a:prstDash val="solid"/>
            <a:round/>
            <a:headEnd type="none" w="med" len="med"/>
            <a:tailEnd type="none" w="med" len="med"/>
          </a:ln>
        </p:spPr>
        <p:txBody>
          <a:bodyPr wrap="square" rtlCol="0">
            <a:spAutoFit/>
          </a:bodyPr>
          <a:lstStyle/>
          <a:p>
            <a:r>
              <a:rPr lang="en-US" sz="2600" dirty="0" smtClean="0">
                <a:hlinkClick r:id="rId4"/>
              </a:rPr>
              <a:t>http://kauai.ccmc.gsfc.nasa.gov/SWScoreBoard</a:t>
            </a:r>
            <a:endParaRPr lang="en-US" sz="2600" dirty="0" smtClean="0"/>
          </a:p>
          <a:p>
            <a:r>
              <a:rPr lang="en-US" sz="2600" dirty="0" smtClean="0"/>
              <a:t>Anyone can view predictions, please register to submit predictions.</a:t>
            </a:r>
            <a:endParaRPr lang="en-US" sz="2600" dirty="0"/>
          </a:p>
        </p:txBody>
      </p:sp>
      <p:sp>
        <p:nvSpPr>
          <p:cNvPr id="12" name="Rectangle 11"/>
          <p:cNvSpPr/>
          <p:nvPr/>
        </p:nvSpPr>
        <p:spPr>
          <a:xfrm>
            <a:off x="-10855" y="4331367"/>
            <a:ext cx="2420670" cy="1911264"/>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2724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3-06-25 at 7.05.26 PM.png"/>
          <p:cNvPicPr>
            <a:picLocks noChangeAspect="1"/>
          </p:cNvPicPr>
          <p:nvPr/>
        </p:nvPicPr>
        <p:blipFill>
          <a:blip r:embed="rId2"/>
          <a:stretch>
            <a:fillRect/>
          </a:stretch>
        </p:blipFill>
        <p:spPr>
          <a:xfrm>
            <a:off x="66675" y="1530349"/>
            <a:ext cx="9144001" cy="5327651"/>
          </a:xfrm>
          <a:prstGeom prst="rect">
            <a:avLst/>
          </a:prstGeom>
        </p:spPr>
      </p:pic>
      <p:sp>
        <p:nvSpPr>
          <p:cNvPr id="6" name="TextBox 5"/>
          <p:cNvSpPr txBox="1"/>
          <p:nvPr/>
        </p:nvSpPr>
        <p:spPr>
          <a:xfrm>
            <a:off x="2049950" y="223905"/>
            <a:ext cx="6907438" cy="1306444"/>
          </a:xfrm>
          <a:prstGeom prst="rect">
            <a:avLst/>
          </a:prstGeom>
          <a:noFill/>
          <a:ln>
            <a:solidFill>
              <a:schemeClr val="tx1"/>
            </a:solidFill>
          </a:ln>
        </p:spPr>
        <p:txBody>
          <a:bodyPr wrap="square" rtlCol="0">
            <a:spAutoFit/>
          </a:bodyPr>
          <a:lstStyle/>
          <a:p>
            <a:r>
              <a:rPr lang="en-US" sz="1900" dirty="0" smtClean="0"/>
              <a:t>Begin by clicking </a:t>
            </a:r>
            <a:r>
              <a:rPr lang="en-US" sz="1900" b="1" dirty="0" smtClean="0"/>
              <a:t>Add Prediction </a:t>
            </a:r>
            <a:r>
              <a:rPr lang="en-US" sz="1900" dirty="0" smtClean="0"/>
              <a:t>under the "Active </a:t>
            </a:r>
            <a:r>
              <a:rPr lang="en-US" sz="1900" dirty="0" err="1" smtClean="0"/>
              <a:t>CMEs</a:t>
            </a:r>
            <a:r>
              <a:rPr lang="en-US" sz="1900" dirty="0" smtClean="0"/>
              <a:t>" section and select your forecasting "Method Type" from the list.</a:t>
            </a:r>
          </a:p>
          <a:p>
            <a:r>
              <a:rPr lang="en-US" sz="1900" dirty="0" smtClean="0"/>
              <a:t>While logged in, if you do not see any </a:t>
            </a:r>
            <a:r>
              <a:rPr lang="en-US" sz="1900" dirty="0" err="1" smtClean="0"/>
              <a:t>CMEs</a:t>
            </a:r>
            <a:r>
              <a:rPr lang="en-US" sz="1900" dirty="0" smtClean="0"/>
              <a:t> listed under the "Active </a:t>
            </a:r>
            <a:r>
              <a:rPr lang="en-US" sz="1900" dirty="0" err="1" smtClean="0"/>
              <a:t>CMEs</a:t>
            </a:r>
            <a:r>
              <a:rPr lang="en-US" sz="1900" dirty="0" smtClean="0"/>
              <a:t>" section, click </a:t>
            </a:r>
            <a:r>
              <a:rPr lang="en-US" sz="1900" b="1" dirty="0" smtClean="0"/>
              <a:t>Add CME </a:t>
            </a:r>
            <a:r>
              <a:rPr lang="en-US" sz="1900" dirty="0" smtClean="0"/>
              <a:t>to get started.</a:t>
            </a:r>
            <a:endParaRPr lang="en-US" sz="1900" dirty="0"/>
          </a:p>
        </p:txBody>
      </p:sp>
      <p:sp>
        <p:nvSpPr>
          <p:cNvPr id="8" name="Rectangle 7"/>
          <p:cNvSpPr/>
          <p:nvPr/>
        </p:nvSpPr>
        <p:spPr>
          <a:xfrm>
            <a:off x="166943" y="5937565"/>
            <a:ext cx="1883007" cy="311917"/>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1485789"/>
            <a:ext cx="1448334" cy="318874"/>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590827" y="6402279"/>
            <a:ext cx="4619849" cy="646331"/>
          </a:xfrm>
          <a:prstGeom prst="rect">
            <a:avLst/>
          </a:prstGeom>
          <a:noFill/>
        </p:spPr>
        <p:txBody>
          <a:bodyPr wrap="none" rtlCol="0">
            <a:spAutoFit/>
          </a:bodyPr>
          <a:lstStyle/>
          <a:p>
            <a:r>
              <a:rPr lang="en-US" dirty="0" smtClean="0">
                <a:hlinkClick r:id="rId3"/>
              </a:rPr>
              <a:t>http://kauai.ccmc.gsfc.nasa.gov/SWScoreBoard</a:t>
            </a:r>
            <a:endParaRPr lang="en-US" dirty="0" smtClean="0"/>
          </a:p>
          <a:p>
            <a:endParaRPr lang="en-US" dirty="0"/>
          </a:p>
        </p:txBody>
      </p:sp>
      <p:pic>
        <p:nvPicPr>
          <p:cNvPr id="13" name="Picture 28" descr="CCMC-log-words-right copy"/>
          <p:cNvPicPr>
            <a:picLocks noChangeAspect="1" noChangeArrowheads="1"/>
          </p:cNvPicPr>
          <p:nvPr/>
        </p:nvPicPr>
        <p:blipFill>
          <a:blip r:embed="rId4"/>
          <a:srcRect/>
          <a:stretch>
            <a:fillRect/>
          </a:stretch>
        </p:blipFill>
        <p:spPr bwMode="auto">
          <a:xfrm>
            <a:off x="0" y="0"/>
            <a:ext cx="1952625" cy="1295400"/>
          </a:xfrm>
          <a:prstGeom prst="rect">
            <a:avLst/>
          </a:prstGeom>
          <a:noFill/>
          <a:ln w="9525">
            <a:noFill/>
            <a:miter lim="800000"/>
            <a:headEnd/>
            <a:tailEnd/>
          </a:ln>
        </p:spPr>
      </p:pic>
    </p:spTree>
    <p:extLst>
      <p:ext uri="{BB962C8B-B14F-4D97-AF65-F5344CB8AC3E}">
        <p14:creationId xmlns:p14="http://schemas.microsoft.com/office/powerpoint/2010/main" val="40391920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10753" y="239366"/>
            <a:ext cx="6560105" cy="492443"/>
          </a:xfrm>
          <a:prstGeom prst="rect">
            <a:avLst/>
          </a:prstGeom>
          <a:noFill/>
          <a:ln w="19050" cap="flat" cmpd="sng" algn="ctr">
            <a:solidFill>
              <a:srgbClr val="0000FF"/>
            </a:solidFill>
            <a:prstDash val="solid"/>
            <a:round/>
            <a:headEnd type="none" w="med" len="med"/>
            <a:tailEnd type="none" w="med" len="med"/>
          </a:ln>
        </p:spPr>
        <p:txBody>
          <a:bodyPr wrap="square" rtlCol="0">
            <a:spAutoFit/>
          </a:bodyPr>
          <a:lstStyle/>
          <a:p>
            <a:r>
              <a:rPr lang="en-US" sz="2600" dirty="0" smtClean="0">
                <a:hlinkClick r:id="rId2"/>
              </a:rPr>
              <a:t>http://kauai.ccmc.gsfc.nasa.gov/SWScoreBoard</a:t>
            </a:r>
            <a:endParaRPr lang="en-US" sz="2600" dirty="0" smtClean="0"/>
          </a:p>
        </p:txBody>
      </p:sp>
      <p:pic>
        <p:nvPicPr>
          <p:cNvPr id="7" name="Picture 28" descr="CCMC-log-words-right copy"/>
          <p:cNvPicPr>
            <a:picLocks noChangeAspect="1" noChangeArrowheads="1"/>
          </p:cNvPicPr>
          <p:nvPr/>
        </p:nvPicPr>
        <p:blipFill>
          <a:blip r:embed="rId3"/>
          <a:srcRect/>
          <a:stretch>
            <a:fillRect/>
          </a:stretch>
        </p:blipFill>
        <p:spPr bwMode="auto">
          <a:xfrm>
            <a:off x="0" y="0"/>
            <a:ext cx="1952625" cy="1295400"/>
          </a:xfrm>
          <a:prstGeom prst="rect">
            <a:avLst/>
          </a:prstGeom>
          <a:noFill/>
          <a:ln w="9525">
            <a:noFill/>
            <a:miter lim="800000"/>
            <a:headEnd/>
            <a:tailEnd/>
          </a:ln>
        </p:spPr>
      </p:pic>
      <p:pic>
        <p:nvPicPr>
          <p:cNvPr id="8" name="Picture 7" descr="Screen Shot 2013-06-25 at 7.25.36 PM.png"/>
          <p:cNvPicPr>
            <a:picLocks noChangeAspect="1"/>
          </p:cNvPicPr>
          <p:nvPr/>
        </p:nvPicPr>
        <p:blipFill>
          <a:blip r:embed="rId4"/>
          <a:stretch>
            <a:fillRect/>
          </a:stretch>
        </p:blipFill>
        <p:spPr>
          <a:xfrm>
            <a:off x="475072" y="1295400"/>
            <a:ext cx="7621671" cy="6052503"/>
          </a:xfrm>
          <a:prstGeom prst="rect">
            <a:avLst/>
          </a:prstGeom>
        </p:spPr>
      </p:pic>
    </p:spTree>
    <p:extLst>
      <p:ext uri="{BB962C8B-B14F-4D97-AF65-F5344CB8AC3E}">
        <p14:creationId xmlns:p14="http://schemas.microsoft.com/office/powerpoint/2010/main" val="30811958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8" descr="DONKI.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2225"/>
            <a:ext cx="990600"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62200" y="76200"/>
            <a:ext cx="5867400" cy="917575"/>
          </a:xfrm>
        </p:spPr>
        <p:txBody>
          <a:bodyPr>
            <a:normAutofit fontScale="90000"/>
          </a:bodyPr>
          <a:lstStyle/>
          <a:p>
            <a:pPr algn="ctr">
              <a:defRPr/>
            </a:pPr>
            <a:r>
              <a:rPr lang="en-US" sz="2400" b="1" dirty="0" smtClean="0">
                <a:solidFill>
                  <a:srgbClr val="FF0000"/>
                </a:solidFill>
              </a:rPr>
              <a:t>DONKI (Database of Notifications, Knowledge, Information)</a:t>
            </a:r>
            <a:br>
              <a:rPr lang="en-US" sz="2400" b="1" dirty="0" smtClean="0">
                <a:solidFill>
                  <a:srgbClr val="FF0000"/>
                </a:solidFill>
              </a:rPr>
            </a:br>
            <a:r>
              <a:rPr lang="en-US" sz="1400" dirty="0" smtClean="0">
                <a:latin typeface="14"/>
                <a:cs typeface="14"/>
              </a:rPr>
              <a:t>facilitate connecting space weather phenomena to satellite effects</a:t>
            </a:r>
            <a:endParaRPr lang="en-US" sz="1400" dirty="0">
              <a:latin typeface="14"/>
              <a:cs typeface="14"/>
            </a:endParaRPr>
          </a:p>
        </p:txBody>
      </p:sp>
      <p:sp>
        <p:nvSpPr>
          <p:cNvPr id="35843" name="TextBox 2"/>
          <p:cNvSpPr txBox="1">
            <a:spLocks noChangeArrowheads="1"/>
          </p:cNvSpPr>
          <p:nvPr/>
        </p:nvSpPr>
        <p:spPr bwMode="auto">
          <a:xfrm>
            <a:off x="228600" y="1295400"/>
            <a:ext cx="89154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000">
                <a:solidFill>
                  <a:schemeClr val="tx1"/>
                </a:solidFill>
                <a:latin typeface="Times New Roman" charset="0"/>
                <a:ea typeface="ＭＳ Ｐゴシック" charset="0"/>
                <a:cs typeface="ＭＳ Ｐゴシック" charset="0"/>
              </a:defRPr>
            </a:lvl1pPr>
            <a:lvl2pPr marL="800100" indent="-34290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spcAft>
                <a:spcPts val="600"/>
              </a:spcAft>
              <a:buClr>
                <a:srgbClr val="000000"/>
              </a:buClr>
              <a:buSzPct val="100000"/>
              <a:buFont typeface="Wingdings" charset="0"/>
              <a:buChar char="q"/>
            </a:pPr>
            <a:r>
              <a:rPr lang="en-US" sz="2200">
                <a:latin typeface="Helvetica" charset="0"/>
                <a:cs typeface="Helvetica" charset="0"/>
              </a:rPr>
              <a:t>Catalog of space weather phenomena.</a:t>
            </a:r>
          </a:p>
          <a:p>
            <a:pPr eaLnBrk="1" hangingPunct="1">
              <a:spcAft>
                <a:spcPts val="600"/>
              </a:spcAft>
              <a:buClr>
                <a:srgbClr val="000000"/>
              </a:buClr>
              <a:buSzPct val="100000"/>
              <a:buFont typeface="Wingdings" charset="0"/>
              <a:buChar char="q"/>
            </a:pPr>
            <a:r>
              <a:rPr lang="en-US" sz="2200">
                <a:latin typeface="Helvetica" charset="0"/>
                <a:cs typeface="Helvetica" charset="0"/>
              </a:rPr>
              <a:t>Chronicles the daily interpretations of space weather observations, simulation results, forecasting analysis, and notifications.</a:t>
            </a:r>
          </a:p>
          <a:p>
            <a:pPr eaLnBrk="1" hangingPunct="1">
              <a:spcAft>
                <a:spcPts val="600"/>
              </a:spcAft>
              <a:buFont typeface="Wingdings" charset="0"/>
              <a:buChar char="q"/>
            </a:pPr>
            <a:r>
              <a:rPr lang="en-US" sz="2200">
                <a:latin typeface="Helvetica" charset="0"/>
                <a:cs typeface="Helvetica" charset="0"/>
              </a:rPr>
              <a:t>Intelligent linkages, relationships, cause-and-effects between space weather activities (will add spacecraft anomaly/interesting spacecraft event info)</a:t>
            </a:r>
          </a:p>
          <a:p>
            <a:pPr eaLnBrk="1" hangingPunct="1">
              <a:spcAft>
                <a:spcPts val="600"/>
              </a:spcAft>
              <a:buClr>
                <a:srgbClr val="000000"/>
              </a:buClr>
              <a:buSzPct val="100000"/>
              <a:buFont typeface="Wingdings" charset="0"/>
              <a:buChar char="q"/>
            </a:pPr>
            <a:r>
              <a:rPr lang="en-US" sz="2200">
                <a:latin typeface="Helvetica" charset="0"/>
                <a:cs typeface="Helvetica" charset="0"/>
              </a:rPr>
              <a:t>Comprehensive search functionality to support </a:t>
            </a:r>
            <a:r>
              <a:rPr lang="en-US" sz="2200" b="1">
                <a:latin typeface="Helvetica" charset="0"/>
                <a:cs typeface="Helvetica" charset="0"/>
              </a:rPr>
              <a:t>anomaly resolution </a:t>
            </a:r>
            <a:r>
              <a:rPr lang="en-US" sz="2200">
                <a:latin typeface="Helvetica" charset="0"/>
                <a:cs typeface="Helvetica" charset="0"/>
              </a:rPr>
              <a:t>and </a:t>
            </a:r>
            <a:r>
              <a:rPr lang="en-US" sz="2200" b="1">
                <a:latin typeface="Helvetica" charset="0"/>
                <a:cs typeface="Helvetica" charset="0"/>
              </a:rPr>
              <a:t>space science research</a:t>
            </a:r>
            <a:r>
              <a:rPr lang="en-US" sz="2200">
                <a:latin typeface="Helvetica" charset="0"/>
                <a:cs typeface="Helvetica" charset="0"/>
              </a:rPr>
              <a:t>:</a:t>
            </a:r>
          </a:p>
          <a:p>
            <a:pPr lvl="1" eaLnBrk="1" hangingPunct="1">
              <a:spcAft>
                <a:spcPts val="600"/>
              </a:spcAft>
              <a:buClr>
                <a:srgbClr val="000000"/>
              </a:buClr>
              <a:buSzPct val="100000"/>
              <a:buFont typeface="Wingdings" charset="0"/>
              <a:buChar char="q"/>
            </a:pPr>
            <a:r>
              <a:rPr lang="en-US" sz="2200">
                <a:latin typeface="Helvetica" charset="0"/>
                <a:cs typeface="Helvetica" charset="0"/>
              </a:rPr>
              <a:t>Space weather activity archive (flares, CME parameters and simulation results, SEPs, geomagnetic storms, radiation belt enhancements) with links between activities</a:t>
            </a:r>
          </a:p>
          <a:p>
            <a:pPr lvl="1" eaLnBrk="1" hangingPunct="1">
              <a:spcAft>
                <a:spcPts val="600"/>
              </a:spcAft>
              <a:buClr>
                <a:srgbClr val="000000"/>
              </a:buClr>
              <a:buSzPct val="100000"/>
              <a:buFont typeface="Wingdings" charset="0"/>
              <a:buChar char="q"/>
            </a:pPr>
            <a:r>
              <a:rPr lang="en-US" sz="2200">
                <a:latin typeface="Helvetica" charset="0"/>
                <a:cs typeface="Helvetica" charset="0"/>
              </a:rPr>
              <a:t>SWRC’s space weather notification and weekly report archive</a:t>
            </a:r>
          </a:p>
          <a:p>
            <a:pPr eaLnBrk="1" hangingPunct="1">
              <a:spcAft>
                <a:spcPts val="600"/>
              </a:spcAft>
              <a:buClr>
                <a:srgbClr val="000000"/>
              </a:buClr>
              <a:buSzPct val="100000"/>
              <a:buFont typeface="Wingdings" charset="0"/>
              <a:buChar char="q"/>
            </a:pPr>
            <a:r>
              <a:rPr lang="en-US" sz="2200">
                <a:latin typeface="Helvetica" charset="0"/>
                <a:cs typeface="Helvetica" charset="0"/>
              </a:rPr>
              <a:t>…</a:t>
            </a:r>
          </a:p>
        </p:txBody>
      </p:sp>
      <p:sp>
        <p:nvSpPr>
          <p:cNvPr id="35844" name="TextBox 2"/>
          <p:cNvSpPr txBox="1">
            <a:spLocks noChangeArrowheads="1"/>
          </p:cNvSpPr>
          <p:nvPr/>
        </p:nvSpPr>
        <p:spPr bwMode="auto">
          <a:xfrm>
            <a:off x="2362200" y="5867400"/>
            <a:ext cx="403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1800" i="1">
                <a:solidFill>
                  <a:srgbClr val="0000FF"/>
                </a:solidFill>
              </a:rPr>
              <a:t>http://kauai.ccmc.gsfc.nasa.gov/DONKI/</a:t>
            </a:r>
          </a:p>
        </p:txBody>
      </p:sp>
    </p:spTree>
    <p:extLst>
      <p:ext uri="{BB962C8B-B14F-4D97-AF65-F5344CB8AC3E}">
        <p14:creationId xmlns:p14="http://schemas.microsoft.com/office/powerpoint/2010/main" val="612844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12 at 10.46.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220133"/>
            <a:ext cx="8602133" cy="6445402"/>
          </a:xfrm>
          <a:prstGeom prst="rect">
            <a:avLst/>
          </a:prstGeom>
        </p:spPr>
      </p:pic>
      <p:sp>
        <p:nvSpPr>
          <p:cNvPr id="2" name="TextBox 1"/>
          <p:cNvSpPr txBox="1"/>
          <p:nvPr/>
        </p:nvSpPr>
        <p:spPr>
          <a:xfrm>
            <a:off x="622300" y="16933"/>
            <a:ext cx="3230347" cy="646331"/>
          </a:xfrm>
          <a:prstGeom prst="rect">
            <a:avLst/>
          </a:prstGeom>
          <a:noFill/>
        </p:spPr>
        <p:txBody>
          <a:bodyPr wrap="none" rtlCol="0">
            <a:spAutoFit/>
          </a:bodyPr>
          <a:lstStyle/>
          <a:p>
            <a:r>
              <a:rPr lang="en-US" sz="3600" b="1" dirty="0" err="1" smtClean="0"/>
              <a:t>iSWA</a:t>
            </a:r>
            <a:r>
              <a:rPr lang="en-US" sz="3600" b="1" dirty="0" smtClean="0"/>
              <a:t> &amp; Layouts</a:t>
            </a:r>
            <a:endParaRPr lang="en-US" sz="3600" b="1" dirty="0"/>
          </a:p>
        </p:txBody>
      </p:sp>
    </p:spTree>
    <p:extLst>
      <p:ext uri="{BB962C8B-B14F-4D97-AF65-F5344CB8AC3E}">
        <p14:creationId xmlns:p14="http://schemas.microsoft.com/office/powerpoint/2010/main" val="3543953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chemeClr val="tx2">
                    <a:lumMod val="75000"/>
                  </a:schemeClr>
                </a:solidFill>
              </a:rPr>
              <a:t>Outline</a:t>
            </a:r>
            <a:endParaRPr lang="en-US" b="1" dirty="0">
              <a:solidFill>
                <a:schemeClr val="tx2">
                  <a:lumMod val="75000"/>
                </a:schemeClr>
              </a:solidFill>
            </a:endParaRPr>
          </a:p>
        </p:txBody>
      </p:sp>
      <p:sp>
        <p:nvSpPr>
          <p:cNvPr id="5" name="Content Placeholder 4"/>
          <p:cNvSpPr>
            <a:spLocks noGrp="1"/>
          </p:cNvSpPr>
          <p:nvPr>
            <p:ph idx="1"/>
          </p:nvPr>
        </p:nvSpPr>
        <p:spPr/>
        <p:txBody>
          <a:bodyPr>
            <a:normAutofit fontScale="55000" lnSpcReduction="20000"/>
          </a:bodyPr>
          <a:lstStyle/>
          <a:p>
            <a:r>
              <a:rPr lang="en-US" dirty="0" smtClean="0"/>
              <a:t>Tools available at CCMC</a:t>
            </a:r>
          </a:p>
          <a:p>
            <a:pPr lvl="1"/>
            <a:r>
              <a:rPr lang="en-US" dirty="0" smtClean="0"/>
              <a:t>Stereo CAT</a:t>
            </a:r>
          </a:p>
          <a:p>
            <a:pPr lvl="1"/>
            <a:r>
              <a:rPr lang="en-US" dirty="0" smtClean="0"/>
              <a:t>Coned tool</a:t>
            </a:r>
          </a:p>
          <a:p>
            <a:pPr lvl="1"/>
            <a:r>
              <a:rPr lang="en-US" dirty="0" smtClean="0"/>
              <a:t>Space Weather scoreboard</a:t>
            </a:r>
          </a:p>
          <a:p>
            <a:pPr lvl="2"/>
            <a:r>
              <a:rPr lang="en-US" dirty="0" smtClean="0"/>
              <a:t>CME scoreboard</a:t>
            </a:r>
          </a:p>
          <a:p>
            <a:pPr lvl="2"/>
            <a:r>
              <a:rPr lang="en-US" dirty="0" smtClean="0"/>
              <a:t>Flare scoreboard</a:t>
            </a:r>
          </a:p>
          <a:p>
            <a:pPr lvl="2"/>
            <a:r>
              <a:rPr lang="en-US" dirty="0" smtClean="0"/>
              <a:t>SEP scoreboard</a:t>
            </a:r>
          </a:p>
          <a:p>
            <a:pPr lvl="1"/>
            <a:r>
              <a:rPr lang="en-US" dirty="0" smtClean="0"/>
              <a:t>DONKI </a:t>
            </a:r>
          </a:p>
          <a:p>
            <a:pPr lvl="1"/>
            <a:r>
              <a:rPr lang="en-US" dirty="0" smtClean="0"/>
              <a:t>SEA^5</a:t>
            </a:r>
          </a:p>
          <a:p>
            <a:r>
              <a:rPr lang="en-US" dirty="0" smtClean="0"/>
              <a:t>Others</a:t>
            </a:r>
          </a:p>
          <a:p>
            <a:pPr lvl="1"/>
            <a:r>
              <a:rPr lang="en-US" dirty="0" smtClean="0"/>
              <a:t>ISES (International Space Environment Services)</a:t>
            </a:r>
          </a:p>
          <a:p>
            <a:pPr lvl="2"/>
            <a:r>
              <a:rPr lang="en-US" dirty="0" smtClean="0"/>
              <a:t>NOAA/SWPC</a:t>
            </a:r>
          </a:p>
          <a:p>
            <a:pPr lvl="2"/>
            <a:r>
              <a:rPr lang="en-US" dirty="0" smtClean="0"/>
              <a:t>Belgium/SIDC </a:t>
            </a:r>
          </a:p>
          <a:p>
            <a:pPr lvl="2"/>
            <a:r>
              <a:rPr lang="en-US" dirty="0" smtClean="0"/>
              <a:t>Japan/NICT</a:t>
            </a:r>
          </a:p>
          <a:p>
            <a:pPr lvl="2"/>
            <a:r>
              <a:rPr lang="en-US" dirty="0" smtClean="0"/>
              <a:t>Australia</a:t>
            </a:r>
            <a:r>
              <a:rPr lang="en-US" dirty="0" smtClean="0"/>
              <a:t>/</a:t>
            </a:r>
            <a:r>
              <a:rPr lang="en-US" dirty="0" smtClean="0"/>
              <a:t>BoM</a:t>
            </a:r>
            <a:endParaRPr lang="en-US" dirty="0" smtClean="0"/>
          </a:p>
          <a:p>
            <a:pPr marL="914400" lvl="2" indent="0">
              <a:buNone/>
            </a:pPr>
            <a:r>
              <a:rPr lang="is-IS" dirty="0" smtClean="0"/>
              <a:t>… </a:t>
            </a:r>
            <a:endParaRPr lang="en-US" dirty="0" smtClean="0"/>
          </a:p>
          <a:p>
            <a:pPr lvl="1"/>
            <a:r>
              <a:rPr lang="en-US" dirty="0" smtClean="0"/>
              <a:t>ESA/SPENVIS</a:t>
            </a:r>
          </a:p>
          <a:p>
            <a:pPr lvl="1"/>
            <a:r>
              <a:rPr lang="en-US" dirty="0" smtClean="0"/>
              <a:t>Other space weather prediction/operation centers</a:t>
            </a:r>
            <a:endParaRPr lang="en-US" dirty="0"/>
          </a:p>
        </p:txBody>
      </p:sp>
    </p:spTree>
    <p:extLst>
      <p:ext uri="{BB962C8B-B14F-4D97-AF65-F5344CB8AC3E}">
        <p14:creationId xmlns:p14="http://schemas.microsoft.com/office/powerpoint/2010/main" val="16800149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0000FF"/>
                </a:solidFill>
              </a:rPr>
              <a:t>The Space Environment Automated Alerts Anomaly Analysis Assistant (SEA5)</a:t>
            </a:r>
            <a:br>
              <a:rPr lang="en-US" sz="3200" b="1" dirty="0">
                <a:solidFill>
                  <a:srgbClr val="0000FF"/>
                </a:solidFill>
              </a:rPr>
            </a:br>
            <a:endParaRPr lang="en-US" sz="3200" b="1" dirty="0"/>
          </a:p>
        </p:txBody>
      </p:sp>
      <p:sp>
        <p:nvSpPr>
          <p:cNvPr id="23" name="TextBox 22"/>
          <p:cNvSpPr txBox="1"/>
          <p:nvPr/>
        </p:nvSpPr>
        <p:spPr>
          <a:xfrm>
            <a:off x="4216400" y="4572000"/>
            <a:ext cx="184666" cy="369332"/>
          </a:xfrm>
          <a:prstGeom prst="rect">
            <a:avLst/>
          </a:prstGeom>
          <a:noFill/>
        </p:spPr>
        <p:txBody>
          <a:bodyPr wrap="none" rtlCol="0">
            <a:spAutoFit/>
          </a:bodyPr>
          <a:lstStyle/>
          <a:p>
            <a:endParaRPr lang="en-US" dirty="0"/>
          </a:p>
        </p:txBody>
      </p:sp>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029" y="1417638"/>
            <a:ext cx="3525371" cy="4931804"/>
          </a:xfrm>
          <a:prstGeom prst="rect">
            <a:avLst/>
          </a:prstGeom>
          <a:noFill/>
          <a:ln w="28575" cap="flat" cmpd="sng" algn="ctr">
            <a:solidFill>
              <a:srgbClr val="33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descr="SEA5 SDO Surface Charg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066" y="4822136"/>
            <a:ext cx="3235866" cy="1588268"/>
          </a:xfrm>
          <a:prstGeom prst="rect">
            <a:avLst/>
          </a:prstGeom>
        </p:spPr>
      </p:pic>
      <p:pic>
        <p:nvPicPr>
          <p:cNvPr id="26" name="Picture 25" descr="SEA5 SDO Internal Charging threshold crossing plotted on orbit (cropp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1065" y="1417638"/>
            <a:ext cx="3235867" cy="3404498"/>
          </a:xfrm>
          <a:prstGeom prst="rect">
            <a:avLst/>
          </a:prstGeom>
        </p:spPr>
      </p:pic>
    </p:spTree>
    <p:extLst>
      <p:ext uri="{BB962C8B-B14F-4D97-AF65-F5344CB8AC3E}">
        <p14:creationId xmlns:p14="http://schemas.microsoft.com/office/powerpoint/2010/main" val="279898479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6338"/>
            <a:ext cx="8229600" cy="1143000"/>
          </a:xfrm>
        </p:spPr>
        <p:txBody>
          <a:bodyPr>
            <a:normAutofit fontScale="90000"/>
          </a:bodyPr>
          <a:lstStyle/>
          <a:p>
            <a:r>
              <a:rPr lang="en-US" dirty="0" smtClean="0"/>
              <a:t>Non CCMC Tools</a:t>
            </a:r>
            <a:br>
              <a:rPr lang="en-US" dirty="0" smtClean="0"/>
            </a:br>
            <a:r>
              <a:rPr lang="en-US" dirty="0" smtClean="0"/>
              <a:t>From the international community</a:t>
            </a:r>
            <a:endParaRPr lang="en-US" dirty="0"/>
          </a:p>
        </p:txBody>
      </p:sp>
      <p:sp>
        <p:nvSpPr>
          <p:cNvPr id="3" name="TextBox 2"/>
          <p:cNvSpPr txBox="1"/>
          <p:nvPr/>
        </p:nvSpPr>
        <p:spPr>
          <a:xfrm>
            <a:off x="2768600" y="5524500"/>
            <a:ext cx="3057247" cy="369332"/>
          </a:xfrm>
          <a:prstGeom prst="rect">
            <a:avLst/>
          </a:prstGeom>
          <a:noFill/>
        </p:spPr>
        <p:txBody>
          <a:bodyPr wrap="none" rtlCol="0">
            <a:spAutoFit/>
          </a:bodyPr>
          <a:lstStyle/>
          <a:p>
            <a:r>
              <a:rPr lang="en-US" dirty="0" smtClean="0"/>
              <a:t>By no means an exhaustive list</a:t>
            </a:r>
            <a:endParaRPr lang="en-US" dirty="0"/>
          </a:p>
        </p:txBody>
      </p:sp>
    </p:spTree>
    <p:extLst>
      <p:ext uri="{BB962C8B-B14F-4D97-AF65-F5344CB8AC3E}">
        <p14:creationId xmlns:p14="http://schemas.microsoft.com/office/powerpoint/2010/main" val="3588955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652"/>
            <a:ext cx="7247467" cy="363972"/>
          </a:xfrm>
        </p:spPr>
        <p:txBody>
          <a:bodyPr>
            <a:noAutofit/>
          </a:bodyPr>
          <a:lstStyle/>
          <a:p>
            <a:r>
              <a:rPr lang="en-US" sz="2800" dirty="0" smtClean="0"/>
              <a:t>International Space Environment Service </a:t>
            </a:r>
            <a:endParaRPr lang="en-US" sz="2800" dirty="0"/>
          </a:p>
        </p:txBody>
      </p:sp>
      <p:pic>
        <p:nvPicPr>
          <p:cNvPr id="3" name="Picture 2" descr="IS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638610"/>
            <a:ext cx="6265333" cy="5585374"/>
          </a:xfrm>
          <a:prstGeom prst="rect">
            <a:avLst/>
          </a:prstGeom>
        </p:spPr>
      </p:pic>
      <p:sp>
        <p:nvSpPr>
          <p:cNvPr id="4" name="TextBox 3"/>
          <p:cNvSpPr txBox="1"/>
          <p:nvPr/>
        </p:nvSpPr>
        <p:spPr>
          <a:xfrm>
            <a:off x="2370668" y="6304002"/>
            <a:ext cx="3979650" cy="369332"/>
          </a:xfrm>
          <a:prstGeom prst="rect">
            <a:avLst/>
          </a:prstGeom>
          <a:noFill/>
        </p:spPr>
        <p:txBody>
          <a:bodyPr wrap="none" rtlCol="0">
            <a:spAutoFit/>
          </a:bodyPr>
          <a:lstStyle/>
          <a:p>
            <a:r>
              <a:rPr lang="en-US" dirty="0"/>
              <a:t>http://</a:t>
            </a:r>
            <a:r>
              <a:rPr lang="en-US" dirty="0" err="1"/>
              <a:t>www.spaceweather.org</a:t>
            </a:r>
            <a:r>
              <a:rPr lang="en-US" dirty="0"/>
              <a:t>/</a:t>
            </a:r>
            <a:r>
              <a:rPr lang="en-US" dirty="0" err="1"/>
              <a:t>index.jsp</a:t>
            </a:r>
            <a:endParaRPr lang="en-US" dirty="0"/>
          </a:p>
        </p:txBody>
      </p:sp>
    </p:spTree>
    <p:extLst>
      <p:ext uri="{BB962C8B-B14F-4D97-AF65-F5344CB8AC3E}">
        <p14:creationId xmlns:p14="http://schemas.microsoft.com/office/powerpoint/2010/main" val="112612540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534" y="0"/>
            <a:ext cx="7366000" cy="588962"/>
          </a:xfrm>
        </p:spPr>
        <p:txBody>
          <a:bodyPr>
            <a:normAutofit fontScale="90000"/>
          </a:bodyPr>
          <a:lstStyle/>
          <a:p>
            <a:r>
              <a:rPr lang="en-US" dirty="0" smtClean="0"/>
              <a:t>RWC in India</a:t>
            </a:r>
            <a:endParaRPr lang="en-US" dirty="0"/>
          </a:p>
        </p:txBody>
      </p:sp>
      <p:pic>
        <p:nvPicPr>
          <p:cNvPr id="3" name="Picture 2" descr="NPL_produc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77371"/>
            <a:ext cx="4958012" cy="5652029"/>
          </a:xfrm>
          <a:prstGeom prst="rect">
            <a:avLst/>
          </a:prstGeom>
        </p:spPr>
      </p:pic>
      <p:sp>
        <p:nvSpPr>
          <p:cNvPr id="4" name="TextBox 3"/>
          <p:cNvSpPr txBox="1"/>
          <p:nvPr/>
        </p:nvSpPr>
        <p:spPr>
          <a:xfrm>
            <a:off x="5706533" y="5147733"/>
            <a:ext cx="3437467" cy="646331"/>
          </a:xfrm>
          <a:prstGeom prst="rect">
            <a:avLst/>
          </a:prstGeom>
          <a:noFill/>
        </p:spPr>
        <p:txBody>
          <a:bodyPr wrap="square" rtlCol="0">
            <a:spAutoFit/>
          </a:bodyPr>
          <a:lstStyle/>
          <a:p>
            <a:r>
              <a:rPr lang="en-US" dirty="0"/>
              <a:t>http://</a:t>
            </a:r>
            <a:r>
              <a:rPr lang="en-US" dirty="0" err="1"/>
              <a:t>cgc.nplindia.org</a:t>
            </a:r>
            <a:r>
              <a:rPr lang="en-US" dirty="0"/>
              <a:t>/</a:t>
            </a:r>
            <a:r>
              <a:rPr lang="en-US" dirty="0" err="1"/>
              <a:t>atul</a:t>
            </a:r>
            <a:r>
              <a:rPr lang="en-US" dirty="0"/>
              <a:t>/</a:t>
            </a:r>
            <a:r>
              <a:rPr lang="en-US" dirty="0" err="1"/>
              <a:t>cgc</a:t>
            </a:r>
            <a:r>
              <a:rPr lang="en-US" dirty="0"/>
              <a:t>/</a:t>
            </a:r>
            <a:r>
              <a:rPr lang="en-US" dirty="0" err="1"/>
              <a:t>rwc</a:t>
            </a:r>
            <a:r>
              <a:rPr lang="en-US" dirty="0"/>
              <a:t>/</a:t>
            </a:r>
            <a:r>
              <a:rPr lang="en-US" dirty="0" err="1"/>
              <a:t>product.htm</a:t>
            </a:r>
            <a:endParaRPr lang="en-US" dirty="0"/>
          </a:p>
        </p:txBody>
      </p:sp>
      <p:sp>
        <p:nvSpPr>
          <p:cNvPr id="5" name="TextBox 4"/>
          <p:cNvSpPr txBox="1"/>
          <p:nvPr/>
        </p:nvSpPr>
        <p:spPr>
          <a:xfrm>
            <a:off x="5519942" y="3725334"/>
            <a:ext cx="3319258" cy="646331"/>
          </a:xfrm>
          <a:prstGeom prst="rect">
            <a:avLst/>
          </a:prstGeom>
          <a:noFill/>
        </p:spPr>
        <p:txBody>
          <a:bodyPr wrap="square" rtlCol="0">
            <a:spAutoFit/>
          </a:bodyPr>
          <a:lstStyle/>
          <a:p>
            <a:r>
              <a:rPr lang="en-US" dirty="0" smtClean="0"/>
              <a:t>National Physical Laboratory, New Delhi</a:t>
            </a:r>
            <a:endParaRPr lang="en-US" dirty="0"/>
          </a:p>
        </p:txBody>
      </p:sp>
    </p:spTree>
    <p:extLst>
      <p:ext uri="{BB962C8B-B14F-4D97-AF65-F5344CB8AC3E}">
        <p14:creationId xmlns:p14="http://schemas.microsoft.com/office/powerpoint/2010/main" val="11571960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Highlights of Space Weather Service Products</a:t>
            </a:r>
            <a:endParaRPr lang="en-US" dirty="0"/>
          </a:p>
        </p:txBody>
      </p:sp>
      <p:sp>
        <p:nvSpPr>
          <p:cNvPr id="3" name="Content Placeholder 2"/>
          <p:cNvSpPr>
            <a:spLocks noGrp="1"/>
          </p:cNvSpPr>
          <p:nvPr>
            <p:ph idx="1"/>
          </p:nvPr>
        </p:nvSpPr>
        <p:spPr/>
        <p:txBody>
          <a:bodyPr/>
          <a:lstStyle/>
          <a:p>
            <a:r>
              <a:rPr lang="en-US" dirty="0" smtClean="0"/>
              <a:t>NOAA SWPC</a:t>
            </a:r>
          </a:p>
          <a:p>
            <a:pPr lvl="1"/>
            <a:r>
              <a:rPr lang="en-US" dirty="0"/>
              <a:t>http://</a:t>
            </a:r>
            <a:r>
              <a:rPr lang="en-US" dirty="0" err="1"/>
              <a:t>www.swpc.noaa.gov</a:t>
            </a:r>
            <a:r>
              <a:rPr lang="en-US" dirty="0"/>
              <a:t>/</a:t>
            </a:r>
            <a:endParaRPr lang="en-US" dirty="0" smtClean="0"/>
          </a:p>
          <a:p>
            <a:r>
              <a:rPr lang="en-US" dirty="0" smtClean="0"/>
              <a:t>SIDC</a:t>
            </a:r>
          </a:p>
          <a:p>
            <a:pPr lvl="1"/>
            <a:r>
              <a:rPr lang="en-US" dirty="0"/>
              <a:t>http://</a:t>
            </a:r>
            <a:r>
              <a:rPr lang="en-US" dirty="0" err="1"/>
              <a:t>sidc.oma.be</a:t>
            </a:r>
            <a:r>
              <a:rPr lang="en-US" dirty="0"/>
              <a:t>/</a:t>
            </a:r>
            <a:endParaRPr lang="en-US" dirty="0" smtClean="0"/>
          </a:p>
          <a:p>
            <a:r>
              <a:rPr lang="en-US" dirty="0" smtClean="0"/>
              <a:t>Japan/NICT</a:t>
            </a:r>
          </a:p>
          <a:p>
            <a:pPr lvl="1"/>
            <a:r>
              <a:rPr lang="en-US" dirty="0"/>
              <a:t>http://</a:t>
            </a:r>
            <a:r>
              <a:rPr lang="en-US" dirty="0" err="1"/>
              <a:t>swc.nict.go.jp</a:t>
            </a:r>
            <a:r>
              <a:rPr lang="en-US" dirty="0"/>
              <a:t>/contents/</a:t>
            </a:r>
            <a:r>
              <a:rPr lang="en-US" dirty="0" err="1"/>
              <a:t>index_e.php</a:t>
            </a:r>
            <a:endParaRPr lang="en-US" dirty="0"/>
          </a:p>
        </p:txBody>
      </p:sp>
    </p:spTree>
    <p:extLst>
      <p:ext uri="{BB962C8B-B14F-4D97-AF65-F5344CB8AC3E}">
        <p14:creationId xmlns:p14="http://schemas.microsoft.com/office/powerpoint/2010/main" val="19155571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0960"/>
            <a:ext cx="7061200" cy="1143000"/>
          </a:xfrm>
        </p:spPr>
        <p:txBody>
          <a:bodyPr>
            <a:noAutofit/>
          </a:bodyPr>
          <a:lstStyle/>
          <a:p>
            <a:r>
              <a:rPr lang="en-US" sz="3200" dirty="0" smtClean="0"/>
              <a:t>SPENVIS</a:t>
            </a:r>
            <a:br>
              <a:rPr lang="en-US" sz="3200" dirty="0" smtClean="0"/>
            </a:br>
            <a:r>
              <a:rPr lang="en-US" sz="3200" dirty="0" smtClean="0"/>
              <a:t>The </a:t>
            </a:r>
            <a:r>
              <a:rPr lang="en-US" sz="3200" dirty="0" err="1" smtClean="0"/>
              <a:t>SPace</a:t>
            </a:r>
            <a:r>
              <a:rPr lang="en-US" sz="3200" dirty="0" smtClean="0"/>
              <a:t> </a:t>
            </a:r>
            <a:r>
              <a:rPr lang="en-US" sz="3200" dirty="0" err="1" smtClean="0"/>
              <a:t>ENVironment</a:t>
            </a:r>
            <a:r>
              <a:rPr lang="en-US" sz="3200" dirty="0" smtClean="0"/>
              <a:t> Information System</a:t>
            </a:r>
            <a:endParaRPr lang="en-US" sz="3200" dirty="0"/>
          </a:p>
        </p:txBody>
      </p:sp>
      <p:pic>
        <p:nvPicPr>
          <p:cNvPr id="5" name="Picture 4" descr="bira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3466" y="0"/>
            <a:ext cx="821267" cy="935332"/>
          </a:xfrm>
          <a:prstGeom prst="rect">
            <a:avLst/>
          </a:prstGeom>
        </p:spPr>
      </p:pic>
      <p:pic>
        <p:nvPicPr>
          <p:cNvPr id="6" name="Picture 5" descr="esalog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4733" y="0"/>
            <a:ext cx="1329267" cy="1167856"/>
          </a:xfrm>
          <a:prstGeom prst="rect">
            <a:avLst/>
          </a:prstGeom>
        </p:spPr>
      </p:pic>
      <p:sp>
        <p:nvSpPr>
          <p:cNvPr id="7" name="Content Placeholder 6"/>
          <p:cNvSpPr>
            <a:spLocks noGrp="1"/>
          </p:cNvSpPr>
          <p:nvPr>
            <p:ph idx="1"/>
          </p:nvPr>
        </p:nvSpPr>
        <p:spPr/>
        <p:txBody>
          <a:bodyPr>
            <a:normAutofit fontScale="70000" lnSpcReduction="20000"/>
          </a:bodyPr>
          <a:lstStyle/>
          <a:p>
            <a:pPr marL="571500" indent="-514350"/>
            <a:r>
              <a:rPr lang="en-US" dirty="0"/>
              <a:t>coordinate </a:t>
            </a:r>
            <a:r>
              <a:rPr lang="en-US" dirty="0" smtClean="0"/>
              <a:t>generators</a:t>
            </a:r>
          </a:p>
          <a:p>
            <a:pPr marL="571500" indent="-514350"/>
            <a:r>
              <a:rPr lang="en-US" dirty="0" smtClean="0"/>
              <a:t>radiation </a:t>
            </a:r>
            <a:r>
              <a:rPr lang="en-US" dirty="0"/>
              <a:t>sources and </a:t>
            </a:r>
            <a:r>
              <a:rPr lang="en-US" dirty="0" smtClean="0"/>
              <a:t>effects</a:t>
            </a:r>
          </a:p>
          <a:p>
            <a:pPr marL="571500" indent="-514350"/>
            <a:r>
              <a:rPr lang="en-US" dirty="0" smtClean="0"/>
              <a:t>spacecraft charging</a:t>
            </a:r>
          </a:p>
          <a:p>
            <a:pPr marL="571500" indent="-514350"/>
            <a:r>
              <a:rPr lang="en-US" dirty="0" smtClean="0"/>
              <a:t>atmosphere </a:t>
            </a:r>
            <a:r>
              <a:rPr lang="en-US" dirty="0"/>
              <a:t>and </a:t>
            </a:r>
            <a:r>
              <a:rPr lang="en-US" dirty="0" smtClean="0"/>
              <a:t>ionosphere</a:t>
            </a:r>
          </a:p>
          <a:p>
            <a:pPr marL="571500" indent="-514350"/>
            <a:r>
              <a:rPr lang="en-US" dirty="0" smtClean="0"/>
              <a:t>magnetic field</a:t>
            </a:r>
          </a:p>
          <a:p>
            <a:pPr marL="571500" indent="-514350"/>
            <a:r>
              <a:rPr lang="en-US" dirty="0" err="1" smtClean="0"/>
              <a:t>meteroroids</a:t>
            </a:r>
            <a:r>
              <a:rPr lang="en-US" dirty="0" smtClean="0"/>
              <a:t> </a:t>
            </a:r>
            <a:r>
              <a:rPr lang="en-US" dirty="0"/>
              <a:t>and </a:t>
            </a:r>
            <a:r>
              <a:rPr lang="en-US" dirty="0" smtClean="0"/>
              <a:t>debris</a:t>
            </a:r>
          </a:p>
          <a:p>
            <a:pPr marL="571500" indent="-514350"/>
            <a:r>
              <a:rPr lang="en-US" dirty="0" smtClean="0"/>
              <a:t>data </a:t>
            </a:r>
            <a:r>
              <a:rPr lang="en-US" dirty="0"/>
              <a:t>base </a:t>
            </a:r>
            <a:r>
              <a:rPr lang="en-US" dirty="0" smtClean="0"/>
              <a:t>queries</a:t>
            </a:r>
          </a:p>
          <a:p>
            <a:pPr marL="571500" indent="-514350"/>
            <a:r>
              <a:rPr lang="en-US" dirty="0" smtClean="0"/>
              <a:t>Miscellaneous</a:t>
            </a:r>
          </a:p>
          <a:p>
            <a:pPr marL="571500" indent="-514350"/>
            <a:r>
              <a:rPr lang="en-US" dirty="0" smtClean="0"/>
              <a:t>Geant4 tools</a:t>
            </a:r>
          </a:p>
          <a:p>
            <a:pPr marL="571500" indent="-514350"/>
            <a:r>
              <a:rPr lang="en-US" dirty="0" smtClean="0"/>
              <a:t>ECSS </a:t>
            </a:r>
            <a:r>
              <a:rPr lang="en-US" dirty="0"/>
              <a:t>space environment </a:t>
            </a:r>
            <a:r>
              <a:rPr lang="en-US" dirty="0" smtClean="0"/>
              <a:t>standard</a:t>
            </a:r>
          </a:p>
          <a:p>
            <a:pPr marL="971550" lvl="1" indent="-514350"/>
            <a:r>
              <a:rPr lang="en-US" dirty="0"/>
              <a:t>http://space-</a:t>
            </a:r>
            <a:r>
              <a:rPr lang="en-US" dirty="0" err="1"/>
              <a:t>env.esa.int</a:t>
            </a:r>
            <a:r>
              <a:rPr lang="en-US" dirty="0"/>
              <a:t>/ECSS/ecss_10_04.html</a:t>
            </a:r>
            <a:endParaRPr lang="en-US" dirty="0" smtClean="0"/>
          </a:p>
          <a:p>
            <a:pPr marL="571500" indent="-514350"/>
            <a:r>
              <a:rPr lang="en-US" dirty="0" smtClean="0"/>
              <a:t>Planetary </a:t>
            </a:r>
            <a:r>
              <a:rPr lang="en-US" dirty="0"/>
              <a:t>environment </a:t>
            </a:r>
          </a:p>
        </p:txBody>
      </p:sp>
      <p:sp>
        <p:nvSpPr>
          <p:cNvPr id="8" name="TextBox 7"/>
          <p:cNvSpPr txBox="1"/>
          <p:nvPr/>
        </p:nvSpPr>
        <p:spPr>
          <a:xfrm>
            <a:off x="1964267" y="6082267"/>
            <a:ext cx="4118623" cy="369332"/>
          </a:xfrm>
          <a:prstGeom prst="rect">
            <a:avLst/>
          </a:prstGeom>
          <a:noFill/>
        </p:spPr>
        <p:txBody>
          <a:bodyPr wrap="none" rtlCol="0">
            <a:spAutoFit/>
          </a:bodyPr>
          <a:lstStyle/>
          <a:p>
            <a:r>
              <a:rPr lang="en-US" dirty="0"/>
              <a:t>https://</a:t>
            </a:r>
            <a:r>
              <a:rPr lang="en-US" dirty="0" err="1"/>
              <a:t>www.spenvis.oma.be</a:t>
            </a:r>
            <a:r>
              <a:rPr lang="en-US" dirty="0"/>
              <a:t>/</a:t>
            </a:r>
            <a:r>
              <a:rPr lang="en-US" dirty="0" err="1"/>
              <a:t>models.php</a:t>
            </a:r>
            <a:endParaRPr lang="en-US" dirty="0"/>
          </a:p>
        </p:txBody>
      </p:sp>
      <p:pic>
        <p:nvPicPr>
          <p:cNvPr id="9" name="Picture 8" descr="spenvislog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2890" y="2641600"/>
            <a:ext cx="2188633" cy="891397"/>
          </a:xfrm>
          <a:prstGeom prst="rect">
            <a:avLst/>
          </a:prstGeom>
        </p:spPr>
      </p:pic>
      <p:sp>
        <p:nvSpPr>
          <p:cNvPr id="3" name="TextBox 2"/>
          <p:cNvSpPr txBox="1"/>
          <p:nvPr/>
        </p:nvSpPr>
        <p:spPr>
          <a:xfrm>
            <a:off x="5842000" y="4064000"/>
            <a:ext cx="3326552" cy="369332"/>
          </a:xfrm>
          <a:prstGeom prst="rect">
            <a:avLst/>
          </a:prstGeom>
          <a:noFill/>
        </p:spPr>
        <p:txBody>
          <a:bodyPr wrap="none" rtlCol="0">
            <a:spAutoFit/>
          </a:bodyPr>
          <a:lstStyle/>
          <a:p>
            <a:r>
              <a:rPr lang="en-US" dirty="0" smtClean="0"/>
              <a:t>Particularly popular for engineers</a:t>
            </a:r>
            <a:endParaRPr lang="en-US" dirty="0"/>
          </a:p>
        </p:txBody>
      </p:sp>
    </p:spTree>
    <p:extLst>
      <p:ext uri="{BB962C8B-B14F-4D97-AF65-F5344CB8AC3E}">
        <p14:creationId xmlns:p14="http://schemas.microsoft.com/office/powerpoint/2010/main" val="30674671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2800" y="148431"/>
            <a:ext cx="7053095" cy="296862"/>
          </a:xfrm>
        </p:spPr>
        <p:txBody>
          <a:bodyPr>
            <a:noAutofit/>
          </a:bodyPr>
          <a:lstStyle/>
          <a:p>
            <a:r>
              <a:rPr lang="en-US" sz="3200" dirty="0" smtClean="0"/>
              <a:t>ESA’s space weather portal</a:t>
            </a:r>
            <a:endParaRPr lang="en-US" sz="3200" dirty="0"/>
          </a:p>
        </p:txBody>
      </p:sp>
      <p:pic>
        <p:nvPicPr>
          <p:cNvPr id="6" name="Picture 5" descr="Screen Shot 2016-01-14 at 3.34.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516" y="833438"/>
            <a:ext cx="6175479" cy="5880100"/>
          </a:xfrm>
          <a:prstGeom prst="rect">
            <a:avLst/>
          </a:prstGeom>
        </p:spPr>
      </p:pic>
    </p:spTree>
    <p:extLst>
      <p:ext uri="{BB962C8B-B14F-4D97-AF65-F5344CB8AC3E}">
        <p14:creationId xmlns:p14="http://schemas.microsoft.com/office/powerpoint/2010/main" val="16511572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SWE applications</a:t>
            </a:r>
            <a:endParaRPr lang="en-US" dirty="0"/>
          </a:p>
        </p:txBody>
      </p:sp>
      <p:sp>
        <p:nvSpPr>
          <p:cNvPr id="3" name="Content Placeholder 2"/>
          <p:cNvSpPr>
            <a:spLocks noGrp="1"/>
          </p:cNvSpPr>
          <p:nvPr>
            <p:ph idx="1"/>
          </p:nvPr>
        </p:nvSpPr>
        <p:spPr>
          <a:xfrm>
            <a:off x="457200" y="1600200"/>
            <a:ext cx="9779000" cy="4940300"/>
          </a:xfrm>
        </p:spPr>
        <p:txBody>
          <a:bodyPr>
            <a:normAutofit fontScale="92500" lnSpcReduction="10000"/>
          </a:bodyPr>
          <a:lstStyle/>
          <a:p>
            <a:r>
              <a:rPr lang="en-US" dirty="0"/>
              <a:t>The Space Weather European </a:t>
            </a:r>
            <a:r>
              <a:rPr lang="en-US" dirty="0" smtClean="0"/>
              <a:t>Network </a:t>
            </a:r>
          </a:p>
          <a:p>
            <a:pPr lvl="1"/>
            <a:r>
              <a:rPr lang="en-US" dirty="0" smtClean="0"/>
              <a:t> </a:t>
            </a:r>
            <a:r>
              <a:rPr lang="en-US" dirty="0" smtClean="0">
                <a:hlinkClick r:id="rId3"/>
              </a:rPr>
              <a:t>http</a:t>
            </a:r>
            <a:r>
              <a:rPr lang="en-US" dirty="0">
                <a:hlinkClick r:id="rId3"/>
              </a:rPr>
              <a:t>://www.spaceweather.eu/sl/node/</a:t>
            </a:r>
            <a:r>
              <a:rPr lang="en-US" dirty="0" smtClean="0">
                <a:hlinkClick r:id="rId3"/>
              </a:rPr>
              <a:t>234</a:t>
            </a:r>
            <a:endParaRPr lang="en-US" dirty="0" smtClean="0"/>
          </a:p>
          <a:p>
            <a:r>
              <a:rPr lang="en-US" dirty="0" smtClean="0"/>
              <a:t>SEISOP (Space environment information system for </a:t>
            </a:r>
            <a:r>
              <a:rPr lang="en-US" dirty="0" err="1" smtClean="0"/>
              <a:t>opearations</a:t>
            </a:r>
            <a:r>
              <a:rPr lang="en-US" dirty="0" smtClean="0"/>
              <a:t>)</a:t>
            </a:r>
            <a:endParaRPr lang="en-US" dirty="0"/>
          </a:p>
          <a:p>
            <a:pPr lvl="1"/>
            <a:r>
              <a:rPr lang="en-US" dirty="0" smtClean="0">
                <a:hlinkClick r:id="rId4"/>
              </a:rPr>
              <a:t>http</a:t>
            </a:r>
            <a:r>
              <a:rPr lang="en-US" dirty="0">
                <a:hlinkClick r:id="rId4"/>
              </a:rPr>
              <a:t>://www.esa.int/Our_Activities/Space_Engineering_Technology/</a:t>
            </a:r>
            <a:r>
              <a:rPr lang="en-US" dirty="0" smtClean="0">
                <a:hlinkClick r:id="rId4"/>
              </a:rPr>
              <a:t>SEISOP_Space_Environment_Information_System_for_Operations</a:t>
            </a:r>
            <a:endParaRPr lang="en-US" dirty="0" smtClean="0"/>
          </a:p>
          <a:p>
            <a:pPr lvl="1"/>
            <a:r>
              <a:rPr lang="en-US" dirty="0" smtClean="0"/>
              <a:t>SEDAT (space environment data system)</a:t>
            </a:r>
          </a:p>
          <a:p>
            <a:pPr lvl="1"/>
            <a:r>
              <a:rPr lang="en-US" dirty="0" smtClean="0"/>
              <a:t>IONMON(the </a:t>
            </a:r>
            <a:r>
              <a:rPr lang="en-US" dirty="0" err="1" smtClean="0"/>
              <a:t>IONosphere</a:t>
            </a:r>
            <a:r>
              <a:rPr lang="en-US" dirty="0" smtClean="0"/>
              <a:t> </a:t>
            </a:r>
            <a:r>
              <a:rPr lang="en-US" dirty="0" err="1" smtClean="0"/>
              <a:t>MONitoring</a:t>
            </a:r>
            <a:r>
              <a:rPr lang="en-US" dirty="0" smtClean="0"/>
              <a:t> facility)</a:t>
            </a:r>
          </a:p>
          <a:p>
            <a:pPr lvl="1"/>
            <a:r>
              <a:rPr lang="en-US" dirty="0" smtClean="0"/>
              <a:t>EDID (European Debris Impact Database)</a:t>
            </a:r>
            <a:endParaRPr lang="en-US" dirty="0"/>
          </a:p>
        </p:txBody>
      </p:sp>
    </p:spTree>
    <p:extLst>
      <p:ext uri="{BB962C8B-B14F-4D97-AF65-F5344CB8AC3E}">
        <p14:creationId xmlns:p14="http://schemas.microsoft.com/office/powerpoint/2010/main" val="3030263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262"/>
            <a:ext cx="8229600" cy="1143000"/>
          </a:xfrm>
        </p:spPr>
        <p:txBody>
          <a:bodyPr/>
          <a:lstStyle/>
          <a:p>
            <a:r>
              <a:rPr lang="en-US" dirty="0" smtClean="0"/>
              <a:t>Space Radiation Products/sites</a:t>
            </a:r>
            <a:endParaRPr lang="en-US" dirty="0"/>
          </a:p>
        </p:txBody>
      </p:sp>
      <p:sp>
        <p:nvSpPr>
          <p:cNvPr id="3" name="Content Placeholder 2"/>
          <p:cNvSpPr>
            <a:spLocks noGrp="1"/>
          </p:cNvSpPr>
          <p:nvPr>
            <p:ph idx="1"/>
          </p:nvPr>
        </p:nvSpPr>
        <p:spPr>
          <a:xfrm>
            <a:off x="304800" y="947738"/>
            <a:ext cx="8382000" cy="4856162"/>
          </a:xfrm>
        </p:spPr>
        <p:txBody>
          <a:bodyPr>
            <a:normAutofit fontScale="92500" lnSpcReduction="20000"/>
          </a:bodyPr>
          <a:lstStyle/>
          <a:p>
            <a:r>
              <a:rPr lang="en-US" dirty="0" smtClean="0"/>
              <a:t>AVIDOS (radiation </a:t>
            </a:r>
            <a:r>
              <a:rPr lang="en-US" dirty="0" err="1" smtClean="0"/>
              <a:t>dosimetry</a:t>
            </a:r>
            <a:r>
              <a:rPr lang="en-US" dirty="0" smtClean="0"/>
              <a:t> for aviation)</a:t>
            </a:r>
          </a:p>
          <a:p>
            <a:r>
              <a:rPr lang="en-US" dirty="0" err="1" smtClean="0"/>
              <a:t>ANeMOS</a:t>
            </a:r>
            <a:r>
              <a:rPr lang="en-US" dirty="0" smtClean="0"/>
              <a:t> (Ground Level Enhancement (GLE) event alert – using </a:t>
            </a:r>
            <a:r>
              <a:rPr lang="en-US" dirty="0" err="1" smtClean="0"/>
              <a:t>multistation</a:t>
            </a:r>
            <a:r>
              <a:rPr lang="en-US" dirty="0" smtClean="0"/>
              <a:t> neutron monitor data)</a:t>
            </a:r>
          </a:p>
          <a:p>
            <a:r>
              <a:rPr lang="en-US" dirty="0" err="1" smtClean="0"/>
              <a:t>SEPsFLAREs</a:t>
            </a:r>
            <a:r>
              <a:rPr lang="en-US" dirty="0" smtClean="0"/>
              <a:t> (</a:t>
            </a:r>
            <a:r>
              <a:rPr lang="en-US" i="1" dirty="0" err="1" smtClean="0"/>
              <a:t>García-rigo</a:t>
            </a:r>
            <a:r>
              <a:rPr lang="en-US" i="1" dirty="0" smtClean="0"/>
              <a:t>, A et al.)</a:t>
            </a:r>
            <a:endParaRPr lang="en-US" dirty="0" smtClean="0"/>
          </a:p>
          <a:p>
            <a:r>
              <a:rPr lang="en-US" dirty="0" smtClean="0"/>
              <a:t>FORSPEF (</a:t>
            </a:r>
            <a:r>
              <a:rPr lang="en-US" i="1" dirty="0" err="1" smtClean="0"/>
              <a:t>Anastasiadis</a:t>
            </a:r>
            <a:r>
              <a:rPr lang="en-US" i="1" dirty="0" smtClean="0"/>
              <a:t>, A et al.)</a:t>
            </a:r>
          </a:p>
          <a:p>
            <a:r>
              <a:rPr lang="en-US" dirty="0" smtClean="0"/>
              <a:t>KREAM</a:t>
            </a:r>
            <a:r>
              <a:rPr lang="en-US" i="1" dirty="0" smtClean="0"/>
              <a:t> (Korean Radiation Exposure Assessment Model for Aviation, Huang 2014</a:t>
            </a:r>
            <a:r>
              <a:rPr lang="en-US" dirty="0" smtClean="0"/>
              <a:t>)</a:t>
            </a:r>
          </a:p>
          <a:p>
            <a:r>
              <a:rPr lang="en-US" dirty="0" smtClean="0"/>
              <a:t>WASAVIES (</a:t>
            </a:r>
            <a:r>
              <a:rPr lang="en-US" dirty="0" err="1" smtClean="0"/>
              <a:t>Kataoka</a:t>
            </a:r>
            <a:r>
              <a:rPr lang="en-US" dirty="0" smtClean="0"/>
              <a:t> et al., 2014)</a:t>
            </a:r>
          </a:p>
          <a:p>
            <a:r>
              <a:rPr lang="en-US" dirty="0" smtClean="0"/>
              <a:t>PANDOCA (</a:t>
            </a:r>
            <a:r>
              <a:rPr lang="en-US" dirty="0" err="1" smtClean="0"/>
              <a:t>Matthia</a:t>
            </a:r>
            <a:r>
              <a:rPr lang="en-US" dirty="0" smtClean="0"/>
              <a:t> et al., 2014)</a:t>
            </a:r>
          </a:p>
          <a:p>
            <a:r>
              <a:rPr lang="en-US" dirty="0" smtClean="0"/>
              <a:t>SEPEM (Crosby et al, 2015)</a:t>
            </a:r>
          </a:p>
          <a:p>
            <a:r>
              <a:rPr lang="en-US" dirty="0"/>
              <a:t>Solar Particle Radiation </a:t>
            </a:r>
            <a:r>
              <a:rPr lang="en-US" dirty="0" err="1"/>
              <a:t>SWx</a:t>
            </a:r>
            <a:r>
              <a:rPr lang="en-US" dirty="0"/>
              <a:t> (SPARX) </a:t>
            </a:r>
          </a:p>
          <a:p>
            <a:pPr marL="0" indent="0">
              <a:buNone/>
            </a:pP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i="1" dirty="0" smtClean="0"/>
          </a:p>
          <a:p>
            <a:endParaRPr lang="en-US" dirty="0" smtClean="0"/>
          </a:p>
          <a:p>
            <a:endParaRPr lang="en-US" dirty="0"/>
          </a:p>
        </p:txBody>
      </p:sp>
    </p:spTree>
    <p:extLst>
      <p:ext uri="{BB962C8B-B14F-4D97-AF65-F5344CB8AC3E}">
        <p14:creationId xmlns:p14="http://schemas.microsoft.com/office/powerpoint/2010/main" val="200767690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TARIS_Langle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1117599"/>
            <a:ext cx="6883399" cy="5413803"/>
          </a:xfrm>
          <a:prstGeom prst="rect">
            <a:avLst/>
          </a:prstGeom>
        </p:spPr>
      </p:pic>
      <p:sp>
        <p:nvSpPr>
          <p:cNvPr id="3" name="TextBox 2"/>
          <p:cNvSpPr txBox="1"/>
          <p:nvPr/>
        </p:nvSpPr>
        <p:spPr>
          <a:xfrm>
            <a:off x="1666457" y="330200"/>
            <a:ext cx="6281212" cy="369332"/>
          </a:xfrm>
          <a:prstGeom prst="rect">
            <a:avLst/>
          </a:prstGeom>
          <a:noFill/>
        </p:spPr>
        <p:txBody>
          <a:bodyPr wrap="none" rtlCol="0">
            <a:spAutoFit/>
          </a:bodyPr>
          <a:lstStyle/>
          <a:p>
            <a:r>
              <a:rPr lang="en-US" b="1" dirty="0" smtClean="0"/>
              <a:t>OLTARIS: On-Line Tool for the Assessment of Radiation in Space </a:t>
            </a:r>
            <a:endParaRPr lang="en-US" b="1" dirty="0"/>
          </a:p>
        </p:txBody>
      </p:sp>
    </p:spTree>
    <p:extLst>
      <p:ext uri="{BB962C8B-B14F-4D97-AF65-F5344CB8AC3E}">
        <p14:creationId xmlns:p14="http://schemas.microsoft.com/office/powerpoint/2010/main" val="3216863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FEE3BB25-0441-2846-A61E-D4814602E710}" type="slidenum">
              <a:rPr lang="en-US" smtClean="0"/>
              <a:pPr>
                <a:defRPr/>
              </a:pPr>
              <a:t>3</a:t>
            </a:fld>
            <a:endParaRPr lang="en-US"/>
          </a:p>
        </p:txBody>
      </p:sp>
      <p:sp>
        <p:nvSpPr>
          <p:cNvPr id="5" name="Rectangle 4"/>
          <p:cNvSpPr/>
          <p:nvPr/>
        </p:nvSpPr>
        <p:spPr bwMode="auto">
          <a:xfrm>
            <a:off x="0" y="0"/>
            <a:ext cx="9144000" cy="6858000"/>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10" charset="0"/>
              <a:ea typeface="ＭＳ Ｐゴシック" pitchFamily="-110" charset="-128"/>
              <a:cs typeface="ＭＳ Ｐゴシック" pitchFamily="-110" charset="-128"/>
            </a:endParaRPr>
          </a:p>
        </p:txBody>
      </p:sp>
      <p:sp>
        <p:nvSpPr>
          <p:cNvPr id="6" name="Rectangle 5"/>
          <p:cNvSpPr/>
          <p:nvPr/>
        </p:nvSpPr>
        <p:spPr>
          <a:xfrm>
            <a:off x="25400" y="1220787"/>
            <a:ext cx="9144000" cy="482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7" name="Group 54"/>
          <p:cNvGrpSpPr/>
          <p:nvPr/>
        </p:nvGrpSpPr>
        <p:grpSpPr>
          <a:xfrm>
            <a:off x="101600" y="1398587"/>
            <a:ext cx="4648200" cy="1152733"/>
            <a:chOff x="76200" y="1285667"/>
            <a:chExt cx="4648200" cy="1152733"/>
          </a:xfrm>
        </p:grpSpPr>
        <p:grpSp>
          <p:nvGrpSpPr>
            <p:cNvPr id="8" name="Group 114"/>
            <p:cNvGrpSpPr>
              <a:grpSpLocks noChangeAspect="1"/>
            </p:cNvGrpSpPr>
            <p:nvPr/>
          </p:nvGrpSpPr>
          <p:grpSpPr bwMode="auto">
            <a:xfrm>
              <a:off x="228600" y="1676400"/>
              <a:ext cx="1762125" cy="638175"/>
              <a:chOff x="10397750" y="8036111"/>
              <a:chExt cx="3928794" cy="1424742"/>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7750" y="8036111"/>
                <a:ext cx="3906007" cy="142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 name="Rectangle 12"/>
              <p:cNvSpPr/>
              <p:nvPr/>
            </p:nvSpPr>
            <p:spPr>
              <a:xfrm>
                <a:off x="13512470" y="8060921"/>
                <a:ext cx="814074" cy="1878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9" name="TextBox 8"/>
            <p:cNvSpPr txBox="1"/>
            <p:nvPr/>
          </p:nvSpPr>
          <p:spPr>
            <a:xfrm>
              <a:off x="76200" y="1285667"/>
              <a:ext cx="4648200" cy="292388"/>
            </a:xfrm>
            <a:prstGeom prst="rect">
              <a:avLst/>
            </a:prstGeom>
            <a:noFill/>
          </p:spPr>
          <p:txBody>
            <a:bodyPr wrap="square" rtlCol="0">
              <a:spAutoFit/>
            </a:bodyPr>
            <a:lstStyle/>
            <a:p>
              <a:pPr algn="ctr"/>
              <a:r>
                <a:rPr lang="en-US" sz="1300" b="1" dirty="0" smtClean="0">
                  <a:solidFill>
                    <a:srgbClr val="0000FF"/>
                  </a:solidFill>
                  <a:latin typeface="Arial"/>
                  <a:cs typeface="Arial"/>
                </a:rPr>
                <a:t>Data Management, Metadata, Standardization, Access</a:t>
              </a:r>
              <a:endParaRPr lang="en-US" sz="1300" b="1" dirty="0">
                <a:solidFill>
                  <a:srgbClr val="0000FF"/>
                </a:solidFill>
                <a:latin typeface="Arial"/>
                <a:cs typeface="Arial"/>
              </a:endParaRPr>
            </a:p>
          </p:txBody>
        </p:sp>
        <p:sp>
          <p:nvSpPr>
            <p:cNvPr id="10" name="TextBox 9"/>
            <p:cNvSpPr txBox="1"/>
            <p:nvPr/>
          </p:nvSpPr>
          <p:spPr>
            <a:xfrm>
              <a:off x="2057400" y="1600200"/>
              <a:ext cx="2514600" cy="769441"/>
            </a:xfrm>
            <a:prstGeom prst="rect">
              <a:avLst/>
            </a:prstGeom>
            <a:noFill/>
          </p:spPr>
          <p:txBody>
            <a:bodyPr wrap="square" rtlCol="0">
              <a:spAutoFit/>
            </a:bodyPr>
            <a:lstStyle/>
            <a:p>
              <a:pPr>
                <a:buFont typeface="Arial"/>
                <a:buChar char="•"/>
              </a:pPr>
              <a:r>
                <a:rPr lang="en-US" sz="1100" dirty="0" smtClean="0">
                  <a:latin typeface="Arial"/>
                  <a:cs typeface="Arial"/>
                </a:rPr>
                <a:t> Science Data Formats, Metadata</a:t>
              </a:r>
            </a:p>
            <a:p>
              <a:pPr>
                <a:buFont typeface="Arial"/>
                <a:buChar char="•"/>
              </a:pPr>
              <a:r>
                <a:rPr lang="en-US" sz="1100" dirty="0" smtClean="0">
                  <a:latin typeface="Arial"/>
                  <a:cs typeface="Arial"/>
                </a:rPr>
                <a:t> Data Conversion</a:t>
              </a:r>
            </a:p>
            <a:p>
              <a:pPr>
                <a:buFont typeface="Arial"/>
                <a:buChar char="•"/>
              </a:pPr>
              <a:r>
                <a:rPr lang="en-US" sz="1100" dirty="0" smtClean="0">
                  <a:latin typeface="Arial"/>
                  <a:cs typeface="Arial"/>
                </a:rPr>
                <a:t> Access &amp; Interpolation Library</a:t>
              </a:r>
            </a:p>
            <a:p>
              <a:pPr>
                <a:buFont typeface="Arial"/>
                <a:buChar char="•"/>
              </a:pPr>
              <a:r>
                <a:rPr lang="en-US" sz="1100" dirty="0" smtClean="0">
                  <a:latin typeface="Arial"/>
                  <a:cs typeface="Arial"/>
                </a:rPr>
                <a:t> Reusable Data Model/Framework</a:t>
              </a:r>
              <a:endParaRPr lang="en-US" sz="1100" dirty="0">
                <a:latin typeface="Arial"/>
                <a:cs typeface="Arial"/>
              </a:endParaRPr>
            </a:p>
          </p:txBody>
        </p:sp>
        <p:sp>
          <p:nvSpPr>
            <p:cNvPr id="11" name="Rounded Rectangle 10"/>
            <p:cNvSpPr/>
            <p:nvPr/>
          </p:nvSpPr>
          <p:spPr>
            <a:xfrm>
              <a:off x="152400" y="1295400"/>
              <a:ext cx="4495800" cy="1143000"/>
            </a:xfrm>
            <a:prstGeom prst="roundRect">
              <a:avLst>
                <a:gd name="adj" fmla="val 9357"/>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60"/>
          <p:cNvGrpSpPr/>
          <p:nvPr/>
        </p:nvGrpSpPr>
        <p:grpSpPr>
          <a:xfrm>
            <a:off x="177800" y="2617787"/>
            <a:ext cx="4495800" cy="1143000"/>
            <a:chOff x="152400" y="2514600"/>
            <a:chExt cx="4495800" cy="1143000"/>
          </a:xfrm>
        </p:grpSpPr>
        <p:pic>
          <p:nvPicPr>
            <p:cNvPr id="15" name="Picture 11" descr="iswa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33494"/>
              <a:ext cx="76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914400" y="2514600"/>
              <a:ext cx="3733800" cy="292388"/>
            </a:xfrm>
            <a:prstGeom prst="rect">
              <a:avLst/>
            </a:prstGeom>
            <a:noFill/>
          </p:spPr>
          <p:txBody>
            <a:bodyPr wrap="square" rtlCol="0">
              <a:spAutoFit/>
            </a:bodyPr>
            <a:lstStyle/>
            <a:p>
              <a:pPr algn="ctr"/>
              <a:r>
                <a:rPr lang="en-US" sz="1300" b="1" dirty="0" smtClean="0">
                  <a:solidFill>
                    <a:srgbClr val="0000FF"/>
                  </a:solidFill>
                  <a:latin typeface="Arial"/>
                  <a:cs typeface="Arial"/>
                </a:rPr>
                <a:t>Integrated Space Weather Analysis System</a:t>
              </a:r>
              <a:endParaRPr lang="en-US" sz="1300" b="1" dirty="0">
                <a:solidFill>
                  <a:srgbClr val="0000FF"/>
                </a:solidFill>
                <a:latin typeface="Arial"/>
                <a:cs typeface="Arial"/>
              </a:endParaRPr>
            </a:p>
          </p:txBody>
        </p:sp>
        <p:sp>
          <p:nvSpPr>
            <p:cNvPr id="17" name="Rounded Rectangle 16"/>
            <p:cNvSpPr/>
            <p:nvPr/>
          </p:nvSpPr>
          <p:spPr>
            <a:xfrm>
              <a:off x="152400" y="2557294"/>
              <a:ext cx="4495800" cy="1100306"/>
            </a:xfrm>
            <a:prstGeom prst="roundRect">
              <a:avLst>
                <a:gd name="adj" fmla="val 9357"/>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008000"/>
                  </a:solidFill>
                </a:ln>
              </a:endParaRPr>
            </a:p>
          </p:txBody>
        </p:sp>
        <p:sp>
          <p:nvSpPr>
            <p:cNvPr id="18" name="TextBox 17"/>
            <p:cNvSpPr txBox="1"/>
            <p:nvPr/>
          </p:nvSpPr>
          <p:spPr>
            <a:xfrm>
              <a:off x="1066800" y="2785894"/>
              <a:ext cx="3429000" cy="769441"/>
            </a:xfrm>
            <a:prstGeom prst="rect">
              <a:avLst/>
            </a:prstGeom>
            <a:noFill/>
          </p:spPr>
          <p:txBody>
            <a:bodyPr wrap="square" rtlCol="0">
              <a:spAutoFit/>
            </a:bodyPr>
            <a:lstStyle/>
            <a:p>
              <a:pPr>
                <a:buFont typeface="Arial"/>
                <a:buChar char="•"/>
              </a:pPr>
              <a:r>
                <a:rPr lang="en-US" sz="1100" dirty="0" smtClean="0">
                  <a:latin typeface="Arial"/>
                  <a:cs typeface="Arial"/>
                </a:rPr>
                <a:t> Web-Based Space Weather Dissemination System</a:t>
              </a:r>
            </a:p>
            <a:p>
              <a:pPr>
                <a:buFont typeface="Arial"/>
                <a:buChar char="•"/>
              </a:pPr>
              <a:r>
                <a:rPr lang="en-US" sz="1100" dirty="0" smtClean="0">
                  <a:latin typeface="Arial"/>
                  <a:cs typeface="Arial"/>
                </a:rPr>
                <a:t> User Configurable, Interactive Products</a:t>
              </a:r>
            </a:p>
            <a:p>
              <a:pPr>
                <a:buFont typeface="Arial"/>
                <a:buChar char="•"/>
              </a:pPr>
              <a:r>
                <a:rPr lang="en-US" sz="1100" dirty="0" smtClean="0">
                  <a:latin typeface="Arial"/>
                  <a:cs typeface="Arial"/>
                </a:rPr>
                <a:t> Web Services</a:t>
              </a:r>
            </a:p>
            <a:p>
              <a:pPr>
                <a:buFont typeface="Arial"/>
                <a:buChar char="•"/>
              </a:pPr>
              <a:r>
                <a:rPr lang="en-US" sz="1100" dirty="0" smtClean="0">
                  <a:latin typeface="Arial"/>
                  <a:cs typeface="Arial"/>
                </a:rPr>
                <a:t> Real-Time &amp; Historical Model + Observational Data</a:t>
              </a:r>
              <a:endParaRPr lang="en-US" sz="1100" dirty="0">
                <a:latin typeface="Arial"/>
                <a:cs typeface="Arial"/>
              </a:endParaRPr>
            </a:p>
          </p:txBody>
        </p:sp>
      </p:grpSp>
      <p:grpSp>
        <p:nvGrpSpPr>
          <p:cNvPr id="19" name="Group 30"/>
          <p:cNvGrpSpPr/>
          <p:nvPr/>
        </p:nvGrpSpPr>
        <p:grpSpPr>
          <a:xfrm>
            <a:off x="177800" y="3836987"/>
            <a:ext cx="4495800" cy="1210261"/>
            <a:chOff x="152400" y="3614658"/>
            <a:chExt cx="4495800" cy="1210261"/>
          </a:xfrm>
        </p:grpSpPr>
        <p:pic>
          <p:nvPicPr>
            <p:cNvPr id="20" name="Picture 41" descr="DONKI.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00"/>
              <a:ext cx="103117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228600" y="3614658"/>
              <a:ext cx="4419600" cy="292388"/>
            </a:xfrm>
            <a:prstGeom prst="rect">
              <a:avLst/>
            </a:prstGeom>
            <a:noFill/>
          </p:spPr>
          <p:txBody>
            <a:bodyPr wrap="square" rtlCol="0">
              <a:spAutoFit/>
            </a:bodyPr>
            <a:lstStyle/>
            <a:p>
              <a:pPr algn="ctr"/>
              <a:r>
                <a:rPr lang="en-US" sz="1100" b="1" dirty="0" smtClean="0">
                  <a:solidFill>
                    <a:srgbClr val="0000FF"/>
                  </a:solidFill>
                  <a:latin typeface="Arial"/>
                  <a:cs typeface="Arial"/>
                </a:rPr>
                <a:t> </a:t>
              </a:r>
              <a:r>
                <a:rPr lang="en-US" sz="1300" b="1" u="sng" dirty="0" smtClean="0">
                  <a:solidFill>
                    <a:srgbClr val="0000FF"/>
                  </a:solidFill>
                  <a:latin typeface="Arial"/>
                  <a:cs typeface="Arial"/>
                </a:rPr>
                <a:t>D</a:t>
              </a:r>
              <a:r>
                <a:rPr lang="en-US" sz="1300" b="1" dirty="0" smtClean="0">
                  <a:solidFill>
                    <a:srgbClr val="0000FF"/>
                  </a:solidFill>
                  <a:latin typeface="Arial"/>
                  <a:cs typeface="Arial"/>
                </a:rPr>
                <a:t>atabase </a:t>
              </a:r>
              <a:r>
                <a:rPr lang="en-US" sz="1300" b="1" u="sng" dirty="0" smtClean="0">
                  <a:solidFill>
                    <a:srgbClr val="0000FF"/>
                  </a:solidFill>
                  <a:latin typeface="Arial"/>
                  <a:cs typeface="Arial"/>
                </a:rPr>
                <a:t>O</a:t>
              </a:r>
              <a:r>
                <a:rPr lang="en-US" sz="1300" b="1" dirty="0" smtClean="0">
                  <a:solidFill>
                    <a:srgbClr val="0000FF"/>
                  </a:solidFill>
                  <a:latin typeface="Arial"/>
                  <a:cs typeface="Arial"/>
                </a:rPr>
                <a:t>f </a:t>
              </a:r>
              <a:r>
                <a:rPr lang="en-US" sz="1300" b="1" u="sng" dirty="0" smtClean="0">
                  <a:solidFill>
                    <a:srgbClr val="0000FF"/>
                  </a:solidFill>
                  <a:latin typeface="Arial"/>
                  <a:cs typeface="Arial"/>
                </a:rPr>
                <a:t>N</a:t>
              </a:r>
              <a:r>
                <a:rPr lang="en-US" sz="1300" b="1" dirty="0" smtClean="0">
                  <a:solidFill>
                    <a:srgbClr val="0000FF"/>
                  </a:solidFill>
                  <a:latin typeface="Arial"/>
                  <a:cs typeface="Arial"/>
                </a:rPr>
                <a:t>otifications, </a:t>
              </a:r>
              <a:r>
                <a:rPr lang="en-US" sz="1300" b="1" u="sng" dirty="0" smtClean="0">
                  <a:solidFill>
                    <a:srgbClr val="0000FF"/>
                  </a:solidFill>
                  <a:latin typeface="Arial"/>
                  <a:cs typeface="Arial"/>
                </a:rPr>
                <a:t>K</a:t>
              </a:r>
              <a:r>
                <a:rPr lang="en-US" sz="1300" b="1" dirty="0" smtClean="0">
                  <a:solidFill>
                    <a:srgbClr val="0000FF"/>
                  </a:solidFill>
                  <a:latin typeface="Arial"/>
                  <a:cs typeface="Arial"/>
                </a:rPr>
                <a:t>nowledge, </a:t>
              </a:r>
              <a:r>
                <a:rPr lang="en-US" sz="1300" b="1" u="sng" dirty="0" smtClean="0">
                  <a:solidFill>
                    <a:srgbClr val="0000FF"/>
                  </a:solidFill>
                  <a:latin typeface="Arial"/>
                  <a:cs typeface="Arial"/>
                </a:rPr>
                <a:t>I</a:t>
              </a:r>
              <a:r>
                <a:rPr lang="en-US" sz="1300" b="1" dirty="0" smtClean="0">
                  <a:solidFill>
                    <a:srgbClr val="0000FF"/>
                  </a:solidFill>
                  <a:latin typeface="Arial"/>
                  <a:cs typeface="Arial"/>
                </a:rPr>
                <a:t>nformation</a:t>
              </a:r>
              <a:endParaRPr lang="en-US" sz="1300" b="1" dirty="0">
                <a:solidFill>
                  <a:srgbClr val="0000FF"/>
                </a:solidFill>
                <a:latin typeface="Arial"/>
                <a:cs typeface="Arial"/>
              </a:endParaRPr>
            </a:p>
          </p:txBody>
        </p:sp>
        <p:sp>
          <p:nvSpPr>
            <p:cNvPr id="22" name="Rounded Rectangle 21"/>
            <p:cNvSpPr/>
            <p:nvPr/>
          </p:nvSpPr>
          <p:spPr>
            <a:xfrm>
              <a:off x="152400" y="3657600"/>
              <a:ext cx="4495800" cy="1143000"/>
            </a:xfrm>
            <a:prstGeom prst="roundRect">
              <a:avLst>
                <a:gd name="adj" fmla="val 9357"/>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143000" y="3886200"/>
              <a:ext cx="3505200" cy="938719"/>
            </a:xfrm>
            <a:prstGeom prst="rect">
              <a:avLst/>
            </a:prstGeom>
            <a:noFill/>
          </p:spPr>
          <p:txBody>
            <a:bodyPr wrap="square" rtlCol="0">
              <a:spAutoFit/>
            </a:bodyPr>
            <a:lstStyle/>
            <a:p>
              <a:pPr>
                <a:buFont typeface="Arial"/>
                <a:buChar char="•"/>
              </a:pPr>
              <a:r>
                <a:rPr lang="en-US" sz="1100" dirty="0" smtClean="0">
                  <a:latin typeface="Arial"/>
                  <a:cs typeface="Arial"/>
                </a:rPr>
                <a:t> Catalog of space weather phenomena</a:t>
              </a:r>
            </a:p>
            <a:p>
              <a:pPr>
                <a:buFont typeface="Arial"/>
                <a:buChar char="•"/>
              </a:pPr>
              <a:r>
                <a:rPr lang="en-US" sz="1100" dirty="0" smtClean="0">
                  <a:latin typeface="Arial"/>
                  <a:cs typeface="Arial"/>
                </a:rPr>
                <a:t> Knowledgebase of interpretations, simulation results, and forecasting analysis</a:t>
              </a:r>
            </a:p>
            <a:p>
              <a:pPr>
                <a:buFont typeface="Arial"/>
                <a:buChar char="•"/>
              </a:pPr>
              <a:r>
                <a:rPr lang="en-US" sz="1100" dirty="0" smtClean="0">
                  <a:latin typeface="Arial"/>
                  <a:cs typeface="Arial"/>
                </a:rPr>
                <a:t> Online tool for dissemination of forecasts, notifications, &amp; archiving event-focused information</a:t>
              </a:r>
              <a:endParaRPr lang="en-US" sz="1100" dirty="0">
                <a:latin typeface="Arial"/>
                <a:cs typeface="Arial"/>
              </a:endParaRPr>
            </a:p>
          </p:txBody>
        </p:sp>
      </p:grpSp>
      <p:grpSp>
        <p:nvGrpSpPr>
          <p:cNvPr id="24" name="Group 55"/>
          <p:cNvGrpSpPr/>
          <p:nvPr/>
        </p:nvGrpSpPr>
        <p:grpSpPr>
          <a:xfrm>
            <a:off x="177800" y="5132387"/>
            <a:ext cx="4495800" cy="1143000"/>
            <a:chOff x="152400" y="5181600"/>
            <a:chExt cx="4495800" cy="1143000"/>
          </a:xfrm>
        </p:grpSpPr>
        <p:pic>
          <p:nvPicPr>
            <p:cNvPr id="25" name="Picture 57" descr="ScoreBoard.tiff"/>
            <p:cNvPicPr>
              <a:picLocks noChangeAspect="1"/>
            </p:cNvPicPr>
            <p:nvPr/>
          </p:nvPicPr>
          <p:blipFill>
            <a:blip r:embed="rId5">
              <a:extLst>
                <a:ext uri="{28A0092B-C50C-407E-A947-70E740481C1C}">
                  <a14:useLocalDpi xmlns:a14="http://schemas.microsoft.com/office/drawing/2010/main" val="0"/>
                </a:ext>
              </a:extLst>
            </a:blip>
            <a:srcRect l="6539" r="9091" b="6250"/>
            <a:stretch>
              <a:fillRect/>
            </a:stretch>
          </p:blipFill>
          <p:spPr bwMode="auto">
            <a:xfrm>
              <a:off x="152400" y="5181601"/>
              <a:ext cx="925232"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p:nvSpPr>
          <p:spPr>
            <a:xfrm>
              <a:off x="152400" y="5181600"/>
              <a:ext cx="4495800" cy="1143000"/>
            </a:xfrm>
            <a:prstGeom prst="roundRect">
              <a:avLst>
                <a:gd name="adj" fmla="val 9357"/>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295400" y="5257800"/>
              <a:ext cx="3200400" cy="307777"/>
            </a:xfrm>
            <a:prstGeom prst="rect">
              <a:avLst/>
            </a:prstGeom>
            <a:noFill/>
          </p:spPr>
          <p:txBody>
            <a:bodyPr wrap="square" rtlCol="0">
              <a:spAutoFit/>
            </a:bodyPr>
            <a:lstStyle/>
            <a:p>
              <a:pPr algn="ctr"/>
              <a:r>
                <a:rPr lang="en-US" sz="1400" b="1" dirty="0" smtClean="0">
                  <a:solidFill>
                    <a:srgbClr val="0000FF"/>
                  </a:solidFill>
                  <a:latin typeface="Arial"/>
                  <a:cs typeface="Arial"/>
                </a:rPr>
                <a:t>Space Weather Scoreboard</a:t>
              </a:r>
              <a:endParaRPr lang="en-US" sz="1400" dirty="0">
                <a:solidFill>
                  <a:srgbClr val="0000FF"/>
                </a:solidFill>
                <a:latin typeface="Arial"/>
                <a:cs typeface="Arial"/>
              </a:endParaRPr>
            </a:p>
          </p:txBody>
        </p:sp>
        <p:sp>
          <p:nvSpPr>
            <p:cNvPr id="28" name="TextBox 27"/>
            <p:cNvSpPr txBox="1"/>
            <p:nvPr/>
          </p:nvSpPr>
          <p:spPr>
            <a:xfrm>
              <a:off x="1143000" y="5562600"/>
              <a:ext cx="3429000" cy="600164"/>
            </a:xfrm>
            <a:prstGeom prst="rect">
              <a:avLst/>
            </a:prstGeom>
            <a:noFill/>
          </p:spPr>
          <p:txBody>
            <a:bodyPr wrap="square" rtlCol="0">
              <a:spAutoFit/>
            </a:bodyPr>
            <a:lstStyle/>
            <a:p>
              <a:pPr>
                <a:buFont typeface="Arial"/>
                <a:buChar char="•"/>
              </a:pPr>
              <a:r>
                <a:rPr lang="en-US" sz="1100" dirty="0" smtClean="0">
                  <a:latin typeface="Arial"/>
                  <a:cs typeface="Arial"/>
                </a:rPr>
                <a:t> Research-based forecasting methods validation</a:t>
              </a:r>
            </a:p>
            <a:p>
              <a:pPr>
                <a:buFont typeface="Arial"/>
                <a:buChar char="•"/>
              </a:pPr>
              <a:r>
                <a:rPr lang="en-US" sz="1100" dirty="0" smtClean="0">
                  <a:latin typeface="Arial"/>
                  <a:cs typeface="Arial"/>
                </a:rPr>
                <a:t> Scientific community submits forecasts in real-time</a:t>
              </a:r>
            </a:p>
            <a:p>
              <a:pPr>
                <a:buFont typeface="Arial"/>
                <a:buChar char="•"/>
              </a:pPr>
              <a:r>
                <a:rPr lang="en-US" sz="1100" dirty="0" smtClean="0">
                  <a:latin typeface="Arial"/>
                  <a:cs typeface="Arial"/>
                </a:rPr>
                <a:t> View and Compare all forecasting methods</a:t>
              </a:r>
              <a:endParaRPr lang="en-US" sz="1100" dirty="0">
                <a:latin typeface="Arial"/>
                <a:cs typeface="Arial"/>
              </a:endParaRPr>
            </a:p>
          </p:txBody>
        </p:sp>
      </p:grpSp>
      <p:grpSp>
        <p:nvGrpSpPr>
          <p:cNvPr id="29" name="Group 56"/>
          <p:cNvGrpSpPr/>
          <p:nvPr/>
        </p:nvGrpSpPr>
        <p:grpSpPr>
          <a:xfrm>
            <a:off x="4749800" y="5132387"/>
            <a:ext cx="4267200" cy="1143000"/>
            <a:chOff x="4724400" y="5181600"/>
            <a:chExt cx="4267200" cy="1143000"/>
          </a:xfrm>
        </p:grpSpPr>
        <p:pic>
          <p:nvPicPr>
            <p:cNvPr id="30" name="Picture 48" descr="Screen Shot 2015-03-24 at 4.08.26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5638800"/>
              <a:ext cx="70386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ounded Rectangle 30"/>
            <p:cNvSpPr/>
            <p:nvPr/>
          </p:nvSpPr>
          <p:spPr>
            <a:xfrm>
              <a:off x="4724400" y="5181600"/>
              <a:ext cx="4267200" cy="1143000"/>
            </a:xfrm>
            <a:prstGeom prst="roundRect">
              <a:avLst>
                <a:gd name="adj" fmla="val 9357"/>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776012" y="5213401"/>
              <a:ext cx="4114800" cy="507831"/>
            </a:xfrm>
            <a:prstGeom prst="rect">
              <a:avLst/>
            </a:prstGeom>
            <a:noFill/>
          </p:spPr>
          <p:txBody>
            <a:bodyPr wrap="square" rtlCol="0">
              <a:spAutoFit/>
            </a:bodyPr>
            <a:lstStyle/>
            <a:p>
              <a:pPr algn="ctr"/>
              <a:r>
                <a:rPr lang="en-US" sz="1300" b="1" dirty="0" smtClean="0">
                  <a:solidFill>
                    <a:srgbClr val="0000FF"/>
                  </a:solidFill>
                  <a:latin typeface="Arial"/>
                  <a:cs typeface="Arial"/>
                </a:rPr>
                <a:t>Space Environment Automated Alerts, Anomaly Analysis Assistant ( SEA</a:t>
              </a:r>
              <a:r>
                <a:rPr lang="en-US" sz="1300" b="1" baseline="30000" dirty="0" smtClean="0">
                  <a:solidFill>
                    <a:srgbClr val="0000FF"/>
                  </a:solidFill>
                  <a:latin typeface="Arial"/>
                  <a:cs typeface="Arial"/>
                </a:rPr>
                <a:t>5 </a:t>
              </a:r>
              <a:r>
                <a:rPr lang="en-US" sz="1300" b="1" dirty="0" smtClean="0">
                  <a:solidFill>
                    <a:srgbClr val="0000FF"/>
                  </a:solidFill>
                  <a:latin typeface="Arial"/>
                  <a:cs typeface="Arial"/>
                </a:rPr>
                <a:t>) </a:t>
              </a:r>
              <a:endParaRPr lang="en-US" sz="1300" b="1" dirty="0">
                <a:solidFill>
                  <a:srgbClr val="0000FF"/>
                </a:solidFill>
                <a:latin typeface="Arial"/>
                <a:cs typeface="Arial"/>
              </a:endParaRPr>
            </a:p>
          </p:txBody>
        </p:sp>
        <p:sp>
          <p:nvSpPr>
            <p:cNvPr id="33" name="TextBox 32"/>
            <p:cNvSpPr txBox="1"/>
            <p:nvPr/>
          </p:nvSpPr>
          <p:spPr>
            <a:xfrm>
              <a:off x="5486400" y="5715000"/>
              <a:ext cx="3505200" cy="600164"/>
            </a:xfrm>
            <a:prstGeom prst="rect">
              <a:avLst/>
            </a:prstGeom>
            <a:noFill/>
          </p:spPr>
          <p:txBody>
            <a:bodyPr wrap="square" rtlCol="0">
              <a:spAutoFit/>
            </a:bodyPr>
            <a:lstStyle/>
            <a:p>
              <a:pPr>
                <a:buFont typeface="Arial"/>
                <a:buChar char="•"/>
              </a:pPr>
              <a:r>
                <a:rPr lang="en-US" sz="1100" dirty="0" smtClean="0">
                  <a:latin typeface="Arial"/>
                  <a:cs typeface="Arial"/>
                </a:rPr>
                <a:t> Mission/Location Specific Space Environment Tool </a:t>
              </a:r>
            </a:p>
            <a:p>
              <a:pPr>
                <a:buFont typeface="Arial"/>
                <a:buChar char="•"/>
              </a:pPr>
              <a:r>
                <a:rPr lang="en-US" sz="1100" dirty="0" smtClean="0">
                  <a:latin typeface="Arial"/>
                  <a:cs typeface="Arial"/>
                </a:rPr>
                <a:t> Automated/Custom Alerts &amp; Notifications</a:t>
              </a:r>
            </a:p>
            <a:p>
              <a:pPr>
                <a:buFont typeface="Arial"/>
                <a:buChar char="•"/>
              </a:pPr>
              <a:r>
                <a:rPr lang="en-US" sz="1100" dirty="0" smtClean="0">
                  <a:latin typeface="Arial"/>
                  <a:cs typeface="Arial"/>
                </a:rPr>
                <a:t> Assimilate &amp; Display Anomaly Information</a:t>
              </a:r>
              <a:endParaRPr lang="en-US" sz="1100" dirty="0">
                <a:latin typeface="Arial"/>
                <a:cs typeface="Arial"/>
              </a:endParaRPr>
            </a:p>
          </p:txBody>
        </p:sp>
      </p:grpSp>
      <p:grpSp>
        <p:nvGrpSpPr>
          <p:cNvPr id="34" name="Group 58"/>
          <p:cNvGrpSpPr/>
          <p:nvPr/>
        </p:nvGrpSpPr>
        <p:grpSpPr>
          <a:xfrm>
            <a:off x="4673600" y="2541587"/>
            <a:ext cx="4343400" cy="1246716"/>
            <a:chOff x="4648200" y="2410884"/>
            <a:chExt cx="4343400" cy="1246716"/>
          </a:xfrm>
        </p:grpSpPr>
        <p:pic>
          <p:nvPicPr>
            <p:cNvPr id="35" name="Picture 42" descr="StereoCAT_logo.tif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2410884"/>
              <a:ext cx="1447800" cy="124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ounded Rectangle 35"/>
            <p:cNvSpPr/>
            <p:nvPr/>
          </p:nvSpPr>
          <p:spPr>
            <a:xfrm>
              <a:off x="4724400" y="2514600"/>
              <a:ext cx="4267200" cy="1143000"/>
            </a:xfrm>
            <a:prstGeom prst="roundRect">
              <a:avLst>
                <a:gd name="adj" fmla="val 9357"/>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5715000" y="2487084"/>
              <a:ext cx="3175812" cy="292388"/>
            </a:xfrm>
            <a:prstGeom prst="rect">
              <a:avLst/>
            </a:prstGeom>
            <a:noFill/>
          </p:spPr>
          <p:txBody>
            <a:bodyPr wrap="square" rtlCol="0">
              <a:spAutoFit/>
            </a:bodyPr>
            <a:lstStyle/>
            <a:p>
              <a:pPr algn="ctr"/>
              <a:r>
                <a:rPr lang="en-US" sz="1300" b="1" dirty="0" err="1" smtClean="0">
                  <a:solidFill>
                    <a:srgbClr val="0000FF"/>
                  </a:solidFill>
                  <a:latin typeface="Arial"/>
                  <a:cs typeface="Arial"/>
                </a:rPr>
                <a:t>StereoCAT</a:t>
              </a:r>
              <a:r>
                <a:rPr lang="en-US" sz="1300" b="1" dirty="0" smtClean="0">
                  <a:solidFill>
                    <a:srgbClr val="0000FF"/>
                  </a:solidFill>
                  <a:latin typeface="Arial"/>
                  <a:cs typeface="Arial"/>
                </a:rPr>
                <a:t> CME Analysis Tool</a:t>
              </a:r>
              <a:endParaRPr lang="en-US" sz="1300" b="1" dirty="0">
                <a:solidFill>
                  <a:srgbClr val="0000FF"/>
                </a:solidFill>
                <a:latin typeface="Arial"/>
                <a:cs typeface="Arial"/>
              </a:endParaRPr>
            </a:p>
          </p:txBody>
        </p:sp>
        <p:sp>
          <p:nvSpPr>
            <p:cNvPr id="38" name="TextBox 37"/>
            <p:cNvSpPr txBox="1"/>
            <p:nvPr/>
          </p:nvSpPr>
          <p:spPr>
            <a:xfrm>
              <a:off x="5867400" y="2819400"/>
              <a:ext cx="3124200" cy="769441"/>
            </a:xfrm>
            <a:prstGeom prst="rect">
              <a:avLst/>
            </a:prstGeom>
            <a:noFill/>
          </p:spPr>
          <p:txBody>
            <a:bodyPr wrap="square" rtlCol="0">
              <a:spAutoFit/>
            </a:bodyPr>
            <a:lstStyle/>
            <a:p>
              <a:pPr>
                <a:buFont typeface="Arial"/>
                <a:buChar char="•"/>
              </a:pPr>
              <a:r>
                <a:rPr lang="en-US" sz="1100" dirty="0" smtClean="0">
                  <a:latin typeface="Arial"/>
                  <a:cs typeface="Arial"/>
                </a:rPr>
                <a:t> Determine CME kinematic parameters </a:t>
              </a:r>
            </a:p>
            <a:p>
              <a:pPr>
                <a:buFont typeface="Arial"/>
                <a:buChar char="•"/>
              </a:pPr>
              <a:r>
                <a:rPr lang="en-US" sz="1100" dirty="0" smtClean="0">
                  <a:latin typeface="Arial"/>
                  <a:cs typeface="Arial"/>
                </a:rPr>
                <a:t> Create CME height-time measurements</a:t>
              </a:r>
            </a:p>
            <a:p>
              <a:pPr>
                <a:buFont typeface="Arial"/>
                <a:buChar char="•"/>
              </a:pPr>
              <a:r>
                <a:rPr lang="en-US" sz="1100" dirty="0" smtClean="0">
                  <a:latin typeface="Arial"/>
                  <a:cs typeface="Arial"/>
                </a:rPr>
                <a:t> Create an ensemble of CME measurements</a:t>
              </a:r>
            </a:p>
            <a:p>
              <a:pPr>
                <a:buFont typeface="Arial"/>
                <a:buChar char="•"/>
              </a:pPr>
              <a:r>
                <a:rPr lang="en-US" sz="1100" dirty="0" smtClean="0">
                  <a:latin typeface="Arial"/>
                  <a:cs typeface="Arial"/>
                </a:rPr>
                <a:t> Save and share measurement sessions</a:t>
              </a:r>
              <a:endParaRPr lang="en-US" sz="1100" dirty="0">
                <a:latin typeface="Arial"/>
                <a:cs typeface="Arial"/>
              </a:endParaRPr>
            </a:p>
          </p:txBody>
        </p:sp>
      </p:grpSp>
      <p:grpSp>
        <p:nvGrpSpPr>
          <p:cNvPr id="39" name="Group 57"/>
          <p:cNvGrpSpPr/>
          <p:nvPr/>
        </p:nvGrpSpPr>
        <p:grpSpPr>
          <a:xfrm>
            <a:off x="4749800" y="3870741"/>
            <a:ext cx="4267200" cy="1143000"/>
            <a:chOff x="4724400" y="3886200"/>
            <a:chExt cx="4267200" cy="1143000"/>
          </a:xfrm>
        </p:grpSpPr>
        <p:pic>
          <p:nvPicPr>
            <p:cNvPr id="40" name="Picture 50" descr="Screen Shot 2015-03-24 at 4.08.39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4186236"/>
              <a:ext cx="914400" cy="76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ounded Rectangle 40"/>
            <p:cNvSpPr/>
            <p:nvPr/>
          </p:nvSpPr>
          <p:spPr>
            <a:xfrm>
              <a:off x="4724400" y="3886200"/>
              <a:ext cx="4267200" cy="1143000"/>
            </a:xfrm>
            <a:prstGeom prst="roundRect">
              <a:avLst>
                <a:gd name="adj" fmla="val 9357"/>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00600" y="3918001"/>
              <a:ext cx="4191000" cy="292388"/>
            </a:xfrm>
            <a:prstGeom prst="rect">
              <a:avLst/>
            </a:prstGeom>
            <a:noFill/>
          </p:spPr>
          <p:txBody>
            <a:bodyPr wrap="square" rtlCol="0">
              <a:spAutoFit/>
            </a:bodyPr>
            <a:lstStyle/>
            <a:p>
              <a:r>
                <a:rPr lang="en-US" sz="1300" b="1" dirty="0" smtClean="0">
                  <a:solidFill>
                    <a:srgbClr val="0000FF"/>
                  </a:solidFill>
                  <a:latin typeface="Arial"/>
                  <a:cs typeface="Arial"/>
                </a:rPr>
                <a:t>EEGGL Eruption Event Generator (Gibson &amp; Low )</a:t>
              </a:r>
              <a:endParaRPr lang="en-US" sz="1300" b="1" dirty="0">
                <a:solidFill>
                  <a:srgbClr val="0000FF"/>
                </a:solidFill>
                <a:latin typeface="Arial"/>
                <a:cs typeface="Arial"/>
              </a:endParaRPr>
            </a:p>
          </p:txBody>
        </p:sp>
        <p:sp>
          <p:nvSpPr>
            <p:cNvPr id="43" name="TextBox 42"/>
            <p:cNvSpPr txBox="1"/>
            <p:nvPr/>
          </p:nvSpPr>
          <p:spPr>
            <a:xfrm>
              <a:off x="5715000" y="4191000"/>
              <a:ext cx="3276600" cy="769441"/>
            </a:xfrm>
            <a:prstGeom prst="rect">
              <a:avLst/>
            </a:prstGeom>
            <a:noFill/>
          </p:spPr>
          <p:txBody>
            <a:bodyPr wrap="square" rtlCol="0">
              <a:spAutoFit/>
            </a:bodyPr>
            <a:lstStyle/>
            <a:p>
              <a:pPr marL="91440" indent="-91440">
                <a:buFont typeface="Arial"/>
                <a:buChar char="•"/>
              </a:pPr>
              <a:r>
                <a:rPr lang="en-US" sz="1100" dirty="0" smtClean="0">
                  <a:latin typeface="Arial"/>
                  <a:cs typeface="Arial"/>
                </a:rPr>
                <a:t>Use observations defining </a:t>
              </a:r>
              <a:r>
                <a:rPr lang="en-US" sz="1100" dirty="0">
                  <a:latin typeface="Arial"/>
                  <a:cs typeface="Arial"/>
                </a:rPr>
                <a:t>the CME source </a:t>
              </a:r>
              <a:r>
                <a:rPr lang="en-US" sz="1100" dirty="0" smtClean="0">
                  <a:latin typeface="Arial"/>
                  <a:cs typeface="Arial"/>
                </a:rPr>
                <a:t>region</a:t>
              </a:r>
              <a:r>
                <a:rPr lang="en-US" sz="1100" dirty="0">
                  <a:latin typeface="Arial"/>
                  <a:cs typeface="Arial"/>
                </a:rPr>
                <a:t> </a:t>
              </a:r>
              <a:r>
                <a:rPr lang="en-US" sz="1100" dirty="0" smtClean="0">
                  <a:latin typeface="Arial"/>
                  <a:cs typeface="Arial"/>
                </a:rPr>
                <a:t> (location </a:t>
              </a:r>
              <a:r>
                <a:rPr lang="en-US" sz="1100" dirty="0">
                  <a:latin typeface="Arial"/>
                  <a:cs typeface="Arial"/>
                </a:rPr>
                <a:t>and flux rope orientation</a:t>
              </a:r>
              <a:r>
                <a:rPr lang="en-US" sz="1100" dirty="0" smtClean="0">
                  <a:latin typeface="Arial"/>
                  <a:cs typeface="Arial"/>
                </a:rPr>
                <a:t>,</a:t>
              </a:r>
            </a:p>
            <a:p>
              <a:pPr marL="91440" indent="-91440">
                <a:buFont typeface="Arial"/>
                <a:buChar char="•"/>
              </a:pPr>
              <a:r>
                <a:rPr lang="en-US" sz="1100" dirty="0">
                  <a:latin typeface="Arial"/>
                  <a:cs typeface="Arial"/>
                </a:rPr>
                <a:t>G</a:t>
              </a:r>
              <a:r>
                <a:rPr lang="en-US" sz="1100" dirty="0" smtClean="0">
                  <a:latin typeface="Arial"/>
                  <a:cs typeface="Arial"/>
                </a:rPr>
                <a:t>enerate </a:t>
              </a:r>
              <a:r>
                <a:rPr lang="en-US" sz="1100" dirty="0">
                  <a:latin typeface="Arial"/>
                  <a:cs typeface="Arial"/>
                </a:rPr>
                <a:t>Gibson-Low flux rope </a:t>
              </a:r>
              <a:r>
                <a:rPr lang="en-US" sz="1100" dirty="0" smtClean="0">
                  <a:latin typeface="Arial"/>
                  <a:cs typeface="Arial"/>
                </a:rPr>
                <a:t>parameters </a:t>
              </a:r>
              <a:r>
                <a:rPr lang="en-US" sz="1100" dirty="0">
                  <a:latin typeface="Arial"/>
                  <a:cs typeface="Arial"/>
                </a:rPr>
                <a:t>for the flux rope emergence models</a:t>
              </a:r>
              <a:r>
                <a:rPr lang="en-US" sz="1100" dirty="0" smtClean="0">
                  <a:latin typeface="Arial"/>
                  <a:cs typeface="Arial"/>
                </a:rPr>
                <a:t>. </a:t>
              </a:r>
              <a:endParaRPr lang="en-US" sz="1100" dirty="0">
                <a:latin typeface="Arial"/>
                <a:cs typeface="Arial"/>
              </a:endParaRPr>
            </a:p>
          </p:txBody>
        </p:sp>
      </p:grpSp>
      <p:grpSp>
        <p:nvGrpSpPr>
          <p:cNvPr id="44" name="Group 59"/>
          <p:cNvGrpSpPr/>
          <p:nvPr/>
        </p:nvGrpSpPr>
        <p:grpSpPr>
          <a:xfrm>
            <a:off x="4749800" y="1322387"/>
            <a:ext cx="4267200" cy="1236374"/>
            <a:chOff x="4724400" y="1209467"/>
            <a:chExt cx="4267200" cy="1236374"/>
          </a:xfrm>
        </p:grpSpPr>
        <p:pic>
          <p:nvPicPr>
            <p:cNvPr id="45" name="Picture 44"/>
            <p:cNvPicPr>
              <a:picLocks noChangeAspect="1"/>
            </p:cNvPicPr>
            <p:nvPr/>
          </p:nvPicPr>
          <p:blipFill>
            <a:blip r:embed="rId9"/>
            <a:stretch>
              <a:fillRect/>
            </a:stretch>
          </p:blipFill>
          <p:spPr>
            <a:xfrm>
              <a:off x="4743497" y="1209467"/>
              <a:ext cx="1447800" cy="614758"/>
            </a:xfrm>
            <a:prstGeom prst="rect">
              <a:avLst/>
            </a:prstGeom>
          </p:spPr>
        </p:pic>
        <p:sp>
          <p:nvSpPr>
            <p:cNvPr id="46" name="Rounded Rectangle 45"/>
            <p:cNvSpPr/>
            <p:nvPr/>
          </p:nvSpPr>
          <p:spPr>
            <a:xfrm>
              <a:off x="4724400" y="1295400"/>
              <a:ext cx="4267200" cy="1143000"/>
            </a:xfrm>
            <a:prstGeom prst="roundRect">
              <a:avLst>
                <a:gd name="adj" fmla="val 9357"/>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6172200" y="1371600"/>
              <a:ext cx="2743200" cy="292388"/>
            </a:xfrm>
            <a:prstGeom prst="rect">
              <a:avLst/>
            </a:prstGeom>
            <a:noFill/>
          </p:spPr>
          <p:txBody>
            <a:bodyPr wrap="square" rtlCol="0">
              <a:spAutoFit/>
            </a:bodyPr>
            <a:lstStyle/>
            <a:p>
              <a:pPr algn="ctr"/>
              <a:r>
                <a:rPr lang="en-US" sz="1300" b="1" dirty="0" smtClean="0">
                  <a:solidFill>
                    <a:srgbClr val="0000FF"/>
                  </a:solidFill>
                  <a:latin typeface="Arial"/>
                  <a:cs typeface="Arial"/>
                </a:rPr>
                <a:t>Flexible Data Ingestion Tool</a:t>
              </a:r>
              <a:endParaRPr lang="en-US" sz="1300" b="1" dirty="0">
                <a:solidFill>
                  <a:srgbClr val="0000FF"/>
                </a:solidFill>
                <a:latin typeface="Arial"/>
                <a:cs typeface="Arial"/>
              </a:endParaRPr>
            </a:p>
          </p:txBody>
        </p:sp>
        <p:sp>
          <p:nvSpPr>
            <p:cNvPr id="48" name="TextBox 47"/>
            <p:cNvSpPr txBox="1"/>
            <p:nvPr/>
          </p:nvSpPr>
          <p:spPr>
            <a:xfrm>
              <a:off x="4724400" y="1676400"/>
              <a:ext cx="4267200" cy="769441"/>
            </a:xfrm>
            <a:prstGeom prst="rect">
              <a:avLst/>
            </a:prstGeom>
            <a:noFill/>
          </p:spPr>
          <p:txBody>
            <a:bodyPr wrap="square" rtlCol="0">
              <a:spAutoFit/>
            </a:bodyPr>
            <a:lstStyle/>
            <a:p>
              <a:pPr>
                <a:buFont typeface="Arial"/>
                <a:buChar char="•"/>
              </a:pPr>
              <a:r>
                <a:rPr lang="en-US" sz="1100" dirty="0" smtClean="0">
                  <a:latin typeface="Arial"/>
                  <a:cs typeface="Arial"/>
                </a:rPr>
                <a:t> Designed to facilitate ingestion of disparate time series data from a variety of sources into </a:t>
              </a:r>
              <a:r>
                <a:rPr lang="en-US" sz="1100" dirty="0" err="1" smtClean="0">
                  <a:latin typeface="Arial"/>
                  <a:cs typeface="Arial"/>
                </a:rPr>
                <a:t>CCMC’s</a:t>
              </a:r>
              <a:r>
                <a:rPr lang="en-US" sz="1100" dirty="0" smtClean="0">
                  <a:latin typeface="Arial"/>
                  <a:cs typeface="Arial"/>
                </a:rPr>
                <a:t> existing infrastructure</a:t>
              </a:r>
            </a:p>
            <a:p>
              <a:pPr>
                <a:buFont typeface="Arial"/>
                <a:buChar char="•"/>
              </a:pPr>
              <a:r>
                <a:rPr lang="en-US" sz="1100" dirty="0" smtClean="0">
                  <a:latin typeface="Arial"/>
                  <a:cs typeface="Arial"/>
                </a:rPr>
                <a:t> Describe input data via XML for efficient dataset imports</a:t>
              </a:r>
            </a:p>
            <a:p>
              <a:pPr>
                <a:buFont typeface="Arial"/>
                <a:buChar char="•"/>
              </a:pPr>
              <a:r>
                <a:rPr lang="en-US" sz="1100" dirty="0" smtClean="0">
                  <a:latin typeface="Arial"/>
                  <a:cs typeface="Arial"/>
                </a:rPr>
                <a:t> Generalized parser works with a variety of formats</a:t>
              </a:r>
            </a:p>
          </p:txBody>
        </p:sp>
      </p:grpSp>
      <p:sp>
        <p:nvSpPr>
          <p:cNvPr id="49" name="Rectangle 48"/>
          <p:cNvSpPr/>
          <p:nvPr/>
        </p:nvSpPr>
        <p:spPr bwMode="auto">
          <a:xfrm>
            <a:off x="177800" y="228600"/>
            <a:ext cx="8763000" cy="1093787"/>
          </a:xfrm>
          <a:prstGeom prst="rect">
            <a:avLst/>
          </a:prstGeom>
          <a:solidFill>
            <a:schemeClr val="bg1">
              <a:lumMod val="85000"/>
            </a:schemeClr>
          </a:solidFill>
          <a:ln w="34925" cap="flat" cmpd="sng" algn="ctr">
            <a:solidFill>
              <a:schemeClr val="tx1"/>
            </a:solidFill>
            <a:prstDash val="solid"/>
            <a:round/>
            <a:headEnd type="none" w="med" len="med"/>
            <a:tailEnd type="none" w="med" len="med"/>
          </a:ln>
          <a:effectLst/>
        </p:spPr>
        <p:txBody>
          <a:bodyPr anchor="ctr"/>
          <a:lstStyle/>
          <a:p>
            <a:pPr algn="ctr">
              <a:defRPr/>
            </a:pPr>
            <a:r>
              <a:rPr lang="en-US" sz="2700" b="1" dirty="0" smtClean="0">
                <a:solidFill>
                  <a:srgbClr val="EB921D"/>
                </a:solidFill>
                <a:latin typeface="Helvetica Neue" pitchFamily="-109" charset="0"/>
                <a:ea typeface="Helvetica Neue" pitchFamily="-109" charset="0"/>
                <a:cs typeface="Helvetica Neue" pitchFamily="-109" charset="0"/>
              </a:rPr>
              <a:t>Multipurpose </a:t>
            </a:r>
            <a:r>
              <a:rPr lang="en-US" sz="2700" b="1" dirty="0">
                <a:solidFill>
                  <a:srgbClr val="EB921D"/>
                </a:solidFill>
                <a:latin typeface="Helvetica Neue" pitchFamily="-109" charset="0"/>
                <a:ea typeface="Helvetica Neue" pitchFamily="-109" charset="0"/>
                <a:cs typeface="Helvetica Neue" pitchFamily="-109" charset="0"/>
              </a:rPr>
              <a:t>Tools, Systems, </a:t>
            </a:r>
            <a:r>
              <a:rPr lang="en-US" sz="2700" b="1" dirty="0" smtClean="0">
                <a:solidFill>
                  <a:srgbClr val="EB921D"/>
                </a:solidFill>
                <a:latin typeface="Helvetica Neue" pitchFamily="-109" charset="0"/>
                <a:ea typeface="Helvetica Neue" pitchFamily="-109" charset="0"/>
                <a:cs typeface="Helvetica Neue" pitchFamily="-109" charset="0"/>
              </a:rPr>
              <a:t>Databases, Interfaces</a:t>
            </a:r>
            <a:endParaRPr lang="en-US" sz="2700" b="1" dirty="0">
              <a:solidFill>
                <a:srgbClr val="EB921D"/>
              </a:solidFill>
              <a:latin typeface="Helvetica Neue" pitchFamily="-109" charset="0"/>
              <a:ea typeface="Helvetica Neue" pitchFamily="-109" charset="0"/>
              <a:cs typeface="Helvetica Neue" pitchFamily="-109" charset="0"/>
            </a:endParaRPr>
          </a:p>
        </p:txBody>
      </p:sp>
      <p:sp>
        <p:nvSpPr>
          <p:cNvPr id="2" name="TextBox 1"/>
          <p:cNvSpPr txBox="1"/>
          <p:nvPr/>
        </p:nvSpPr>
        <p:spPr>
          <a:xfrm>
            <a:off x="10515600" y="4978400"/>
            <a:ext cx="184666" cy="400110"/>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73481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21600000">
                                      <p:cBhvr>
                                        <p:cTn id="28" dur="2000" fill="hold"/>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817" y="0"/>
            <a:ext cx="5506367" cy="6858000"/>
          </a:xfrm>
          <a:prstGeom prst="rect">
            <a:avLst/>
          </a:prstGeom>
        </p:spPr>
      </p:pic>
    </p:spTree>
    <p:extLst>
      <p:ext uri="{BB962C8B-B14F-4D97-AF65-F5344CB8AC3E}">
        <p14:creationId xmlns:p14="http://schemas.microsoft.com/office/powerpoint/2010/main" val="286422376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3200" y="2293938"/>
            <a:ext cx="8229600" cy="1143000"/>
          </a:xfrm>
        </p:spPr>
        <p:txBody>
          <a:bodyPr/>
          <a:lstStyle/>
          <a:p>
            <a:r>
              <a:rPr lang="en-US" dirty="0" smtClean="0"/>
              <a:t>STEREO CAT</a:t>
            </a:r>
            <a:endParaRPr lang="en-US" dirty="0"/>
          </a:p>
        </p:txBody>
      </p:sp>
      <p:pic>
        <p:nvPicPr>
          <p:cNvPr id="7" name="Picture 42" descr="StereoCAT_logo.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1900" y="3436938"/>
            <a:ext cx="1447800" cy="124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812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 y="-1"/>
            <a:ext cx="9144001" cy="1569660"/>
          </a:xfrm>
          <a:prstGeom prst="rect">
            <a:avLst/>
          </a:prstGeom>
          <a:noFill/>
        </p:spPr>
        <p:txBody>
          <a:bodyPr wrap="square" rtlCol="0">
            <a:spAutoFit/>
          </a:bodyPr>
          <a:lstStyle/>
          <a:p>
            <a:r>
              <a:rPr lang="en-US" sz="2400" b="1" dirty="0" smtClean="0">
                <a:solidFill>
                  <a:srgbClr val="264DC3"/>
                </a:solidFill>
              </a:rPr>
              <a:t>Halo</a:t>
            </a:r>
            <a:r>
              <a:rPr lang="en-US" sz="2400" dirty="0" smtClean="0"/>
              <a:t> </a:t>
            </a:r>
            <a:r>
              <a:rPr lang="en-US" sz="2400" dirty="0" err="1" smtClean="0"/>
              <a:t>CMEs</a:t>
            </a:r>
            <a:r>
              <a:rPr lang="en-US" sz="2400" dirty="0" smtClean="0"/>
              <a:t> are </a:t>
            </a:r>
            <a:r>
              <a:rPr lang="en-US" sz="2400" dirty="0" err="1" smtClean="0"/>
              <a:t>CMEs</a:t>
            </a:r>
            <a:r>
              <a:rPr lang="en-US" sz="2400" dirty="0" smtClean="0"/>
              <a:t> that appear to surround the occulting disk of the coronagraph. The CME can originate from the front or back side of the Sun, and therefore are travelling either towards or away from the observer.</a:t>
            </a:r>
            <a:endParaRPr lang="en-US" sz="2400" dirty="0"/>
          </a:p>
        </p:txBody>
      </p:sp>
      <p:pic>
        <p:nvPicPr>
          <p:cNvPr id="4" name="Picture 3" descr="20130315_0930_D3_combo.gif"/>
          <p:cNvPicPr>
            <a:picLocks noChangeAspect="1"/>
          </p:cNvPicPr>
          <p:nvPr/>
        </p:nvPicPr>
        <p:blipFill>
          <a:blip r:embed="rId3"/>
          <a:stretch>
            <a:fillRect/>
          </a:stretch>
        </p:blipFill>
        <p:spPr>
          <a:xfrm>
            <a:off x="-2467" y="1569659"/>
            <a:ext cx="9144001" cy="4572000"/>
          </a:xfrm>
          <a:prstGeom prst="rect">
            <a:avLst/>
          </a:prstGeom>
        </p:spPr>
      </p:pic>
      <p:sp>
        <p:nvSpPr>
          <p:cNvPr id="5" name="TextBox 4"/>
          <p:cNvSpPr txBox="1"/>
          <p:nvPr/>
        </p:nvSpPr>
        <p:spPr>
          <a:xfrm>
            <a:off x="-29196" y="6279543"/>
            <a:ext cx="9144001" cy="400110"/>
          </a:xfrm>
          <a:prstGeom prst="rect">
            <a:avLst/>
          </a:prstGeom>
          <a:noFill/>
        </p:spPr>
        <p:txBody>
          <a:bodyPr wrap="square" rtlCol="0">
            <a:spAutoFit/>
          </a:bodyPr>
          <a:lstStyle/>
          <a:p>
            <a:r>
              <a:rPr lang="en-US" sz="2000" dirty="0" smtClean="0">
                <a:solidFill>
                  <a:srgbClr val="000000"/>
                </a:solidFill>
              </a:rPr>
              <a:t>Due to scattering and projection, the CME sides or flanks are detected in these images</a:t>
            </a:r>
            <a:endParaRPr lang="en-US" sz="2000" dirty="0">
              <a:solidFill>
                <a:srgbClr val="000000"/>
              </a:solidFill>
            </a:endParaRPr>
          </a:p>
        </p:txBody>
      </p:sp>
    </p:spTree>
    <p:extLst>
      <p:ext uri="{BB962C8B-B14F-4D97-AF65-F5344CB8AC3E}">
        <p14:creationId xmlns:p14="http://schemas.microsoft.com/office/powerpoint/2010/main" val="12176732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4-05-30 at 2.36.47 PM.png"/>
          <p:cNvPicPr>
            <a:picLocks noChangeAspect="1"/>
          </p:cNvPicPr>
          <p:nvPr/>
        </p:nvPicPr>
        <p:blipFill>
          <a:blip r:embed="rId3"/>
          <a:stretch>
            <a:fillRect/>
          </a:stretch>
        </p:blipFill>
        <p:spPr>
          <a:xfrm>
            <a:off x="9525" y="2105025"/>
            <a:ext cx="9144000" cy="4505325"/>
          </a:xfrm>
          <a:prstGeom prst="rect">
            <a:avLst/>
          </a:prstGeom>
        </p:spPr>
      </p:pic>
      <p:sp>
        <p:nvSpPr>
          <p:cNvPr id="10" name="TextBox 9"/>
          <p:cNvSpPr txBox="1"/>
          <p:nvPr/>
        </p:nvSpPr>
        <p:spPr>
          <a:xfrm>
            <a:off x="-1" y="-1"/>
            <a:ext cx="9144001" cy="1938992"/>
          </a:xfrm>
          <a:prstGeom prst="rect">
            <a:avLst/>
          </a:prstGeom>
          <a:noFill/>
        </p:spPr>
        <p:txBody>
          <a:bodyPr wrap="square" rtlCol="0">
            <a:spAutoFit/>
          </a:bodyPr>
          <a:lstStyle/>
          <a:p>
            <a:r>
              <a:rPr lang="en-US" sz="2400" dirty="0" smtClean="0"/>
              <a:t>With </a:t>
            </a:r>
            <a:r>
              <a:rPr lang="en-US" sz="2400" b="1" dirty="0" smtClean="0">
                <a:solidFill>
                  <a:srgbClr val="264DC3"/>
                </a:solidFill>
              </a:rPr>
              <a:t>coronagraph </a:t>
            </a:r>
            <a:r>
              <a:rPr lang="en-US" sz="2400" dirty="0" smtClean="0"/>
              <a:t>data you can measure the leading of the CME at different times.  From this you can determine the “</a:t>
            </a:r>
            <a:r>
              <a:rPr lang="en-US" sz="2400" b="1" dirty="0" smtClean="0">
                <a:solidFill>
                  <a:srgbClr val="264DC3"/>
                </a:solidFill>
              </a:rPr>
              <a:t>plane-of-sky</a:t>
            </a:r>
            <a:r>
              <a:rPr lang="en-US" sz="2400" dirty="0" smtClean="0"/>
              <a:t>” speed by measuring the position of the </a:t>
            </a:r>
            <a:r>
              <a:rPr lang="en-US" sz="2400" b="1" dirty="0" smtClean="0">
                <a:solidFill>
                  <a:srgbClr val="264DC3"/>
                </a:solidFill>
              </a:rPr>
              <a:t>leading edge </a:t>
            </a:r>
            <a:r>
              <a:rPr lang="en-US" sz="2400" dirty="0" smtClean="0"/>
              <a:t>of the CME at two times.  By using </a:t>
            </a:r>
            <a:r>
              <a:rPr lang="en-US" sz="2400" b="1" dirty="0" smtClean="0">
                <a:solidFill>
                  <a:srgbClr val="264DC3"/>
                </a:solidFill>
              </a:rPr>
              <a:t>coronagraphs</a:t>
            </a:r>
            <a:r>
              <a:rPr lang="en-US" sz="2400" dirty="0" smtClean="0"/>
              <a:t> on various spacecraft, you can get a measurements of this projected speed from various viewpoints.</a:t>
            </a:r>
            <a:endParaRPr lang="en-US" sz="2400" dirty="0"/>
          </a:p>
        </p:txBody>
      </p:sp>
      <p:sp>
        <p:nvSpPr>
          <p:cNvPr id="4" name="TextBox 3"/>
          <p:cNvSpPr txBox="1"/>
          <p:nvPr/>
        </p:nvSpPr>
        <p:spPr>
          <a:xfrm>
            <a:off x="-1" y="3815530"/>
            <a:ext cx="582211" cy="369332"/>
          </a:xfrm>
          <a:prstGeom prst="rect">
            <a:avLst/>
          </a:prstGeom>
          <a:noFill/>
        </p:spPr>
        <p:txBody>
          <a:bodyPr wrap="none" rtlCol="0">
            <a:spAutoFit/>
          </a:bodyPr>
          <a:lstStyle/>
          <a:p>
            <a:r>
              <a:rPr lang="en-US" dirty="0" smtClean="0">
                <a:solidFill>
                  <a:schemeClr val="bg1"/>
                </a:solidFill>
              </a:rPr>
              <a:t>east</a:t>
            </a:r>
            <a:endParaRPr lang="en-US" dirty="0">
              <a:solidFill>
                <a:schemeClr val="bg1"/>
              </a:solidFill>
            </a:endParaRPr>
          </a:p>
        </p:txBody>
      </p:sp>
      <p:sp>
        <p:nvSpPr>
          <p:cNvPr id="5" name="TextBox 4"/>
          <p:cNvSpPr txBox="1"/>
          <p:nvPr/>
        </p:nvSpPr>
        <p:spPr>
          <a:xfrm>
            <a:off x="3897742" y="3815530"/>
            <a:ext cx="633507" cy="369332"/>
          </a:xfrm>
          <a:prstGeom prst="rect">
            <a:avLst/>
          </a:prstGeom>
          <a:noFill/>
        </p:spPr>
        <p:txBody>
          <a:bodyPr wrap="none" rtlCol="0">
            <a:spAutoFit/>
          </a:bodyPr>
          <a:lstStyle/>
          <a:p>
            <a:r>
              <a:rPr lang="en-US" dirty="0" smtClean="0">
                <a:solidFill>
                  <a:schemeClr val="bg1"/>
                </a:solidFill>
              </a:rPr>
              <a:t>west</a:t>
            </a:r>
            <a:endParaRPr lang="en-US" dirty="0">
              <a:solidFill>
                <a:schemeClr val="bg1"/>
              </a:solidFill>
            </a:endParaRPr>
          </a:p>
        </p:txBody>
      </p:sp>
      <p:sp>
        <p:nvSpPr>
          <p:cNvPr id="6" name="TextBox 5"/>
          <p:cNvSpPr txBox="1"/>
          <p:nvPr/>
        </p:nvSpPr>
        <p:spPr>
          <a:xfrm>
            <a:off x="2014563" y="2127141"/>
            <a:ext cx="706744" cy="369332"/>
          </a:xfrm>
          <a:prstGeom prst="rect">
            <a:avLst/>
          </a:prstGeom>
          <a:noFill/>
        </p:spPr>
        <p:txBody>
          <a:bodyPr wrap="none" rtlCol="0">
            <a:spAutoFit/>
          </a:bodyPr>
          <a:lstStyle/>
          <a:p>
            <a:r>
              <a:rPr lang="en-US" dirty="0" smtClean="0">
                <a:solidFill>
                  <a:schemeClr val="bg1"/>
                </a:solidFill>
              </a:rPr>
              <a:t>north</a:t>
            </a:r>
            <a:endParaRPr lang="en-US" dirty="0">
              <a:solidFill>
                <a:schemeClr val="bg1"/>
              </a:solidFill>
            </a:endParaRPr>
          </a:p>
        </p:txBody>
      </p:sp>
      <p:sp>
        <p:nvSpPr>
          <p:cNvPr id="7" name="TextBox 6"/>
          <p:cNvSpPr txBox="1"/>
          <p:nvPr/>
        </p:nvSpPr>
        <p:spPr>
          <a:xfrm>
            <a:off x="2014563" y="5791554"/>
            <a:ext cx="716550" cy="369332"/>
          </a:xfrm>
          <a:prstGeom prst="rect">
            <a:avLst/>
          </a:prstGeom>
          <a:noFill/>
        </p:spPr>
        <p:txBody>
          <a:bodyPr wrap="none" rtlCol="0">
            <a:spAutoFit/>
          </a:bodyPr>
          <a:lstStyle/>
          <a:p>
            <a:r>
              <a:rPr lang="en-US" dirty="0" smtClean="0">
                <a:solidFill>
                  <a:schemeClr val="bg1"/>
                </a:solidFill>
              </a:rPr>
              <a:t>south</a:t>
            </a:r>
            <a:endParaRPr lang="en-US" dirty="0">
              <a:solidFill>
                <a:schemeClr val="bg1"/>
              </a:solidFill>
            </a:endParaRPr>
          </a:p>
        </p:txBody>
      </p:sp>
    </p:spTree>
    <p:extLst>
      <p:ext uri="{BB962C8B-B14F-4D97-AF65-F5344CB8AC3E}">
        <p14:creationId xmlns:p14="http://schemas.microsoft.com/office/powerpoint/2010/main" val="34349331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05"/>
            <a:ext cx="7958667" cy="1029228"/>
          </a:xfrm>
        </p:spPr>
        <p:txBody>
          <a:bodyPr>
            <a:normAutofit/>
          </a:bodyPr>
          <a:lstStyle/>
          <a:p>
            <a:r>
              <a:rPr lang="en-US" sz="3200" dirty="0" smtClean="0"/>
              <a:t>Time progression -&gt; plane-of-sky speed</a:t>
            </a:r>
            <a:endParaRPr lang="en-US" sz="3200" dirty="0"/>
          </a:p>
        </p:txBody>
      </p:sp>
      <p:pic>
        <p:nvPicPr>
          <p:cNvPr id="5" name="Picture 4" descr="From_Karen_new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1219202"/>
            <a:ext cx="8940800" cy="5430708"/>
          </a:xfrm>
          <a:prstGeom prst="rect">
            <a:avLst/>
          </a:prstGeom>
        </p:spPr>
      </p:pic>
    </p:spTree>
    <p:extLst>
      <p:ext uri="{BB962C8B-B14F-4D97-AF65-F5344CB8AC3E}">
        <p14:creationId xmlns:p14="http://schemas.microsoft.com/office/powerpoint/2010/main" val="9332483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6493" y="702469"/>
            <a:ext cx="8587472" cy="6247865"/>
          </a:xfrm>
          <a:prstGeom prst="rect">
            <a:avLst/>
          </a:prstGeom>
          <a:noFill/>
        </p:spPr>
        <p:txBody>
          <a:bodyPr wrap="square" rtlCol="0">
            <a:spAutoFit/>
          </a:bodyPr>
          <a:lstStyle/>
          <a:p>
            <a:r>
              <a:rPr lang="en-US" sz="2000" dirty="0" smtClean="0"/>
              <a:t>* </a:t>
            </a:r>
            <a:r>
              <a:rPr lang="en-US" sz="2000" dirty="0" err="1" smtClean="0"/>
              <a:t>CMEs</a:t>
            </a:r>
            <a:r>
              <a:rPr lang="en-US" sz="2000" dirty="0" smtClean="0"/>
              <a:t> can originate from active regions and/or from filament eruptions.  </a:t>
            </a:r>
          </a:p>
          <a:p>
            <a:r>
              <a:rPr lang="en-US" sz="2000" dirty="0" smtClean="0"/>
              <a:t>* Some </a:t>
            </a:r>
            <a:r>
              <a:rPr lang="en-US" sz="2000" dirty="0" err="1" smtClean="0"/>
              <a:t>CMEs</a:t>
            </a:r>
            <a:r>
              <a:rPr lang="en-US" sz="2000" dirty="0" smtClean="0"/>
              <a:t> are associated with flares.   </a:t>
            </a:r>
          </a:p>
          <a:p>
            <a:r>
              <a:rPr lang="en-US" sz="2000" dirty="0" smtClean="0"/>
              <a:t>* EUV signatures include </a:t>
            </a:r>
            <a:r>
              <a:rPr lang="en-US" sz="2000" dirty="0" smtClean="0">
                <a:solidFill>
                  <a:srgbClr val="264DC3"/>
                </a:solidFill>
              </a:rPr>
              <a:t>post eruption arcades, rising loops, coronal dimming, </a:t>
            </a:r>
            <a:r>
              <a:rPr lang="en-US" sz="2000" dirty="0" smtClean="0"/>
              <a:t>and</a:t>
            </a:r>
            <a:r>
              <a:rPr lang="en-US" sz="2000" dirty="0" smtClean="0">
                <a:solidFill>
                  <a:srgbClr val="264DC3"/>
                </a:solidFill>
              </a:rPr>
              <a:t> prominence eruptions</a:t>
            </a:r>
            <a:r>
              <a:rPr lang="en-US" sz="2000" dirty="0" smtClean="0"/>
              <a:t> (click for example movies).</a:t>
            </a:r>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1600" dirty="0" smtClean="0"/>
          </a:p>
          <a:p>
            <a:r>
              <a:rPr lang="en-US" sz="1600" b="1" dirty="0" smtClean="0"/>
              <a:t>Important!  Always determine the source location of every CME you analyze.</a:t>
            </a:r>
          </a:p>
          <a:p>
            <a:r>
              <a:rPr lang="en-US" sz="1600" b="1" dirty="0" smtClean="0"/>
              <a:t>This can help you decide which coronagraph combinations to choose, and assess the accuracy of the CME parameters you obtain.</a:t>
            </a:r>
          </a:p>
          <a:p>
            <a:r>
              <a:rPr lang="en-US" sz="1200" i="1" dirty="0" smtClean="0">
                <a:hlinkClick r:id="rId3"/>
              </a:rPr>
              <a:t>Sun Primer: Why NASA Scientists Observe the Sun in Different Wavelengths</a:t>
            </a:r>
            <a:endParaRPr lang="en-US" sz="1200" i="1" dirty="0" smtClean="0"/>
          </a:p>
        </p:txBody>
      </p:sp>
      <p:sp>
        <p:nvSpPr>
          <p:cNvPr id="3" name="TextBox 2"/>
          <p:cNvSpPr txBox="1"/>
          <p:nvPr/>
        </p:nvSpPr>
        <p:spPr>
          <a:xfrm>
            <a:off x="0" y="165275"/>
            <a:ext cx="9097838" cy="523220"/>
          </a:xfrm>
          <a:prstGeom prst="rect">
            <a:avLst/>
          </a:prstGeom>
          <a:noFill/>
        </p:spPr>
        <p:txBody>
          <a:bodyPr wrap="square" rtlCol="0">
            <a:spAutoFit/>
          </a:bodyPr>
          <a:lstStyle/>
          <a:p>
            <a:r>
              <a:rPr lang="en-US" sz="2800" dirty="0" smtClean="0"/>
              <a:t>CME source locations/EUV lower coronal </a:t>
            </a:r>
            <a:r>
              <a:rPr lang="en-US" sz="2800" dirty="0" smtClean="0">
                <a:solidFill>
                  <a:srgbClr val="264DC3"/>
                </a:solidFill>
              </a:rPr>
              <a:t>signatures</a:t>
            </a:r>
            <a:r>
              <a:rPr lang="en-US" sz="2800" dirty="0" smtClean="0"/>
              <a:t> of </a:t>
            </a:r>
            <a:r>
              <a:rPr lang="en-US" sz="2800" dirty="0" err="1" smtClean="0"/>
              <a:t>CMEs</a:t>
            </a:r>
            <a:endParaRPr lang="en-US" sz="2800" dirty="0" smtClean="0"/>
          </a:p>
        </p:txBody>
      </p:sp>
      <p:pic>
        <p:nvPicPr>
          <p:cNvPr id="4" name="Picture 3" descr="Rollingwave.jpg"/>
          <p:cNvPicPr>
            <a:picLocks noChangeAspect="1"/>
          </p:cNvPicPr>
          <p:nvPr/>
        </p:nvPicPr>
        <p:blipFill>
          <a:blip r:embed="rId4"/>
          <a:stretch>
            <a:fillRect/>
          </a:stretch>
        </p:blipFill>
        <p:spPr>
          <a:xfrm>
            <a:off x="2835679" y="2214568"/>
            <a:ext cx="1754426" cy="1754426"/>
          </a:xfrm>
          <a:prstGeom prst="rect">
            <a:avLst/>
          </a:prstGeom>
        </p:spPr>
      </p:pic>
      <p:pic>
        <p:nvPicPr>
          <p:cNvPr id="6" name="Picture 5" descr="NAS21.jpg"/>
          <p:cNvPicPr>
            <a:picLocks noChangeAspect="1"/>
          </p:cNvPicPr>
          <p:nvPr/>
        </p:nvPicPr>
        <p:blipFill>
          <a:blip r:embed="rId5"/>
          <a:stretch>
            <a:fillRect/>
          </a:stretch>
        </p:blipFill>
        <p:spPr>
          <a:xfrm>
            <a:off x="648442" y="2214567"/>
            <a:ext cx="1970385" cy="1477789"/>
          </a:xfrm>
          <a:prstGeom prst="rect">
            <a:avLst/>
          </a:prstGeom>
        </p:spPr>
      </p:pic>
      <p:pic>
        <p:nvPicPr>
          <p:cNvPr id="7" name="Picture 6" descr="trace_arcade.gif"/>
          <p:cNvPicPr>
            <a:picLocks noChangeAspect="1"/>
          </p:cNvPicPr>
          <p:nvPr/>
        </p:nvPicPr>
        <p:blipFill>
          <a:blip r:embed="rId6"/>
          <a:stretch>
            <a:fillRect/>
          </a:stretch>
        </p:blipFill>
        <p:spPr>
          <a:xfrm>
            <a:off x="648442" y="3692356"/>
            <a:ext cx="1970385" cy="1477789"/>
          </a:xfrm>
          <a:prstGeom prst="rect">
            <a:avLst/>
          </a:prstGeom>
        </p:spPr>
      </p:pic>
      <p:pic>
        <p:nvPicPr>
          <p:cNvPr id="8" name="Picture 7" descr="solar_filament.jpg"/>
          <p:cNvPicPr>
            <a:picLocks noChangeAspect="1"/>
          </p:cNvPicPr>
          <p:nvPr/>
        </p:nvPicPr>
        <p:blipFill>
          <a:blip r:embed="rId7"/>
          <a:stretch>
            <a:fillRect/>
          </a:stretch>
        </p:blipFill>
        <p:spPr>
          <a:xfrm>
            <a:off x="2835679" y="3689689"/>
            <a:ext cx="1812492" cy="1480456"/>
          </a:xfrm>
          <a:prstGeom prst="rect">
            <a:avLst/>
          </a:prstGeom>
        </p:spPr>
      </p:pic>
      <p:pic>
        <p:nvPicPr>
          <p:cNvPr id="9" name="Picture 8" descr="Screen Shot 2013-06-03 at 7.39.24 PM.png"/>
          <p:cNvPicPr>
            <a:picLocks noChangeAspect="1"/>
          </p:cNvPicPr>
          <p:nvPr/>
        </p:nvPicPr>
        <p:blipFill>
          <a:blip r:embed="rId8"/>
          <a:stretch>
            <a:fillRect/>
          </a:stretch>
        </p:blipFill>
        <p:spPr>
          <a:xfrm>
            <a:off x="4792168" y="2214567"/>
            <a:ext cx="3035448" cy="1708493"/>
          </a:xfrm>
          <a:prstGeom prst="rect">
            <a:avLst/>
          </a:prstGeom>
        </p:spPr>
      </p:pic>
      <p:pic>
        <p:nvPicPr>
          <p:cNvPr id="10" name="Picture 9" descr="Screen Shot 2013-06-03 at 7.39.34 PM.png"/>
          <p:cNvPicPr>
            <a:picLocks noChangeAspect="1"/>
          </p:cNvPicPr>
          <p:nvPr/>
        </p:nvPicPr>
        <p:blipFill>
          <a:blip r:embed="rId9"/>
          <a:stretch>
            <a:fillRect/>
          </a:stretch>
        </p:blipFill>
        <p:spPr>
          <a:xfrm>
            <a:off x="6054882" y="3461652"/>
            <a:ext cx="3042956" cy="1708493"/>
          </a:xfrm>
          <a:prstGeom prst="rect">
            <a:avLst/>
          </a:prstGeom>
        </p:spPr>
      </p:pic>
      <p:sp>
        <p:nvSpPr>
          <p:cNvPr id="11" name="TextBox 10"/>
          <p:cNvSpPr txBox="1"/>
          <p:nvPr/>
        </p:nvSpPr>
        <p:spPr>
          <a:xfrm>
            <a:off x="2618827" y="5170145"/>
            <a:ext cx="2173341" cy="369332"/>
          </a:xfrm>
          <a:prstGeom prst="rect">
            <a:avLst/>
          </a:prstGeom>
          <a:noFill/>
        </p:spPr>
        <p:txBody>
          <a:bodyPr wrap="none" rtlCol="0">
            <a:spAutoFit/>
          </a:bodyPr>
          <a:lstStyle/>
          <a:p>
            <a:r>
              <a:rPr lang="en-US" dirty="0" smtClean="0">
                <a:hlinkClick r:id="rId10"/>
              </a:rPr>
              <a:t>prominence</a:t>
            </a:r>
            <a:r>
              <a:rPr lang="en-US" dirty="0" smtClean="0"/>
              <a:t> </a:t>
            </a:r>
            <a:r>
              <a:rPr lang="en-US" dirty="0" smtClean="0">
                <a:hlinkClick r:id="rId11"/>
              </a:rPr>
              <a:t>eruption</a:t>
            </a:r>
            <a:endParaRPr lang="en-US" dirty="0"/>
          </a:p>
        </p:txBody>
      </p:sp>
      <p:sp>
        <p:nvSpPr>
          <p:cNvPr id="12" name="TextBox 11"/>
          <p:cNvSpPr txBox="1"/>
          <p:nvPr/>
        </p:nvSpPr>
        <p:spPr>
          <a:xfrm>
            <a:off x="2762336" y="5539477"/>
            <a:ext cx="1827769" cy="369332"/>
          </a:xfrm>
          <a:prstGeom prst="rect">
            <a:avLst/>
          </a:prstGeom>
          <a:noFill/>
        </p:spPr>
        <p:txBody>
          <a:bodyPr wrap="none" rtlCol="0">
            <a:spAutoFit/>
          </a:bodyPr>
          <a:lstStyle/>
          <a:p>
            <a:r>
              <a:rPr lang="en-US" dirty="0" smtClean="0">
                <a:hlinkClick r:id="rId12"/>
              </a:rPr>
              <a:t>filament</a:t>
            </a:r>
            <a:r>
              <a:rPr lang="en-US" dirty="0" smtClean="0"/>
              <a:t> </a:t>
            </a:r>
            <a:r>
              <a:rPr lang="en-US" dirty="0" smtClean="0">
                <a:hlinkClick r:id="rId13"/>
              </a:rPr>
              <a:t>eruption</a:t>
            </a:r>
            <a:endParaRPr lang="en-US" dirty="0"/>
          </a:p>
        </p:txBody>
      </p:sp>
      <p:sp>
        <p:nvSpPr>
          <p:cNvPr id="13" name="TextBox 12"/>
          <p:cNvSpPr txBox="1"/>
          <p:nvPr/>
        </p:nvSpPr>
        <p:spPr>
          <a:xfrm>
            <a:off x="482229" y="5170145"/>
            <a:ext cx="2136598" cy="369332"/>
          </a:xfrm>
          <a:prstGeom prst="rect">
            <a:avLst/>
          </a:prstGeom>
          <a:noFill/>
        </p:spPr>
        <p:txBody>
          <a:bodyPr wrap="none" rtlCol="0">
            <a:spAutoFit/>
          </a:bodyPr>
          <a:lstStyle/>
          <a:p>
            <a:r>
              <a:rPr lang="en-US" dirty="0" smtClean="0">
                <a:hlinkClick r:id="rId14"/>
              </a:rPr>
              <a:t>post eruption arcade</a:t>
            </a:r>
            <a:endParaRPr lang="en-US" dirty="0"/>
          </a:p>
        </p:txBody>
      </p:sp>
      <p:sp>
        <p:nvSpPr>
          <p:cNvPr id="14" name="TextBox 13"/>
          <p:cNvSpPr txBox="1"/>
          <p:nvPr/>
        </p:nvSpPr>
        <p:spPr>
          <a:xfrm>
            <a:off x="4792921" y="5170145"/>
            <a:ext cx="1912077" cy="369332"/>
          </a:xfrm>
          <a:prstGeom prst="rect">
            <a:avLst/>
          </a:prstGeom>
          <a:noFill/>
        </p:spPr>
        <p:txBody>
          <a:bodyPr wrap="none" rtlCol="0">
            <a:spAutoFit/>
          </a:bodyPr>
          <a:lstStyle/>
          <a:p>
            <a:r>
              <a:rPr lang="en-US" dirty="0" smtClean="0">
                <a:hlinkClick r:id="rId15"/>
              </a:rPr>
              <a:t>coronal</a:t>
            </a:r>
            <a:r>
              <a:rPr lang="en-US" dirty="0" smtClean="0"/>
              <a:t> </a:t>
            </a:r>
            <a:r>
              <a:rPr lang="en-US" dirty="0" smtClean="0">
                <a:hlinkClick r:id="rId16"/>
              </a:rPr>
              <a:t>dimmings</a:t>
            </a:r>
            <a:r>
              <a:rPr lang="en-US" dirty="0" smtClean="0"/>
              <a:t>.</a:t>
            </a:r>
            <a:endParaRPr lang="en-US" dirty="0"/>
          </a:p>
        </p:txBody>
      </p:sp>
      <p:sp>
        <p:nvSpPr>
          <p:cNvPr id="15" name="TextBox 14"/>
          <p:cNvSpPr txBox="1"/>
          <p:nvPr/>
        </p:nvSpPr>
        <p:spPr>
          <a:xfrm>
            <a:off x="6262668" y="6511266"/>
            <a:ext cx="4014528" cy="338554"/>
          </a:xfrm>
          <a:prstGeom prst="rect">
            <a:avLst/>
          </a:prstGeom>
          <a:noFill/>
        </p:spPr>
        <p:txBody>
          <a:bodyPr wrap="square" rtlCol="0">
            <a:spAutoFit/>
          </a:bodyPr>
          <a:lstStyle/>
          <a:p>
            <a:r>
              <a:rPr lang="en-US" sz="1600" i="1" dirty="0" smtClean="0"/>
              <a:t>More on this topic next Thursday!</a:t>
            </a:r>
            <a:endParaRPr lang="en-US" sz="1600" i="1" dirty="0"/>
          </a:p>
        </p:txBody>
      </p:sp>
    </p:spTree>
    <p:extLst>
      <p:ext uri="{BB962C8B-B14F-4D97-AF65-F5344CB8AC3E}">
        <p14:creationId xmlns:p14="http://schemas.microsoft.com/office/powerpoint/2010/main" val="32844748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931" y="643466"/>
            <a:ext cx="4134362" cy="1727201"/>
          </a:xfrm>
        </p:spPr>
        <p:txBody>
          <a:bodyPr>
            <a:noAutofit/>
          </a:bodyPr>
          <a:lstStyle/>
          <a:p>
            <a:r>
              <a:rPr lang="en-US" sz="2800" dirty="0" smtClean="0"/>
              <a:t>Know where the coronagraph images are made/location of the spacecraft</a:t>
            </a:r>
            <a:endParaRPr lang="en-US" sz="2800" dirty="0"/>
          </a:p>
        </p:txBody>
      </p:sp>
      <p:pic>
        <p:nvPicPr>
          <p:cNvPr id="4" name="Picture 3" descr="stereolocmay2013.gif"/>
          <p:cNvPicPr>
            <a:picLocks noChangeAspect="1"/>
          </p:cNvPicPr>
          <p:nvPr/>
        </p:nvPicPr>
        <p:blipFill>
          <a:blip r:embed="rId3"/>
          <a:stretch>
            <a:fillRect/>
          </a:stretch>
        </p:blipFill>
        <p:spPr>
          <a:xfrm>
            <a:off x="4064985" y="0"/>
            <a:ext cx="4811090" cy="3848872"/>
          </a:xfrm>
          <a:prstGeom prst="rect">
            <a:avLst/>
          </a:prstGeom>
        </p:spPr>
      </p:pic>
      <p:sp>
        <p:nvSpPr>
          <p:cNvPr id="6" name="TextBox 5"/>
          <p:cNvSpPr txBox="1"/>
          <p:nvPr/>
        </p:nvSpPr>
        <p:spPr>
          <a:xfrm>
            <a:off x="135466" y="3539353"/>
            <a:ext cx="4678515" cy="1200329"/>
          </a:xfrm>
          <a:prstGeom prst="rect">
            <a:avLst/>
          </a:prstGeom>
          <a:noFill/>
        </p:spPr>
        <p:txBody>
          <a:bodyPr wrap="square" rtlCol="0">
            <a:spAutoFit/>
          </a:bodyPr>
          <a:lstStyle/>
          <a:p>
            <a:r>
              <a:rPr lang="en-US" dirty="0" smtClean="0">
                <a:hlinkClick r:id="rId4"/>
              </a:rPr>
              <a:t>http://stereo-ssc.nascom.nasa.gov/where.shtml</a:t>
            </a:r>
            <a:endParaRPr lang="en-US" dirty="0" smtClean="0"/>
          </a:p>
          <a:p>
            <a:r>
              <a:rPr lang="en-US" dirty="0" smtClean="0"/>
              <a:t>Click “STEREO Orbit Tool”</a:t>
            </a:r>
          </a:p>
          <a:p>
            <a:endParaRPr lang="en-US" dirty="0" smtClean="0"/>
          </a:p>
          <a:p>
            <a:endParaRPr lang="en-US" dirty="0"/>
          </a:p>
        </p:txBody>
      </p:sp>
      <p:sp>
        <p:nvSpPr>
          <p:cNvPr id="8" name="TextBox 7"/>
          <p:cNvSpPr txBox="1"/>
          <p:nvPr/>
        </p:nvSpPr>
        <p:spPr>
          <a:xfrm>
            <a:off x="5689472" y="4358735"/>
            <a:ext cx="2990212" cy="2308324"/>
          </a:xfrm>
          <a:prstGeom prst="rect">
            <a:avLst/>
          </a:prstGeom>
          <a:noFill/>
          <a:ln w="9525" cmpd="sng">
            <a:solidFill>
              <a:schemeClr val="tx1"/>
            </a:solidFill>
          </a:ln>
        </p:spPr>
        <p:txBody>
          <a:bodyPr wrap="square" rtlCol="0">
            <a:spAutoFit/>
          </a:bodyPr>
          <a:lstStyle/>
          <a:p>
            <a:r>
              <a:rPr lang="en-US" dirty="0" smtClean="0">
                <a:cs typeface="Andale Mono"/>
              </a:rPr>
              <a:t>HEEQ:</a:t>
            </a:r>
          </a:p>
          <a:p>
            <a:r>
              <a:rPr lang="en-US" dirty="0" smtClean="0">
                <a:cs typeface="Andale Mono"/>
              </a:rPr>
              <a:t>Heliocentric Earth Equatorial</a:t>
            </a:r>
          </a:p>
          <a:p>
            <a:r>
              <a:rPr lang="en-US" dirty="0" smtClean="0">
                <a:cs typeface="Andale Mono"/>
              </a:rPr>
              <a:t>Z=North pole of solar rotation axis</a:t>
            </a:r>
          </a:p>
          <a:p>
            <a:r>
              <a:rPr lang="en-US" dirty="0" smtClean="0">
                <a:cs typeface="Andale Mono"/>
              </a:rPr>
              <a:t>X=intersection between solar equator and solar central meridian as seen from Earth</a:t>
            </a:r>
          </a:p>
          <a:p>
            <a:endParaRPr lang="en-US" dirty="0" smtClean="0">
              <a:cs typeface="Andale Mono"/>
            </a:endParaRPr>
          </a:p>
        </p:txBody>
      </p:sp>
      <p:sp>
        <p:nvSpPr>
          <p:cNvPr id="9" name="TextBox 8"/>
          <p:cNvSpPr txBox="1"/>
          <p:nvPr/>
        </p:nvSpPr>
        <p:spPr>
          <a:xfrm>
            <a:off x="271931" y="4190494"/>
            <a:ext cx="3793054" cy="923330"/>
          </a:xfrm>
          <a:prstGeom prst="rect">
            <a:avLst/>
          </a:prstGeom>
          <a:noFill/>
          <a:ln w="9525" cmpd="sng">
            <a:solidFill>
              <a:schemeClr val="tx1"/>
            </a:solidFill>
          </a:ln>
        </p:spPr>
        <p:txBody>
          <a:bodyPr wrap="square" rtlCol="0">
            <a:spAutoFit/>
          </a:bodyPr>
          <a:lstStyle/>
          <a:p>
            <a:r>
              <a:rPr lang="en-US" dirty="0" smtClean="0">
                <a:cs typeface="Andale Mono"/>
              </a:rPr>
              <a:t>Longitude is measured</a:t>
            </a:r>
          </a:p>
          <a:p>
            <a:r>
              <a:rPr lang="en-US" dirty="0" smtClean="0">
                <a:cs typeface="Andale Mono"/>
              </a:rPr>
              <a:t>0 to 180˚ counterclockwise</a:t>
            </a:r>
          </a:p>
          <a:p>
            <a:r>
              <a:rPr lang="en-US" dirty="0" smtClean="0">
                <a:cs typeface="Andale Mono"/>
              </a:rPr>
              <a:t>0 to -180˚ clockwise</a:t>
            </a:r>
          </a:p>
        </p:txBody>
      </p:sp>
      <p:sp>
        <p:nvSpPr>
          <p:cNvPr id="3" name="TextBox 2"/>
          <p:cNvSpPr txBox="1"/>
          <p:nvPr/>
        </p:nvSpPr>
        <p:spPr>
          <a:xfrm>
            <a:off x="5960533" y="3848872"/>
            <a:ext cx="1461007" cy="369332"/>
          </a:xfrm>
          <a:prstGeom prst="rect">
            <a:avLst/>
          </a:prstGeom>
          <a:noFill/>
        </p:spPr>
        <p:txBody>
          <a:bodyPr wrap="none" rtlCol="0">
            <a:spAutoFit/>
          </a:bodyPr>
          <a:lstStyle/>
          <a:p>
            <a:r>
              <a:rPr lang="en-US" dirty="0" smtClean="0"/>
              <a:t>May 14, 2013</a:t>
            </a:r>
            <a:endParaRPr lang="en-US" dirty="0"/>
          </a:p>
        </p:txBody>
      </p:sp>
    </p:spTree>
    <p:extLst>
      <p:ext uri="{BB962C8B-B14F-4D97-AF65-F5344CB8AC3E}">
        <p14:creationId xmlns:p14="http://schemas.microsoft.com/office/powerpoint/2010/main" val="192791054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38840</TotalTime>
  <Words>3171</Words>
  <Application>Microsoft Macintosh PowerPoint</Application>
  <PresentationFormat>On-screen Show (4:3)</PresentationFormat>
  <Paragraphs>304</Paragraphs>
  <Slides>30</Slides>
  <Notes>14</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Outline</vt:lpstr>
      <vt:lpstr>PowerPoint Presentation</vt:lpstr>
      <vt:lpstr>STEREO CAT</vt:lpstr>
      <vt:lpstr>PowerPoint Presentation</vt:lpstr>
      <vt:lpstr>PowerPoint Presentation</vt:lpstr>
      <vt:lpstr>Time progression -&gt; plane-of-sky speed</vt:lpstr>
      <vt:lpstr>PowerPoint Presentation</vt:lpstr>
      <vt:lpstr>Know where the coronagraph images are made/location of the spacecraft</vt:lpstr>
      <vt:lpstr>Geometric Triangulation</vt:lpstr>
      <vt:lpstr>PowerPoint Presentation</vt:lpstr>
      <vt:lpstr>StereoCAT example</vt:lpstr>
      <vt:lpstr>CME Scoreboard</vt:lpstr>
      <vt:lpstr>PowerPoint Presentation</vt:lpstr>
      <vt:lpstr>PowerPoint Presentation</vt:lpstr>
      <vt:lpstr>PowerPoint Presentation</vt:lpstr>
      <vt:lpstr>PowerPoint Presentation</vt:lpstr>
      <vt:lpstr>DONKI (Database of Notifications, Knowledge, Information) facilitate connecting space weather phenomena to satellite effects</vt:lpstr>
      <vt:lpstr>PowerPoint Presentation</vt:lpstr>
      <vt:lpstr>The Space Environment Automated Alerts Anomaly Analysis Assistant (SEA5) </vt:lpstr>
      <vt:lpstr>Non CCMC Tools From the international community</vt:lpstr>
      <vt:lpstr>International Space Environment Service </vt:lpstr>
      <vt:lpstr>RWC in India</vt:lpstr>
      <vt:lpstr>Highlights of Space Weather Service Products</vt:lpstr>
      <vt:lpstr>SPENVIS The SPace ENVironment Information System</vt:lpstr>
      <vt:lpstr>ESA’s space weather portal</vt:lpstr>
      <vt:lpstr>SWE applications</vt:lpstr>
      <vt:lpstr>Space Radiation Products/sites</vt:lpstr>
      <vt:lpstr>PowerPoint Presentation</vt:lpstr>
      <vt:lpstr>PowerPoint Presentation</vt:lpstr>
    </vt:vector>
  </TitlesOfParts>
  <Company>NASA/GSFC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Masha Kuznetsova</dc:creator>
  <cp:lastModifiedBy>Yihua Zheng</cp:lastModifiedBy>
  <cp:revision>618</cp:revision>
  <cp:lastPrinted>2015-07-27T14:32:13Z</cp:lastPrinted>
  <dcterms:created xsi:type="dcterms:W3CDTF">2015-11-18T14:36:25Z</dcterms:created>
  <dcterms:modified xsi:type="dcterms:W3CDTF">2016-01-15T22:00:37Z</dcterms:modified>
</cp:coreProperties>
</file>