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embeddings/oleObject2.bin" ContentType="application/vnd.openxmlformats-officedocument.oleObject"/>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1"/>
  </p:notesMasterIdLst>
  <p:sldIdLst>
    <p:sldId id="283" r:id="rId2"/>
    <p:sldId id="279" r:id="rId3"/>
    <p:sldId id="291" r:id="rId4"/>
    <p:sldId id="292" r:id="rId5"/>
    <p:sldId id="303" r:id="rId6"/>
    <p:sldId id="298" r:id="rId7"/>
    <p:sldId id="310" r:id="rId8"/>
    <p:sldId id="305" r:id="rId9"/>
    <p:sldId id="297" r:id="rId10"/>
    <p:sldId id="295" r:id="rId11"/>
    <p:sldId id="299" r:id="rId12"/>
    <p:sldId id="309" r:id="rId13"/>
    <p:sldId id="304" r:id="rId14"/>
    <p:sldId id="300" r:id="rId15"/>
    <p:sldId id="311" r:id="rId16"/>
    <p:sldId id="306" r:id="rId17"/>
    <p:sldId id="307" r:id="rId18"/>
    <p:sldId id="293" r:id="rId19"/>
    <p:sldId id="308" r:id="rId20"/>
  </p:sldIdLst>
  <p:sldSz cx="9144000" cy="6858000" type="screen4x3"/>
  <p:notesSz cx="6858000" cy="9144000"/>
  <p:defaultTextStyle>
    <a:defPPr>
      <a:defRPr lang="fr-FR"/>
    </a:defPPr>
    <a:lvl1pPr algn="l" rtl="0" eaLnBrk="0" fontAlgn="base" hangingPunct="0">
      <a:spcBef>
        <a:spcPct val="0"/>
      </a:spcBef>
      <a:spcAft>
        <a:spcPct val="0"/>
      </a:spcAft>
      <a:defRPr sz="2000" kern="1200">
        <a:solidFill>
          <a:schemeClr val="tx1"/>
        </a:solidFill>
        <a:latin typeface="Arial" pitchFamily="-84" charset="0"/>
        <a:ea typeface="ＭＳ Ｐゴシック" pitchFamily="-84" charset="-128"/>
        <a:cs typeface="ＭＳ Ｐゴシック" pitchFamily="-84" charset="-128"/>
      </a:defRPr>
    </a:lvl1pPr>
    <a:lvl2pPr marL="457200" algn="l" rtl="0" eaLnBrk="0" fontAlgn="base" hangingPunct="0">
      <a:spcBef>
        <a:spcPct val="0"/>
      </a:spcBef>
      <a:spcAft>
        <a:spcPct val="0"/>
      </a:spcAft>
      <a:defRPr sz="2000" kern="1200">
        <a:solidFill>
          <a:schemeClr val="tx1"/>
        </a:solidFill>
        <a:latin typeface="Arial" pitchFamily="-84" charset="0"/>
        <a:ea typeface="ＭＳ Ｐゴシック" pitchFamily="-84" charset="-128"/>
        <a:cs typeface="ＭＳ Ｐゴシック" pitchFamily="-84" charset="-128"/>
      </a:defRPr>
    </a:lvl2pPr>
    <a:lvl3pPr marL="914400" algn="l" rtl="0" eaLnBrk="0" fontAlgn="base" hangingPunct="0">
      <a:spcBef>
        <a:spcPct val="0"/>
      </a:spcBef>
      <a:spcAft>
        <a:spcPct val="0"/>
      </a:spcAft>
      <a:defRPr sz="2000" kern="1200">
        <a:solidFill>
          <a:schemeClr val="tx1"/>
        </a:solidFill>
        <a:latin typeface="Arial" pitchFamily="-84" charset="0"/>
        <a:ea typeface="ＭＳ Ｐゴシック" pitchFamily="-84" charset="-128"/>
        <a:cs typeface="ＭＳ Ｐゴシック" pitchFamily="-84" charset="-128"/>
      </a:defRPr>
    </a:lvl3pPr>
    <a:lvl4pPr marL="1371600" algn="l" rtl="0" eaLnBrk="0" fontAlgn="base" hangingPunct="0">
      <a:spcBef>
        <a:spcPct val="0"/>
      </a:spcBef>
      <a:spcAft>
        <a:spcPct val="0"/>
      </a:spcAft>
      <a:defRPr sz="2000" kern="1200">
        <a:solidFill>
          <a:schemeClr val="tx1"/>
        </a:solidFill>
        <a:latin typeface="Arial" pitchFamily="-84" charset="0"/>
        <a:ea typeface="ＭＳ Ｐゴシック" pitchFamily="-84" charset="-128"/>
        <a:cs typeface="ＭＳ Ｐゴシック" pitchFamily="-84" charset="-128"/>
      </a:defRPr>
    </a:lvl4pPr>
    <a:lvl5pPr marL="1828800" algn="l" rtl="0" eaLnBrk="0" fontAlgn="base" hangingPunct="0">
      <a:spcBef>
        <a:spcPct val="0"/>
      </a:spcBef>
      <a:spcAft>
        <a:spcPct val="0"/>
      </a:spcAft>
      <a:defRPr sz="2000" kern="1200">
        <a:solidFill>
          <a:schemeClr val="tx1"/>
        </a:solidFill>
        <a:latin typeface="Arial" pitchFamily="-84" charset="0"/>
        <a:ea typeface="ＭＳ Ｐゴシック" pitchFamily="-84" charset="-128"/>
        <a:cs typeface="ＭＳ Ｐゴシック" pitchFamily="-84" charset="-128"/>
      </a:defRPr>
    </a:lvl5pPr>
    <a:lvl6pPr marL="2286000" algn="l" defTabSz="457200" rtl="0" eaLnBrk="1" latinLnBrk="0" hangingPunct="1">
      <a:defRPr sz="2000" kern="1200">
        <a:solidFill>
          <a:schemeClr val="tx1"/>
        </a:solidFill>
        <a:latin typeface="Arial" pitchFamily="-84" charset="0"/>
        <a:ea typeface="ＭＳ Ｐゴシック" pitchFamily="-84" charset="-128"/>
        <a:cs typeface="ＭＳ Ｐゴシック" pitchFamily="-84" charset="-128"/>
      </a:defRPr>
    </a:lvl6pPr>
    <a:lvl7pPr marL="2743200" algn="l" defTabSz="457200" rtl="0" eaLnBrk="1" latinLnBrk="0" hangingPunct="1">
      <a:defRPr sz="2000" kern="1200">
        <a:solidFill>
          <a:schemeClr val="tx1"/>
        </a:solidFill>
        <a:latin typeface="Arial" pitchFamily="-84" charset="0"/>
        <a:ea typeface="ＭＳ Ｐゴシック" pitchFamily="-84" charset="-128"/>
        <a:cs typeface="ＭＳ Ｐゴシック" pitchFamily="-84" charset="-128"/>
      </a:defRPr>
    </a:lvl7pPr>
    <a:lvl8pPr marL="3200400" algn="l" defTabSz="457200" rtl="0" eaLnBrk="1" latinLnBrk="0" hangingPunct="1">
      <a:defRPr sz="2000" kern="1200">
        <a:solidFill>
          <a:schemeClr val="tx1"/>
        </a:solidFill>
        <a:latin typeface="Arial" pitchFamily="-84" charset="0"/>
        <a:ea typeface="ＭＳ Ｐゴシック" pitchFamily="-84" charset="-128"/>
        <a:cs typeface="ＭＳ Ｐゴシック" pitchFamily="-84" charset="-128"/>
      </a:defRPr>
    </a:lvl8pPr>
    <a:lvl9pPr marL="3657600" algn="l" defTabSz="457200" rtl="0" eaLnBrk="1" latinLnBrk="0" hangingPunct="1">
      <a:defRPr sz="2000" kern="1200">
        <a:solidFill>
          <a:schemeClr val="tx1"/>
        </a:solidFill>
        <a:latin typeface="Arial" pitchFamily="-84" charset="0"/>
        <a:ea typeface="ＭＳ Ｐゴシック" pitchFamily="-84" charset="-128"/>
        <a:cs typeface="ＭＳ Ｐゴシック" pitchFamily="-84"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CC66"/>
    <a:srgbClr val="0000FF"/>
    <a:srgbClr val="004080"/>
    <a:srgbClr val="0080FF"/>
    <a:srgbClr val="240095"/>
    <a:srgbClr val="C600D5"/>
    <a:srgbClr val="FF0080"/>
    <a:srgbClr val="C62E1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12162" autoAdjust="0"/>
    <p:restoredTop sz="91748" autoAdjust="0"/>
  </p:normalViewPr>
  <p:slideViewPr>
    <p:cSldViewPr snapToGrid="0">
      <p:cViewPr>
        <p:scale>
          <a:sx n="200" d="100"/>
          <a:sy n="200" d="100"/>
        </p:scale>
        <p:origin x="2016" y="52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endParaRPr lang="fr-FR"/>
          </a:p>
        </p:txBody>
      </p:sp>
      <p:sp>
        <p:nvSpPr>
          <p:cNvPr id="1433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endParaRPr lang="fr-FR"/>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434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434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endParaRPr lang="fr-FR"/>
          </a:p>
        </p:txBody>
      </p:sp>
      <p:sp>
        <p:nvSpPr>
          <p:cNvPr id="1434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DA0E1855-68FB-2B4F-9B8F-FD07DBCFDFD4}" type="slidenum">
              <a:rPr lang="fr-FR"/>
              <a:pPr/>
              <a:t>‹#›</a:t>
            </a:fld>
            <a:endParaRPr lang="fr-FR"/>
          </a:p>
        </p:txBody>
      </p:sp>
    </p:spTree>
    <p:extLst>
      <p:ext uri="{BB962C8B-B14F-4D97-AF65-F5344CB8AC3E}">
        <p14:creationId xmlns:p14="http://schemas.microsoft.com/office/powerpoint/2010/main" val="283089510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84" charset="0"/>
        <a:ea typeface="ＭＳ Ｐゴシック" pitchFamily="-84" charset="-128"/>
        <a:cs typeface="ＭＳ Ｐゴシック" pitchFamily="-84" charset="-128"/>
      </a:defRPr>
    </a:lvl1pPr>
    <a:lvl2pPr marL="457200" algn="l" rtl="0" fontAlgn="base">
      <a:spcBef>
        <a:spcPct val="30000"/>
      </a:spcBef>
      <a:spcAft>
        <a:spcPct val="0"/>
      </a:spcAft>
      <a:defRPr sz="1200" kern="1200">
        <a:solidFill>
          <a:schemeClr val="tx1"/>
        </a:solidFill>
        <a:latin typeface="Arial" pitchFamily="-84" charset="0"/>
        <a:ea typeface="ＭＳ Ｐゴシック" pitchFamily="-84" charset="-128"/>
        <a:cs typeface="+mn-cs"/>
      </a:defRPr>
    </a:lvl2pPr>
    <a:lvl3pPr marL="914400" algn="l" rtl="0" fontAlgn="base">
      <a:spcBef>
        <a:spcPct val="30000"/>
      </a:spcBef>
      <a:spcAft>
        <a:spcPct val="0"/>
      </a:spcAft>
      <a:defRPr sz="1200" kern="1200">
        <a:solidFill>
          <a:schemeClr val="tx1"/>
        </a:solidFill>
        <a:latin typeface="Arial" pitchFamily="-84" charset="0"/>
        <a:ea typeface="ＭＳ Ｐゴシック" pitchFamily="-84" charset="-128"/>
        <a:cs typeface="+mn-cs"/>
      </a:defRPr>
    </a:lvl3pPr>
    <a:lvl4pPr marL="1371600" algn="l" rtl="0" fontAlgn="base">
      <a:spcBef>
        <a:spcPct val="30000"/>
      </a:spcBef>
      <a:spcAft>
        <a:spcPct val="0"/>
      </a:spcAft>
      <a:defRPr sz="1200" kern="1200">
        <a:solidFill>
          <a:schemeClr val="tx1"/>
        </a:solidFill>
        <a:latin typeface="Arial" pitchFamily="-84" charset="0"/>
        <a:ea typeface="ＭＳ Ｐゴシック" pitchFamily="-84" charset="-128"/>
        <a:cs typeface="+mn-cs"/>
      </a:defRPr>
    </a:lvl4pPr>
    <a:lvl5pPr marL="1828800" algn="l" rtl="0" fontAlgn="base">
      <a:spcBef>
        <a:spcPct val="30000"/>
      </a:spcBef>
      <a:spcAft>
        <a:spcPct val="0"/>
      </a:spcAft>
      <a:defRPr sz="1200" kern="1200">
        <a:solidFill>
          <a:schemeClr val="tx1"/>
        </a:solidFill>
        <a:latin typeface="Arial" pitchFamily="-84" charset="0"/>
        <a:ea typeface="ＭＳ Ｐゴシック" pitchFamily="-8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dirty="0" smtClean="0"/>
              <a:t>Good afternoon, my name is sean</a:t>
            </a:r>
            <a:r>
              <a:rPr lang="en-US" baseline="0" dirty="0" smtClean="0"/>
              <a:t> bruinsma. I work at CNES, the </a:t>
            </a:r>
            <a:r>
              <a:rPr lang="en-US" baseline="0" dirty="0" err="1" smtClean="0"/>
              <a:t>french</a:t>
            </a:r>
            <a:r>
              <a:rPr lang="en-US" baseline="0" dirty="0" smtClean="0"/>
              <a:t> space agency, in the department of terrestrial and planetary geodesy.</a:t>
            </a:r>
            <a:endParaRPr lang="en-US" dirty="0" smtClean="0"/>
          </a:p>
          <a:p>
            <a:r>
              <a:rPr lang="en-US" dirty="0" smtClean="0"/>
              <a:t>This presentation is on the impact</a:t>
            </a:r>
            <a:r>
              <a:rPr lang="en-US" baseline="0" dirty="0" smtClean="0"/>
              <a:t> of space weather and space climate on the thermosphere, and specifically the impact on the atmospheric drag as experienced by satellites.</a:t>
            </a:r>
            <a:endParaRPr lang="en-US" dirty="0"/>
          </a:p>
        </p:txBody>
      </p:sp>
      <p:sp>
        <p:nvSpPr>
          <p:cNvPr id="4" name="Espace réservé du numéro de diapositive 3"/>
          <p:cNvSpPr>
            <a:spLocks noGrp="1"/>
          </p:cNvSpPr>
          <p:nvPr>
            <p:ph type="sldNum" sz="quarter" idx="10"/>
          </p:nvPr>
        </p:nvSpPr>
        <p:spPr/>
        <p:txBody>
          <a:bodyPr/>
          <a:lstStyle/>
          <a:p>
            <a:fld id="{DA0E1855-68FB-2B4F-9B8F-FD07DBCFDFD4}" type="slidenum">
              <a:rPr lang="fr-FR" smtClean="0"/>
              <a:pPr/>
              <a:t>1</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dirty="0" smtClean="0"/>
              <a:t>Finally, in this third and last example, CHAMP and GRACE densities are plotted</a:t>
            </a:r>
            <a:r>
              <a:rPr lang="en-US" baseline="0" dirty="0" smtClean="0"/>
              <a:t> together with the daily mean geomagnetic index </a:t>
            </a:r>
            <a:r>
              <a:rPr lang="en-US" baseline="0" dirty="0" err="1" smtClean="0"/>
              <a:t>Kp</a:t>
            </a:r>
            <a:r>
              <a:rPr lang="en-US" baseline="0" dirty="0" smtClean="0"/>
              <a:t> in black.</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a:t>
            </a:r>
            <a:r>
              <a:rPr lang="en-US" i="1" baseline="0" dirty="0" smtClean="0"/>
              <a:t>return</a:t>
            </a:r>
            <a:r>
              <a:rPr lang="en-US" baseline="0" dirty="0" smtClean="0"/>
              <a:t>]</a:t>
            </a:r>
          </a:p>
          <a:p>
            <a:r>
              <a:rPr lang="en-US" baseline="0" dirty="0" smtClean="0"/>
              <a:t>The very large solar storm of 31 October stands out, and we can see that in general the black spikes give rise to spikes in density when storm levels of </a:t>
            </a:r>
            <a:r>
              <a:rPr lang="en-US" baseline="0" dirty="0" err="1" smtClean="0"/>
              <a:t>Kp</a:t>
            </a:r>
            <a:r>
              <a:rPr lang="en-US" baseline="0" dirty="0" smtClean="0"/>
              <a:t>=5 or higher are reached. </a:t>
            </a:r>
            <a:endParaRPr lang="en-US" dirty="0"/>
          </a:p>
        </p:txBody>
      </p:sp>
      <p:sp>
        <p:nvSpPr>
          <p:cNvPr id="4" name="Espace réservé du numéro de diapositive 3"/>
          <p:cNvSpPr>
            <a:spLocks noGrp="1"/>
          </p:cNvSpPr>
          <p:nvPr>
            <p:ph type="sldNum" sz="quarter" idx="10"/>
          </p:nvPr>
        </p:nvSpPr>
        <p:spPr/>
        <p:txBody>
          <a:bodyPr/>
          <a:lstStyle/>
          <a:p>
            <a:fld id="{DA0E1855-68FB-2B4F-9B8F-FD07DBCFDFD4}" type="slidenum">
              <a:rPr lang="fr-FR" smtClean="0"/>
              <a:pPr/>
              <a:t>10</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dirty="0" smtClean="0"/>
              <a:t>Thermosphere models are not able to reproduce</a:t>
            </a:r>
            <a:r>
              <a:rPr lang="en-US" baseline="0" dirty="0" smtClean="0"/>
              <a:t> observed densities very precisely for several reasons. An important error is due to the use of a proxy for solar activity, because they do not fully represent the variations in the UV/EUV spectrum. In the past, F10.7 was used exclusively, but starting this century other proxies became available and are used as well. This plot show the </a:t>
            </a:r>
            <a:r>
              <a:rPr lang="en-US" baseline="0" dirty="0" err="1" smtClean="0"/>
              <a:t>MgII</a:t>
            </a:r>
            <a:r>
              <a:rPr lang="en-US" baseline="0" dirty="0" smtClean="0"/>
              <a:t> index and the SEM Helium II measurement, rescaled to F10.7 units; obviously, these 3 proxies do not display the same variations. If we assume - which is not true - that only one proxy represents the true UV/EUV variation, using one of the other 2 proxies in a model will produce erroneous density variations.</a:t>
            </a:r>
          </a:p>
          <a:p>
            <a:r>
              <a:rPr lang="en-US" baseline="0" dirty="0" smtClean="0"/>
              <a:t>The problem for thermosphere modelers is to decide which proxy, or proxies, to use. </a:t>
            </a:r>
            <a:endParaRPr lang="en-US" dirty="0"/>
          </a:p>
        </p:txBody>
      </p:sp>
      <p:sp>
        <p:nvSpPr>
          <p:cNvPr id="4" name="Espace réservé du numéro de diapositive 3"/>
          <p:cNvSpPr>
            <a:spLocks noGrp="1"/>
          </p:cNvSpPr>
          <p:nvPr>
            <p:ph type="sldNum" sz="quarter" idx="10"/>
          </p:nvPr>
        </p:nvSpPr>
        <p:spPr/>
        <p:txBody>
          <a:bodyPr/>
          <a:lstStyle/>
          <a:p>
            <a:fld id="{DA0E1855-68FB-2B4F-9B8F-FD07DBCFDFD4}" type="slidenum">
              <a:rPr lang="fr-FR" smtClean="0"/>
              <a:pPr/>
              <a:t>11</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lnSpcReduction="10000"/>
          </a:bodyPr>
          <a:lstStyle/>
          <a:p>
            <a:r>
              <a:rPr lang="en-US" dirty="0" smtClean="0"/>
              <a:t>Density</a:t>
            </a:r>
            <a:r>
              <a:rPr lang="en-US" baseline="0" dirty="0" smtClean="0"/>
              <a:t> and temperature observations in the thermosphere are rather sparse, and this is penalizing especially for the semi-empirical models. The figure illustrates the small number of datasets available as a function of solar activity and altitude on the right axis. Only the blue datasets provide composition and/or temperature observations; none of them is concurrent with high resolution total density observations (after 2000), or with several new solar activity proxies measured with SOHO for example. The new high resolution accelerometer derived densities have only few measurements under high solar maximum conditions. There is less and less data with increasing altitude, and none above 1000 km.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a:t>
            </a:r>
            <a:r>
              <a:rPr lang="en-US" i="1" baseline="0" dirty="0" smtClean="0"/>
              <a:t>return</a:t>
            </a:r>
            <a:r>
              <a:rPr lang="en-US" baseline="0" dirty="0" smtClean="0"/>
              <a:t>]</a:t>
            </a:r>
          </a:p>
          <a:p>
            <a:r>
              <a:rPr lang="en-US" baseline="0" dirty="0" smtClean="0"/>
              <a:t>This figure does not show the poor spatial distribution, an example of which is given here for the Dynamics Explorer 2 Helium measurements. Because of the eccentric orbit of the spacecraft, data are not homogeneously distributed over both hemispheres. </a:t>
            </a:r>
          </a:p>
          <a:p>
            <a:r>
              <a:rPr lang="en-US" baseline="0" dirty="0" smtClean="0"/>
              <a:t>Finally, many datasets have scale errors, some have changing precision over the mission, and the resolution varies from a day to 5 seconds.</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a:t>
            </a:r>
            <a:r>
              <a:rPr lang="en-US" i="1" baseline="0" dirty="0" smtClean="0"/>
              <a:t>return</a:t>
            </a:r>
            <a:r>
              <a:rPr lang="en-US" baseline="0" dirty="0" smtClean="0"/>
              <a:t>]</a:t>
            </a:r>
          </a:p>
          <a:p>
            <a:r>
              <a:rPr lang="en-US" baseline="0" dirty="0" smtClean="0"/>
              <a:t>All of the above makes fitting a model to the underlying database difficult. In this example I show the database used in the construction of DTM2013; assimilating different data, or for example applying different scaling factors, will result in different models. </a:t>
            </a:r>
            <a:endParaRPr lang="en-US" dirty="0"/>
          </a:p>
        </p:txBody>
      </p:sp>
      <p:sp>
        <p:nvSpPr>
          <p:cNvPr id="4" name="Espace réservé du numéro de diapositive 3"/>
          <p:cNvSpPr>
            <a:spLocks noGrp="1"/>
          </p:cNvSpPr>
          <p:nvPr>
            <p:ph type="sldNum" sz="quarter" idx="10"/>
          </p:nvPr>
        </p:nvSpPr>
        <p:spPr/>
        <p:txBody>
          <a:bodyPr/>
          <a:lstStyle/>
          <a:p>
            <a:fld id="{DA0E1855-68FB-2B4F-9B8F-FD07DBCFDFD4}" type="slidenum">
              <a:rPr lang="fr-FR" smtClean="0"/>
              <a:pPr/>
              <a:t>12</a:t>
            </a:fld>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dirty="0" smtClean="0"/>
              <a:t>Thermosphere model errors are estimated to 10-25%, 1-sigma, the smallest errors being at low altitude (200-300 km). The model error is</a:t>
            </a:r>
            <a:r>
              <a:rPr lang="en-US" baseline="0" dirty="0" smtClean="0"/>
              <a:t> due to errors in the assimilated observations, the use of solar and geomagnetic proxies, as well as simplified algorithms. To give an idea of model performance, observed densities are plotted at the top, for dayside on the left and </a:t>
            </a:r>
            <a:r>
              <a:rPr lang="en-US" baseline="0" dirty="0" err="1" smtClean="0"/>
              <a:t>nightside</a:t>
            </a:r>
            <a:r>
              <a:rPr lang="en-US" baseline="0" dirty="0" smtClean="0"/>
              <a:t> on the right, as a function of latitude and time. The middle frames show the density predicted with a physical model, and the bottom frames with a semi-empirical model. The models significantly underestimate density for this storm. The physical model has higher resolution than the semi-empirical model, but it is also much more biased because it has not assimilated any density data. </a:t>
            </a:r>
          </a:p>
          <a:p>
            <a:r>
              <a:rPr lang="en-US" baseline="0" dirty="0" smtClean="0"/>
              <a:t>Fortunately for orbit computation purposes, the model status is not as poor as it appears. When computing an orbit, the resolution of the thermosphere model is of secondary importance. The orbit error remains relatively small if the average density over a revolution is accurate, it is not necessary to accurately model all bumps and dips visible in the top frames.</a:t>
            </a:r>
            <a:endParaRPr lang="en-US" dirty="0"/>
          </a:p>
        </p:txBody>
      </p:sp>
      <p:sp>
        <p:nvSpPr>
          <p:cNvPr id="4" name="Espace réservé du numéro de diapositive 3"/>
          <p:cNvSpPr>
            <a:spLocks noGrp="1"/>
          </p:cNvSpPr>
          <p:nvPr>
            <p:ph type="sldNum" sz="quarter" idx="10"/>
          </p:nvPr>
        </p:nvSpPr>
        <p:spPr/>
        <p:txBody>
          <a:bodyPr/>
          <a:lstStyle/>
          <a:p>
            <a:fld id="{DA0E1855-68FB-2B4F-9B8F-FD07DBCFDFD4}" type="slidenum">
              <a:rPr lang="fr-FR" smtClean="0"/>
              <a:pPr/>
              <a:t>13</a:t>
            </a:fld>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dirty="0" smtClean="0"/>
              <a:t>Now let’s get back to the satellite</a:t>
            </a:r>
            <a:r>
              <a:rPr lang="en-US" baseline="0" dirty="0" smtClean="0"/>
              <a:t> drag equation, which was given on slide 4. The thermosphere model error is one of several contributors to the drag model error. The aerodynamic coefficient is often not well-known, and in case of space debris mass and shape are also not accurately known. These errors can all be as large as the thermosphere model error. However, the density model error is not necessarily an offset (the model can be unbiased with a standard deviation of 20%), whereas errors under bullet #2 are. As stated earlier, these systematic errors are most harmful to orbit precision. </a:t>
            </a:r>
          </a:p>
          <a:p>
            <a:r>
              <a:rPr lang="en-US" baseline="0" dirty="0" smtClean="0"/>
              <a:t>The table lists the total in-track position effect of atmospheric drag at 3 altitudes and for low and high solar activity for an imaginary satellite, as well as the effect of a 50% bias. The last line presents the maximum differences between 3 semi-empirical models. At 250 km, the total effect can be hundreds of kilometers, and the error also in worst cases, which can result in failing to acquire the target by a tracking radar. For higher altitudes the errors become much smaller. Notice that the relative model differences are smallest at 250 km, and largest at 850 km.</a:t>
            </a:r>
            <a:endParaRPr lang="en-US" dirty="0"/>
          </a:p>
        </p:txBody>
      </p:sp>
      <p:sp>
        <p:nvSpPr>
          <p:cNvPr id="4" name="Espace réservé du numéro de diapositive 3"/>
          <p:cNvSpPr>
            <a:spLocks noGrp="1"/>
          </p:cNvSpPr>
          <p:nvPr>
            <p:ph type="sldNum" sz="quarter" idx="10"/>
          </p:nvPr>
        </p:nvSpPr>
        <p:spPr/>
        <p:txBody>
          <a:bodyPr/>
          <a:lstStyle/>
          <a:p>
            <a:fld id="{DA0E1855-68FB-2B4F-9B8F-FD07DBCFDFD4}" type="slidenum">
              <a:rPr lang="fr-FR" smtClean="0"/>
              <a:pPr/>
              <a:t>14</a:t>
            </a:fld>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dirty="0" smtClean="0"/>
              <a:t>Here</a:t>
            </a:r>
            <a:r>
              <a:rPr lang="en-US" baseline="0" dirty="0" smtClean="0"/>
              <a:t> is an example of orbit error due to inaccurate drag prediction. The NASA satellite Aqua has a requirement for the error of the predicted orbit, which must not exceed 400 meters after 32 hours. This plot shows that often the requirement is not met, all the dots above the yellow line. These errors are most of the time due to geomagnetic storms that were not predicted – so predicted geomagnetic index </a:t>
            </a:r>
            <a:r>
              <a:rPr lang="en-US" baseline="0" dirty="0" err="1" smtClean="0"/>
              <a:t>kp</a:t>
            </a:r>
            <a:r>
              <a:rPr lang="en-US" baseline="0" dirty="0" smtClean="0"/>
              <a:t> was small, whereas in reality a geomagnetic storm occurred. </a:t>
            </a:r>
            <a:endParaRPr lang="en-US" dirty="0"/>
          </a:p>
        </p:txBody>
      </p:sp>
      <p:sp>
        <p:nvSpPr>
          <p:cNvPr id="4" name="Espace réservé du numéro de diapositive 3"/>
          <p:cNvSpPr>
            <a:spLocks noGrp="1"/>
          </p:cNvSpPr>
          <p:nvPr>
            <p:ph type="sldNum" sz="quarter" idx="10"/>
          </p:nvPr>
        </p:nvSpPr>
        <p:spPr/>
        <p:txBody>
          <a:bodyPr/>
          <a:lstStyle/>
          <a:p>
            <a:fld id="{DA0E1855-68FB-2B4F-9B8F-FD07DBCFDFD4}" type="slidenum">
              <a:rPr lang="fr-FR" smtClean="0"/>
              <a:pPr/>
              <a:t>15</a:t>
            </a:fld>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dirty="0" smtClean="0"/>
              <a:t>The previous example</a:t>
            </a:r>
            <a:r>
              <a:rPr lang="en-US" baseline="0" dirty="0" smtClean="0"/>
              <a:t> was over an arc length of 2 days; in this example, a satellite lifetime estimation is shown. This kind of calculation is presently required for satellites to be injected in Low Earth Orbit because the spacecraft reentry within 25 years must be demonstrated. </a:t>
            </a:r>
          </a:p>
          <a:p>
            <a:r>
              <a:rPr lang="en-US" baseline="0" dirty="0" smtClean="0"/>
              <a:t>Here the pure model difference is shown, as well as the effect of using a constant value for the aerodynamic coefficient of 2.5 instead of 2.2. The reentry date varies only by a few years due to model difference in this example.</a:t>
            </a:r>
          </a:p>
          <a:p>
            <a:r>
              <a:rPr lang="en-US" baseline="0" dirty="0" smtClean="0"/>
              <a:t>The main uncertainty of this kind of calculation is due to the solar activity prediction, which is only possible based on statistical methods over such a long period of time.</a:t>
            </a:r>
            <a:endParaRPr lang="en-US" dirty="0"/>
          </a:p>
        </p:txBody>
      </p:sp>
      <p:sp>
        <p:nvSpPr>
          <p:cNvPr id="4" name="Espace réservé du numéro de diapositive 3"/>
          <p:cNvSpPr>
            <a:spLocks noGrp="1"/>
          </p:cNvSpPr>
          <p:nvPr>
            <p:ph type="sldNum" sz="quarter" idx="10"/>
          </p:nvPr>
        </p:nvSpPr>
        <p:spPr/>
        <p:txBody>
          <a:bodyPr/>
          <a:lstStyle/>
          <a:p>
            <a:fld id="{DA0E1855-68FB-2B4F-9B8F-FD07DBCFDFD4}" type="slidenum">
              <a:rPr lang="fr-FR" smtClean="0"/>
              <a:pPr/>
              <a:t>16</a:t>
            </a:fld>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dirty="0" smtClean="0"/>
              <a:t>In the</a:t>
            </a:r>
            <a:r>
              <a:rPr lang="en-US" baseline="0" dirty="0" smtClean="0"/>
              <a:t> example, I used data from 3 earlier solar cycles; If one or more of the cycles will in reality be weak, such as the present one, the satellite lifetime will be years longer and it will not reenter within 25 years.</a:t>
            </a:r>
            <a:endParaRPr lang="en-US" dirty="0"/>
          </a:p>
        </p:txBody>
      </p:sp>
      <p:sp>
        <p:nvSpPr>
          <p:cNvPr id="4" name="Espace réservé du numéro de diapositive 3"/>
          <p:cNvSpPr>
            <a:spLocks noGrp="1"/>
          </p:cNvSpPr>
          <p:nvPr>
            <p:ph type="sldNum" sz="quarter" idx="10"/>
          </p:nvPr>
        </p:nvSpPr>
        <p:spPr/>
        <p:txBody>
          <a:bodyPr/>
          <a:lstStyle/>
          <a:p>
            <a:fld id="{DA0E1855-68FB-2B4F-9B8F-FD07DBCFDFD4}" type="slidenum">
              <a:rPr lang="fr-FR" smtClean="0"/>
              <a:pPr/>
              <a:t>17</a:t>
            </a:fld>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dirty="0" smtClean="0"/>
              <a:t>Accurate models and solar</a:t>
            </a:r>
            <a:r>
              <a:rPr lang="en-US" baseline="0" dirty="0" smtClean="0"/>
              <a:t> activity predictions are also necessary for a satellite in operation. For CHAMP for example, the orbit raising maneuvers were necessary at first to achieve the nominal mission, and then to reach the 10 year mark. Once the satellite was below 350 km, the decay accelerated and solar activity predictions did not change the reentry date by more than a month.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smtClean="0"/>
              <a:t>[</a:t>
            </a:r>
            <a:r>
              <a:rPr lang="en-US" i="1" baseline="0" smtClean="0"/>
              <a:t>return</a:t>
            </a:r>
            <a:r>
              <a:rPr lang="en-US" baseline="0" smtClean="0"/>
              <a:t>]</a:t>
            </a:r>
          </a:p>
          <a:p>
            <a:r>
              <a:rPr lang="en-US" baseline="0" dirty="0" smtClean="0"/>
              <a:t>The plot on the right shows the GRACE decay scenario as predicted in August 2009. Several solar activity predictions were used, with very different results. End of 2015, the GRACE altitude was 380 km, which is close to the prediction of NASA’s Marshall Space Flight Center in dark blue.</a:t>
            </a:r>
            <a:endParaRPr lang="en-US" dirty="0"/>
          </a:p>
        </p:txBody>
      </p:sp>
      <p:sp>
        <p:nvSpPr>
          <p:cNvPr id="4" name="Espace réservé du numéro de diapositive 3"/>
          <p:cNvSpPr>
            <a:spLocks noGrp="1"/>
          </p:cNvSpPr>
          <p:nvPr>
            <p:ph type="sldNum" sz="quarter" idx="10"/>
          </p:nvPr>
        </p:nvSpPr>
        <p:spPr/>
        <p:txBody>
          <a:bodyPr/>
          <a:lstStyle/>
          <a:p>
            <a:fld id="{DA0E1855-68FB-2B4F-9B8F-FD07DBCFDFD4}" type="slidenum">
              <a:rPr lang="fr-FR" smtClean="0"/>
              <a:pPr/>
              <a:t>18</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dirty="0" smtClean="0"/>
              <a:t>The vertical temperature</a:t>
            </a:r>
            <a:r>
              <a:rPr lang="en-US" baseline="0" dirty="0" smtClean="0"/>
              <a:t> structure of the atmosphere from the surface to satellite altitudes is shown in the figure on the left. The neutral atmosphere at satellite altitudes of a few hundreds of kilometers minimum is called the thermosphere, and the exosphere for altitudes of 600 km and up. The name thermosphere reflects the temperature profile, which becomes monotonically increasing at about 80-90km, at the </a:t>
            </a:r>
            <a:r>
              <a:rPr lang="en-US" baseline="0" dirty="0" err="1" smtClean="0"/>
              <a:t>mesopause</a:t>
            </a:r>
            <a:r>
              <a:rPr lang="en-US" baseline="0" dirty="0" smtClean="0"/>
              <a:t>, after which it asymptotically approaches the exospheric temperature. The ionosphere is the ionized component of the upper atmosphere. It plays no role in satellite drag because the concentration of ions is too low, but it has a large impact on the propagation of electromagnetic signals, such as GPS, or satellite altimeters. </a:t>
            </a:r>
          </a:p>
          <a:p>
            <a:r>
              <a:rPr lang="en-US" baseline="0" dirty="0" smtClean="0"/>
              <a:t>[</a:t>
            </a:r>
            <a:r>
              <a:rPr lang="en-US" i="1" baseline="0" dirty="0" smtClean="0"/>
              <a:t>return</a:t>
            </a:r>
            <a:r>
              <a:rPr lang="en-US" baseline="0" dirty="0" smtClean="0"/>
              <a:t>]</a:t>
            </a:r>
          </a:p>
          <a:p>
            <a:r>
              <a:rPr lang="en-US" baseline="0" dirty="0" smtClean="0"/>
              <a:t>The atmosphere is well mixed up to about 100 km (</a:t>
            </a:r>
            <a:r>
              <a:rPr lang="en-US" baseline="0" dirty="0" err="1" smtClean="0"/>
              <a:t>homosphere</a:t>
            </a:r>
            <a:r>
              <a:rPr lang="en-US" baseline="0" dirty="0" smtClean="0"/>
              <a:t>), but above that altitude it is gravitationally separated (</a:t>
            </a:r>
            <a:r>
              <a:rPr lang="en-US" baseline="0" dirty="0" err="1" smtClean="0"/>
              <a:t>heterosphere</a:t>
            </a:r>
            <a:r>
              <a:rPr lang="en-US" baseline="0" dirty="0" smtClean="0"/>
              <a:t>). So a second important property of the thermosphere is that each gas has its own height profile; Heavier gases are major constituents at the lower altitudes of the thermosphere, whereas the lighter gases becomes major constituents at higher altitudes because they decrease more slowly with altitude, as can be seen in the bottom right plot. </a:t>
            </a:r>
            <a:endParaRPr lang="en-US" dirty="0"/>
          </a:p>
        </p:txBody>
      </p:sp>
      <p:sp>
        <p:nvSpPr>
          <p:cNvPr id="4" name="Espace réservé du numéro de diapositive 3"/>
          <p:cNvSpPr>
            <a:spLocks noGrp="1"/>
          </p:cNvSpPr>
          <p:nvPr>
            <p:ph type="sldNum" sz="quarter" idx="10"/>
          </p:nvPr>
        </p:nvSpPr>
        <p:spPr/>
        <p:txBody>
          <a:bodyPr/>
          <a:lstStyle/>
          <a:p>
            <a:fld id="{DA0E1855-68FB-2B4F-9B8F-FD07DBCFDFD4}" type="slidenum">
              <a:rPr lang="fr-FR" smtClean="0"/>
              <a:pPr/>
              <a:t>2</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dirty="0" smtClean="0"/>
              <a:t>Having</a:t>
            </a:r>
            <a:r>
              <a:rPr lang="en-US" baseline="0" dirty="0" smtClean="0"/>
              <a:t> a</a:t>
            </a:r>
            <a:r>
              <a:rPr lang="en-US" dirty="0" smtClean="0"/>
              <a:t>ccurate knowledge</a:t>
            </a:r>
            <a:r>
              <a:rPr lang="en-US" baseline="0" dirty="0" smtClean="0"/>
              <a:t> of the upper atmosphere density is important in satellite orbit computation because atmospheric drag causes spacecraft in Low Earth Orbit – below about 1500 km altitude – to lose altitude and ultimately to reenter and burn up in the atmosphere. </a:t>
            </a:r>
            <a:r>
              <a:rPr lang="en-US" baseline="0" dirty="0" err="1" smtClean="0"/>
              <a:t>Obv</a:t>
            </a:r>
            <a:r>
              <a:rPr lang="fr-FR" baseline="0" dirty="0" err="1" smtClean="0"/>
              <a:t>iously</a:t>
            </a:r>
            <a:r>
              <a:rPr lang="fr-FR" baseline="0" dirty="0" smtClean="0"/>
              <a:t>, </a:t>
            </a:r>
            <a:r>
              <a:rPr lang="fr-FR" baseline="0" dirty="0" err="1" smtClean="0"/>
              <a:t>we</a:t>
            </a:r>
            <a:r>
              <a:rPr lang="fr-FR" baseline="0" dirty="0" smtClean="0"/>
              <a:t> </a:t>
            </a:r>
            <a:r>
              <a:rPr lang="fr-FR" baseline="0" dirty="0" err="1" smtClean="0"/>
              <a:t>would</a:t>
            </a:r>
            <a:r>
              <a:rPr lang="fr-FR" baseline="0" dirty="0" smtClean="0"/>
              <a:t> </a:t>
            </a:r>
            <a:r>
              <a:rPr lang="fr-FR" baseline="0" dirty="0" err="1" smtClean="0"/>
              <a:t>like</a:t>
            </a:r>
            <a:r>
              <a:rPr lang="fr-FR" baseline="0" dirty="0" smtClean="0"/>
              <a:t> to know </a:t>
            </a:r>
            <a:r>
              <a:rPr lang="fr-FR" baseline="0" dirty="0" err="1" smtClean="0"/>
              <a:t>when</a:t>
            </a:r>
            <a:r>
              <a:rPr lang="fr-FR" baseline="0" dirty="0" smtClean="0"/>
              <a:t> </a:t>
            </a:r>
            <a:r>
              <a:rPr lang="fr-FR" baseline="0" dirty="0" err="1" smtClean="0"/>
              <a:t>this</a:t>
            </a:r>
            <a:r>
              <a:rPr lang="fr-FR" baseline="0" dirty="0" smtClean="0"/>
              <a:t> </a:t>
            </a:r>
            <a:r>
              <a:rPr lang="fr-FR" baseline="0" dirty="0" err="1" smtClean="0"/>
              <a:t>will</a:t>
            </a:r>
            <a:r>
              <a:rPr lang="fr-FR" baseline="0" dirty="0" smtClean="0"/>
              <a:t> </a:t>
            </a:r>
            <a:r>
              <a:rPr lang="fr-FR" baseline="0" dirty="0" err="1" smtClean="0"/>
              <a:t>happen</a:t>
            </a:r>
            <a:r>
              <a:rPr lang="fr-FR" baseline="0" dirty="0" smtClean="0"/>
              <a:t>.</a:t>
            </a:r>
            <a:endParaRPr lang="en-US" baseline="0" dirty="0" smtClean="0"/>
          </a:p>
          <a:p>
            <a:r>
              <a:rPr lang="en-US" baseline="0" dirty="0" smtClean="0"/>
              <a:t>This plot shows 2 examples. The first is the satellite CHAMP, which reentered on 19 September 2010, after 10 years in orbit. Notice the 4 orbit raising maneuvers that were necessary to keep the satellite in orbit for 10 years, and not considerably less. To plan such maneuvers, we need to predict the satellite drag, or atmospheric density.</a:t>
            </a:r>
          </a:p>
          <a:p>
            <a:r>
              <a:rPr lang="en-US" baseline="0" dirty="0" smtClean="0"/>
              <a:t>The second example is GRACE, which is orbiting at a higher altitude. No orbit maneuvers were performed, the gaps in the profile are due to days for which I have no data. GRACE is still in orbit, and it was at an altitude of 381 km in November 2015. Notice the changing altitude decay rates. We will later see the reason for this.</a:t>
            </a:r>
            <a:endParaRPr lang="en-US" dirty="0"/>
          </a:p>
        </p:txBody>
      </p:sp>
      <p:sp>
        <p:nvSpPr>
          <p:cNvPr id="4" name="Espace réservé du numéro de diapositive 3"/>
          <p:cNvSpPr>
            <a:spLocks noGrp="1"/>
          </p:cNvSpPr>
          <p:nvPr>
            <p:ph type="sldNum" sz="quarter" idx="10"/>
          </p:nvPr>
        </p:nvSpPr>
        <p:spPr/>
        <p:txBody>
          <a:bodyPr/>
          <a:lstStyle/>
          <a:p>
            <a:fld id="{DA0E1855-68FB-2B4F-9B8F-FD07DBCFDFD4}" type="slidenum">
              <a:rPr lang="fr-FR" smtClean="0"/>
              <a:pPr/>
              <a:t>3</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dirty="0" smtClean="0"/>
              <a:t>The acceleration</a:t>
            </a:r>
            <a:r>
              <a:rPr lang="en-US" baseline="0" dirty="0" smtClean="0"/>
              <a:t> due to atmospheric drag on a satellite is given by the equation in the yellow frame.</a:t>
            </a:r>
          </a:p>
          <a:p>
            <a:r>
              <a:rPr lang="en-US" baseline="0" dirty="0" smtClean="0"/>
              <a:t>It depends on parameters that refer to the satellite, such as the surface exposed to drag, the mass as well as the aerodynamic coefficient, which represents the interaction between the satellite walls and the ambient atmosphere or in short the energy transferred from the impinging particles to the satellite.</a:t>
            </a:r>
          </a:p>
          <a:p>
            <a:r>
              <a:rPr lang="en-US" baseline="0" dirty="0" smtClean="0"/>
              <a:t>It also depends on the thermosphere density of course, even if it is extremely low, because of the squared velocity term. Typical satellite speeds in Low Earth Orbit are 7-8 km/</a:t>
            </a:r>
            <a:r>
              <a:rPr lang="en-US" baseline="0" dirty="0" err="1" smtClean="0"/>
              <a:t>s</a:t>
            </a:r>
            <a:r>
              <a:rPr lang="en-US" baseline="0" dirty="0" smtClean="0"/>
              <a:t>.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a:t>
            </a:r>
            <a:r>
              <a:rPr lang="en-US" i="1" baseline="0" dirty="0" smtClean="0"/>
              <a:t>return</a:t>
            </a:r>
            <a:r>
              <a:rPr lang="en-US" baseline="0" dirty="0" smtClean="0"/>
              <a:t>]</a:t>
            </a:r>
          </a:p>
          <a:p>
            <a:r>
              <a:rPr lang="en-US" dirty="0" smtClean="0"/>
              <a:t>In reality, the drag computation is more complicated because we need a</a:t>
            </a:r>
            <a:r>
              <a:rPr lang="en-US" baseline="0" dirty="0" smtClean="0"/>
              <a:t> model of the satellite. We use simple shape models, so called macro models, to compute the drag areas. An example of a box-and-wings macro model is given here. For each panel we know the surface and the material. To compute the surface of the panels of the satellite projected on the speed vector </a:t>
            </a:r>
            <a:r>
              <a:rPr lang="en-US" baseline="0" dirty="0" err="1" smtClean="0"/>
              <a:t>v</a:t>
            </a:r>
            <a:r>
              <a:rPr lang="en-US" baseline="0" dirty="0" smtClean="0"/>
              <a:t>, its attitude must be known, as well as the rotation angle of the solar arrays.</a:t>
            </a:r>
            <a:endParaRPr lang="en-US" dirty="0"/>
          </a:p>
        </p:txBody>
      </p:sp>
      <p:sp>
        <p:nvSpPr>
          <p:cNvPr id="4" name="Espace réservé du numéro de diapositive 3"/>
          <p:cNvSpPr>
            <a:spLocks noGrp="1"/>
          </p:cNvSpPr>
          <p:nvPr>
            <p:ph type="sldNum" sz="quarter" idx="10"/>
          </p:nvPr>
        </p:nvSpPr>
        <p:spPr/>
        <p:txBody>
          <a:bodyPr/>
          <a:lstStyle/>
          <a:p>
            <a:fld id="{DA0E1855-68FB-2B4F-9B8F-FD07DBCFDFD4}" type="slidenum">
              <a:rPr lang="fr-FR" smtClean="0"/>
              <a:pPr/>
              <a:t>4</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dirty="0" smtClean="0"/>
              <a:t>Thermosphere density is</a:t>
            </a:r>
            <a:r>
              <a:rPr lang="en-US" baseline="0" dirty="0" smtClean="0"/>
              <a:t> highly variable, and not only as a function of altitude shown here again on the left. It is also a function of latitude, longitude and local solar time. The plot on the right gives an example of density at 250 km altitude, which clearly shows the “day-night” variation in density: the maximum density lies in the dayside, between 2-3pm local time, and the minimum lies in the </a:t>
            </a:r>
            <a:r>
              <a:rPr lang="en-US" baseline="0" dirty="0" err="1" smtClean="0"/>
              <a:t>nightside</a:t>
            </a:r>
            <a:r>
              <a:rPr lang="en-US" baseline="0" dirty="0" smtClean="0"/>
              <a:t>. Also clearly visible is the latitude gradient from North to South. </a:t>
            </a:r>
          </a:p>
        </p:txBody>
      </p:sp>
      <p:sp>
        <p:nvSpPr>
          <p:cNvPr id="4" name="Espace réservé du numéro de diapositive 3"/>
          <p:cNvSpPr>
            <a:spLocks noGrp="1"/>
          </p:cNvSpPr>
          <p:nvPr>
            <p:ph type="sldNum" sz="quarter" idx="10"/>
          </p:nvPr>
        </p:nvSpPr>
        <p:spPr/>
        <p:txBody>
          <a:bodyPr/>
          <a:lstStyle/>
          <a:p>
            <a:fld id="{DA0E1855-68FB-2B4F-9B8F-FD07DBCFDFD4}" type="slidenum">
              <a:rPr lang="fr-FR" smtClean="0"/>
              <a:pPr/>
              <a:t>5</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dirty="0" smtClean="0"/>
              <a:t>Thermosphere density varies, through</a:t>
            </a:r>
            <a:r>
              <a:rPr lang="en-US" baseline="0" dirty="0" smtClean="0"/>
              <a:t> its dependence on solar activity and season,</a:t>
            </a:r>
            <a:r>
              <a:rPr lang="en-US" dirty="0" smtClean="0"/>
              <a:t> also as a function of date. Solar</a:t>
            </a:r>
            <a:r>
              <a:rPr lang="en-US" baseline="0" dirty="0" smtClean="0"/>
              <a:t> UV/EUV radiation below 242 nm is absorbed in the lower thermosphere, and this heating source is highly variable on time scales of days to the solar cycle of about 11 years. This figure is a composite displaying the sun over a cycle, from maximum activity at the front to minimum at the back. Because UV/EUV emissions do no reach the surface of the Earth, another emission, which is generated at about the same altitude in the sun (</a:t>
            </a:r>
            <a:r>
              <a:rPr lang="en-US" baseline="0" dirty="0" err="1" smtClean="0"/>
              <a:t>chromosphere</a:t>
            </a:r>
            <a:r>
              <a:rPr lang="en-US" baseline="0" dirty="0" smtClean="0"/>
              <a:t>-photosphere) and that does penetrate the atmosphere is used.</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a:t>
            </a:r>
            <a:r>
              <a:rPr lang="en-US" i="1" baseline="0" dirty="0" smtClean="0"/>
              <a:t>return</a:t>
            </a:r>
            <a:r>
              <a:rPr lang="en-US" baseline="0" dirty="0" smtClean="0"/>
              <a:t>]</a:t>
            </a:r>
          </a:p>
          <a:p>
            <a:r>
              <a:rPr lang="en-US" baseline="0" dirty="0" smtClean="0"/>
              <a:t>For that reason, it is called a proxy index, and the solar radio emission at 10.7 cm wavelength is the most common proxy used. It is displayed in this figure for about 4 solar cycles. </a:t>
            </a:r>
          </a:p>
          <a:p>
            <a:r>
              <a:rPr lang="en-US" dirty="0" smtClean="0"/>
              <a:t>A second,</a:t>
            </a:r>
            <a:r>
              <a:rPr lang="en-US" baseline="0" dirty="0" smtClean="0"/>
              <a:t> even more variable source of intense upper atmosphere heating by currents and particle precipitation is through the interaction of the solar wind with the magnetosphere, which takes place only in the geomagnetic polar caps. This is schematically shown in this figure on the bottom right. The energy deposited at these high latitudes redistributes over the entire earth, but with a delay of several hours at the equator for example. Historically, measurements of the solar wind were not available.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a:t>
            </a:r>
            <a:r>
              <a:rPr lang="en-US" i="1" baseline="0" dirty="0" smtClean="0"/>
              <a:t>return</a:t>
            </a:r>
            <a:r>
              <a:rPr lang="en-US" baseline="0" dirty="0" smtClean="0"/>
              <a:t>]</a:t>
            </a:r>
          </a:p>
          <a:p>
            <a:r>
              <a:rPr lang="en-US" baseline="0" dirty="0" smtClean="0"/>
              <a:t>The common proxy is the planetary averaged perturbation of the geomagnetic field, which is measured by geomagnetic observatories. The right bottom figure presents the daily mean semi-logarithmic </a:t>
            </a:r>
            <a:r>
              <a:rPr lang="en-US" baseline="0" dirty="0" err="1" smtClean="0"/>
              <a:t>Kp</a:t>
            </a:r>
            <a:r>
              <a:rPr lang="en-US" baseline="0" dirty="0" smtClean="0"/>
              <a:t> index for the year 2003. Notice the peak for 31 October, which was a huge solar storm that I will show later in this presentation again.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a:t>
            </a:r>
            <a:r>
              <a:rPr lang="en-US" i="1" baseline="0" dirty="0" smtClean="0"/>
              <a:t>return</a:t>
            </a:r>
            <a:r>
              <a:rPr lang="en-US" baseline="0" dirty="0" smtClean="0"/>
              <a:t>]</a:t>
            </a:r>
          </a:p>
          <a:p>
            <a:r>
              <a:rPr lang="en-US" baseline="0" dirty="0" smtClean="0"/>
              <a:t>Then there is the variability due to the orbit of the Earth around the Sun, and the 23° tilt of its rotation axis. This causes an annual modulation of the solar incident rays, heating the summer hemisphere more, which leads to higher temperatures in the summer hemisphere as is shown in these 2 plots for July and January.</a:t>
            </a:r>
            <a:endParaRPr lang="en-US" dirty="0"/>
          </a:p>
        </p:txBody>
      </p:sp>
      <p:sp>
        <p:nvSpPr>
          <p:cNvPr id="4" name="Espace réservé du numéro de diapositive 3"/>
          <p:cNvSpPr>
            <a:spLocks noGrp="1"/>
          </p:cNvSpPr>
          <p:nvPr>
            <p:ph type="sldNum" sz="quarter" idx="10"/>
          </p:nvPr>
        </p:nvSpPr>
        <p:spPr/>
        <p:txBody>
          <a:bodyPr/>
          <a:lstStyle/>
          <a:p>
            <a:fld id="{DA0E1855-68FB-2B4F-9B8F-FD07DBCFDFD4}" type="slidenum">
              <a:rPr lang="fr-FR" smtClean="0"/>
              <a:pPr/>
              <a:t>6</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dirty="0" smtClean="0"/>
              <a:t>To give an idea of the density variability as a function of</a:t>
            </a:r>
            <a:r>
              <a:rPr lang="en-US" baseline="0" dirty="0" smtClean="0"/>
              <a:t> altitude due to solar and geomagnetic activity, I have calculated the densities for extreme conditions: a very low solar minimum and no geomagnetic activity, in light blue, and plus an extreme geomagnetic storm of </a:t>
            </a:r>
            <a:r>
              <a:rPr lang="en-US" baseline="0" dirty="0" err="1" smtClean="0"/>
              <a:t>kp</a:t>
            </a:r>
            <a:r>
              <a:rPr lang="en-US" baseline="0" dirty="0" smtClean="0"/>
              <a:t>=9, in dark blue. The densities are 4-6 times bigger during the storm.</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a:t>
            </a:r>
            <a:r>
              <a:rPr lang="en-US" i="1" baseline="0" dirty="0" smtClean="0"/>
              <a:t>return</a:t>
            </a:r>
            <a:r>
              <a:rPr lang="en-US" baseline="0" dirty="0" smtClean="0"/>
              <a:t>]</a:t>
            </a:r>
          </a:p>
          <a:p>
            <a:r>
              <a:rPr lang="en-US" baseline="0" dirty="0" smtClean="0"/>
              <a:t>Now I add the profile for high solar activity, a mean flux of 240, in red. The densities are 15-90 times bigger during the solar cycle maximum in this example.</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a:t>
            </a:r>
            <a:r>
              <a:rPr lang="en-US" i="1" baseline="0" dirty="0" smtClean="0"/>
              <a:t>return</a:t>
            </a:r>
            <a:r>
              <a:rPr lang="en-US" baseline="0" dirty="0" smtClean="0"/>
              <a:t>]</a:t>
            </a:r>
          </a:p>
          <a:p>
            <a:r>
              <a:rPr lang="en-US" baseline="0" dirty="0" smtClean="0"/>
              <a:t>And finally I add the profile for high solar activity and an extreme geomagnetic storm, in pink. The densities are 34-275 times bigger for this extreme maximum compared with the extreme minimum.</a:t>
            </a:r>
          </a:p>
          <a:p>
            <a:r>
              <a:rPr lang="en-US" baseline="0" dirty="0" smtClean="0"/>
              <a:t>These are model predictions, in reality storm effects can be larger still.</a:t>
            </a:r>
          </a:p>
        </p:txBody>
      </p:sp>
      <p:sp>
        <p:nvSpPr>
          <p:cNvPr id="4" name="Espace réservé du numéro de diapositive 3"/>
          <p:cNvSpPr>
            <a:spLocks noGrp="1"/>
          </p:cNvSpPr>
          <p:nvPr>
            <p:ph type="sldNum" sz="quarter" idx="10"/>
          </p:nvPr>
        </p:nvSpPr>
        <p:spPr/>
        <p:txBody>
          <a:bodyPr/>
          <a:lstStyle/>
          <a:p>
            <a:fld id="{DA0E1855-68FB-2B4F-9B8F-FD07DBCFDFD4}" type="slidenum">
              <a:rPr lang="fr-FR" smtClean="0"/>
              <a:pPr/>
              <a:t>7</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dirty="0" smtClean="0"/>
              <a:t>The density</a:t>
            </a:r>
            <a:r>
              <a:rPr lang="en-US" baseline="0" dirty="0" smtClean="0"/>
              <a:t> variations can be on a long time scale, like the solar cycle of about 11 years, to very short scales of hours or less in case of solar and geomagnetic storms or solar flares. The temporal variations are listed here. I will show some examples of observed variations using densities inferred from the satellites CHAMP and GRACE, the same satellites I showed on slide 3. </a:t>
            </a:r>
          </a:p>
          <a:p>
            <a:r>
              <a:rPr lang="en-US" baseline="0" dirty="0" smtClean="0"/>
              <a:t>This first example illustrates the slow solar cycle variation in density, which is clearly seen in the blue GRACE densities as they follow the mean F10.7 flux in yellow over more than 10 years. The altitude of GRACE did not decrease much over the 7-8 years, which is why the solar activity effect is so clearly visible.</a:t>
            </a:r>
          </a:p>
          <a:p>
            <a:r>
              <a:rPr lang="en-US" baseline="0" dirty="0" smtClean="0"/>
              <a:t>The altitude of CHAMP on the other hand decreased about 100 km from 2001 at solar maximum to 2008 at solar minimum, and this effect approximately equalizes the decreasing solar activity in this case. Density increases fast in the last year due to the rapid orbit decay.</a:t>
            </a:r>
          </a:p>
          <a:p>
            <a:endParaRPr lang="en-US" dirty="0"/>
          </a:p>
        </p:txBody>
      </p:sp>
      <p:sp>
        <p:nvSpPr>
          <p:cNvPr id="4" name="Espace réservé du numéro de diapositive 3"/>
          <p:cNvSpPr>
            <a:spLocks noGrp="1"/>
          </p:cNvSpPr>
          <p:nvPr>
            <p:ph type="sldNum" sz="quarter" idx="10"/>
          </p:nvPr>
        </p:nvSpPr>
        <p:spPr/>
        <p:txBody>
          <a:bodyPr/>
          <a:lstStyle/>
          <a:p>
            <a:fld id="{DA0E1855-68FB-2B4F-9B8F-FD07DBCFDFD4}" type="slidenum">
              <a:rPr lang="fr-FR" smtClean="0"/>
              <a:pPr/>
              <a:t>8</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dirty="0" smtClean="0"/>
              <a:t>In this</a:t>
            </a:r>
            <a:r>
              <a:rPr lang="en-US" baseline="0" dirty="0" smtClean="0"/>
              <a:t> second example, the modulation of thermosphere density at the period of the solar rotation of about 27 days is shown. This variation in solar radiation is not always present equally strong, but it was clearly visible in several proxies and emissions in 2003.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a:t>
            </a:r>
            <a:r>
              <a:rPr lang="en-US" i="1" baseline="0" dirty="0" smtClean="0"/>
              <a:t>return</a:t>
            </a:r>
            <a:r>
              <a:rPr lang="en-US" baseline="0" dirty="0" smtClean="0"/>
              <a:t>]</a:t>
            </a:r>
          </a:p>
          <a:p>
            <a:r>
              <a:rPr lang="en-US" baseline="0" dirty="0" smtClean="0"/>
              <a:t>This figure presents CHAMP and GRACE densities for the second half of 2003, and the mean and daily F10.7 is plotted in yellow. The solar rotation effect is particularly strong at the end of the year, and the densities display the same variation. </a:t>
            </a:r>
            <a:endParaRPr lang="en-US" dirty="0"/>
          </a:p>
        </p:txBody>
      </p:sp>
      <p:sp>
        <p:nvSpPr>
          <p:cNvPr id="4" name="Espace réservé du numéro de diapositive 3"/>
          <p:cNvSpPr>
            <a:spLocks noGrp="1"/>
          </p:cNvSpPr>
          <p:nvPr>
            <p:ph type="sldNum" sz="quarter" idx="10"/>
          </p:nvPr>
        </p:nvSpPr>
        <p:spPr/>
        <p:txBody>
          <a:bodyPr/>
          <a:lstStyle/>
          <a:p>
            <a:fld id="{DA0E1855-68FB-2B4F-9B8F-FD07DBCFDFD4}" type="slidenum">
              <a:rPr lang="fr-FR" smtClean="0"/>
              <a:pPr/>
              <a:t>9</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a:prstGeom prst="rect">
            <a:avLst/>
          </a:prstGeom>
        </p:spPr>
        <p:txBody>
          <a:bodyPr vert="horz"/>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vert="horz"/>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1600200"/>
            <a:ext cx="8229600" cy="4525963"/>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a:prstGeom prst="rect">
            <a:avLst/>
          </a:prstGeo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vert="horz"/>
          <a:lstStyle/>
          <a:p>
            <a:r>
              <a:rPr lang="fr-FR" smtClean="0"/>
              <a:t>Cliquez et modifiez le titre</a:t>
            </a:r>
            <a:endParaRPr lang="fr-FR"/>
          </a:p>
        </p:txBody>
      </p:sp>
      <p:sp>
        <p:nvSpPr>
          <p:cNvPr id="3" name="Espace réservé du contenu 2"/>
          <p:cNvSpPr>
            <a:spLocks noGrp="1"/>
          </p:cNvSpPr>
          <p:nvPr>
            <p:ph idx="1"/>
          </p:nvPr>
        </p:nvSpPr>
        <p:spPr>
          <a:xfrm>
            <a:off x="457200" y="1600200"/>
            <a:ext cx="8229600" cy="4525963"/>
          </a:xfrm>
          <a:prstGeom prst="rect">
            <a:avLst/>
          </a:prstGeom>
        </p:spPr>
        <p:txBody>
          <a:bodyPr vert="horz"/>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vert="horz"/>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vert="horz"/>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vert="horz"/>
          <a:lstStyle/>
          <a:p>
            <a:r>
              <a:rPr lang="fr-FR" smtClean="0"/>
              <a:t>Cliquez et modifiez le titre</a:t>
            </a:r>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B81"/>
        </a:solidFill>
        <a:effectLst/>
      </p:bgPr>
    </p:bg>
    <p:spTree>
      <p:nvGrpSpPr>
        <p:cNvPr id="1" name=""/>
        <p:cNvGrpSpPr/>
        <p:nvPr/>
      </p:nvGrpSpPr>
      <p:grpSpPr>
        <a:xfrm>
          <a:off x="0" y="0"/>
          <a:ext cx="0" cy="0"/>
          <a:chOff x="0" y="0"/>
          <a:chExt cx="0" cy="0"/>
        </a:xfrm>
      </p:grpSpPr>
      <p:sp>
        <p:nvSpPr>
          <p:cNvPr id="1031" name="Text Box 7"/>
          <p:cNvSpPr txBox="1">
            <a:spLocks noChangeArrowheads="1"/>
          </p:cNvSpPr>
          <p:nvPr userDrawn="1"/>
        </p:nvSpPr>
        <p:spPr bwMode="auto">
          <a:xfrm>
            <a:off x="249238" y="6626225"/>
            <a:ext cx="8450262" cy="246221"/>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lgn="r"/>
            <a:r>
              <a:rPr lang="fr-FR" sz="1000" b="0" baseline="0" dirty="0" smtClean="0">
                <a:solidFill>
                  <a:srgbClr val="FFFFFF"/>
                </a:solidFill>
                <a:latin typeface="+mn-lt"/>
              </a:rPr>
              <a:t>S. Bruinsma – CNES							        </a:t>
            </a:r>
            <a:r>
              <a:rPr lang="fr-FR" sz="1000" b="0" dirty="0" smtClean="0">
                <a:solidFill>
                  <a:srgbClr val="FFFFFF"/>
                </a:solidFill>
                <a:latin typeface="+mn-lt"/>
              </a:rPr>
              <a:t>  </a:t>
            </a:r>
            <a:r>
              <a:rPr lang="fr-FR" sz="1000" b="0" dirty="0">
                <a:solidFill>
                  <a:srgbClr val="FFFFFF"/>
                </a:solidFill>
                <a:latin typeface="+mn-lt"/>
              </a:rPr>
              <a:t>[</a:t>
            </a:r>
            <a:fld id="{FC1A092C-5B2A-B440-AEC3-37E6601B44D6}" type="slidenum">
              <a:rPr lang="fr-FR" sz="1000" b="0">
                <a:solidFill>
                  <a:srgbClr val="FFFFFF"/>
                </a:solidFill>
                <a:latin typeface="+mn-lt"/>
              </a:rPr>
              <a:pPr algn="r"/>
              <a:t>‹#›</a:t>
            </a:fld>
            <a:r>
              <a:rPr lang="fr-FR" sz="1000" b="0" dirty="0">
                <a:solidFill>
                  <a:srgbClr val="FFFFFF"/>
                </a:solidFill>
                <a:latin typeface="+mn-lt"/>
              </a:rPr>
              <a:t> /</a:t>
            </a:r>
            <a:r>
              <a:rPr lang="fr-FR" sz="1000" b="0" dirty="0" smtClean="0">
                <a:solidFill>
                  <a:srgbClr val="FFFFFF"/>
                </a:solidFill>
                <a:latin typeface="+mn-lt"/>
              </a:rPr>
              <a:t> 21]	</a:t>
            </a:r>
            <a:endParaRPr lang="fr-FR" sz="1000" b="0" dirty="0">
              <a:solidFill>
                <a:srgbClr val="FFFFFF"/>
              </a:solidFill>
              <a:latin typeface="+mn-lt"/>
            </a:endParaRPr>
          </a:p>
        </p:txBody>
      </p:sp>
      <p:sp>
        <p:nvSpPr>
          <p:cNvPr id="1032" name="Rectangle 8"/>
          <p:cNvSpPr>
            <a:spLocks noChangeArrowheads="1"/>
          </p:cNvSpPr>
          <p:nvPr userDrawn="1"/>
        </p:nvSpPr>
        <p:spPr bwMode="auto">
          <a:xfrm>
            <a:off x="241300" y="469900"/>
            <a:ext cx="8686800" cy="6159500"/>
          </a:xfrm>
          <a:prstGeom prst="rect">
            <a:avLst/>
          </a:prstGeom>
          <a:noFill/>
          <a:ln w="19050">
            <a:solidFill>
              <a:schemeClr val="bg1"/>
            </a:solidFill>
            <a:miter lim="800000"/>
            <a:headEnd/>
            <a:tailEnd/>
          </a:ln>
          <a:effectLst/>
        </p:spPr>
        <p:txBody>
          <a:bodyPr wrap="none" anchor="ctr">
            <a:prstTxWarp prst="textNoShape">
              <a:avLst/>
            </a:prstTxWarp>
          </a:bodyPr>
          <a:lstStyle/>
          <a:p>
            <a:endParaRPr lang="fr-FR"/>
          </a:p>
        </p:txBody>
      </p:sp>
      <p:sp>
        <p:nvSpPr>
          <p:cNvPr id="1037" name="Rectangle 13"/>
          <p:cNvSpPr>
            <a:spLocks noChangeArrowheads="1"/>
          </p:cNvSpPr>
          <p:nvPr userDrawn="1"/>
        </p:nvSpPr>
        <p:spPr bwMode="auto">
          <a:xfrm>
            <a:off x="25400" y="6273800"/>
            <a:ext cx="539750" cy="539750"/>
          </a:xfrm>
          <a:prstGeom prst="rect">
            <a:avLst/>
          </a:prstGeom>
          <a:solidFill>
            <a:srgbClr val="003B81"/>
          </a:solidFill>
          <a:ln w="9525">
            <a:noFill/>
            <a:miter lim="800000"/>
            <a:headEnd/>
            <a:tailEnd/>
          </a:ln>
          <a:effectLst/>
        </p:spPr>
        <p:txBody>
          <a:bodyPr wrap="none" anchor="ctr">
            <a:prstTxWarp prst="textNoShape">
              <a:avLst/>
            </a:prstTxWarp>
          </a:bodyPr>
          <a:lstStyle/>
          <a:p>
            <a:endParaRPr lang="fr-FR"/>
          </a:p>
        </p:txBody>
      </p:sp>
      <p:sp>
        <p:nvSpPr>
          <p:cNvPr id="1038" name="Rectangle 14"/>
          <p:cNvSpPr>
            <a:spLocks noChangeArrowheads="1"/>
          </p:cNvSpPr>
          <p:nvPr userDrawn="1"/>
        </p:nvSpPr>
        <p:spPr bwMode="auto">
          <a:xfrm>
            <a:off x="8559800" y="6305550"/>
            <a:ext cx="539750" cy="539750"/>
          </a:xfrm>
          <a:prstGeom prst="rect">
            <a:avLst/>
          </a:prstGeom>
          <a:solidFill>
            <a:srgbClr val="003B81"/>
          </a:solidFill>
          <a:ln w="9525">
            <a:noFill/>
            <a:miter lim="800000"/>
            <a:headEnd/>
            <a:tailEnd/>
          </a:ln>
          <a:effectLst/>
        </p:spPr>
        <p:txBody>
          <a:bodyPr wrap="none" anchor="ctr">
            <a:prstTxWarp prst="textNoShape">
              <a:avLst/>
            </a:prstTxWarp>
          </a:bodyPr>
          <a:lstStyle/>
          <a:p>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xmlns:p14="http://schemas.microsoft.com/office/powerpoint/2010/mai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84" charset="0"/>
          <a:ea typeface="ＭＳ Ｐゴシック" pitchFamily="-84" charset="-128"/>
          <a:cs typeface="ＭＳ Ｐゴシック" pitchFamily="-84" charset="-128"/>
        </a:defRPr>
      </a:lvl2pPr>
      <a:lvl3pPr algn="ctr" rtl="0" fontAlgn="base">
        <a:spcBef>
          <a:spcPct val="0"/>
        </a:spcBef>
        <a:spcAft>
          <a:spcPct val="0"/>
        </a:spcAft>
        <a:defRPr sz="4400">
          <a:solidFill>
            <a:schemeClr val="tx2"/>
          </a:solidFill>
          <a:latin typeface="Arial" pitchFamily="-84" charset="0"/>
          <a:ea typeface="ＭＳ Ｐゴシック" pitchFamily="-84" charset="-128"/>
          <a:cs typeface="ＭＳ Ｐゴシック" pitchFamily="-84" charset="-128"/>
        </a:defRPr>
      </a:lvl3pPr>
      <a:lvl4pPr algn="ctr" rtl="0" fontAlgn="base">
        <a:spcBef>
          <a:spcPct val="0"/>
        </a:spcBef>
        <a:spcAft>
          <a:spcPct val="0"/>
        </a:spcAft>
        <a:defRPr sz="4400">
          <a:solidFill>
            <a:schemeClr val="tx2"/>
          </a:solidFill>
          <a:latin typeface="Arial" pitchFamily="-84" charset="0"/>
          <a:ea typeface="ＭＳ Ｐゴシック" pitchFamily="-84" charset="-128"/>
          <a:cs typeface="ＭＳ Ｐゴシック" pitchFamily="-84" charset="-128"/>
        </a:defRPr>
      </a:lvl4pPr>
      <a:lvl5pPr algn="ctr" rtl="0" fontAlgn="base">
        <a:spcBef>
          <a:spcPct val="0"/>
        </a:spcBef>
        <a:spcAft>
          <a:spcPct val="0"/>
        </a:spcAft>
        <a:defRPr sz="4400">
          <a:solidFill>
            <a:schemeClr val="tx2"/>
          </a:solidFill>
          <a:latin typeface="Arial" pitchFamily="-84" charset="0"/>
          <a:ea typeface="ＭＳ Ｐゴシック" pitchFamily="-84" charset="-128"/>
          <a:cs typeface="ＭＳ Ｐゴシック" pitchFamily="-84" charset="-128"/>
        </a:defRPr>
      </a:lvl5pPr>
      <a:lvl6pPr marL="457200" algn="ctr" rtl="0" fontAlgn="base">
        <a:spcBef>
          <a:spcPct val="0"/>
        </a:spcBef>
        <a:spcAft>
          <a:spcPct val="0"/>
        </a:spcAft>
        <a:defRPr sz="4400">
          <a:solidFill>
            <a:schemeClr val="tx2"/>
          </a:solidFill>
          <a:latin typeface="Arial" pitchFamily="-84" charset="0"/>
          <a:ea typeface="ＭＳ Ｐゴシック" pitchFamily="-84" charset="-128"/>
          <a:cs typeface="ＭＳ Ｐゴシック" pitchFamily="-84" charset="-128"/>
        </a:defRPr>
      </a:lvl6pPr>
      <a:lvl7pPr marL="914400" algn="ctr" rtl="0" fontAlgn="base">
        <a:spcBef>
          <a:spcPct val="0"/>
        </a:spcBef>
        <a:spcAft>
          <a:spcPct val="0"/>
        </a:spcAft>
        <a:defRPr sz="4400">
          <a:solidFill>
            <a:schemeClr val="tx2"/>
          </a:solidFill>
          <a:latin typeface="Arial" pitchFamily="-84" charset="0"/>
          <a:ea typeface="ＭＳ Ｐゴシック" pitchFamily="-84" charset="-128"/>
          <a:cs typeface="ＭＳ Ｐゴシック" pitchFamily="-84" charset="-128"/>
        </a:defRPr>
      </a:lvl7pPr>
      <a:lvl8pPr marL="1371600" algn="ctr" rtl="0" fontAlgn="base">
        <a:spcBef>
          <a:spcPct val="0"/>
        </a:spcBef>
        <a:spcAft>
          <a:spcPct val="0"/>
        </a:spcAft>
        <a:defRPr sz="4400">
          <a:solidFill>
            <a:schemeClr val="tx2"/>
          </a:solidFill>
          <a:latin typeface="Arial" pitchFamily="-84" charset="0"/>
          <a:ea typeface="ＭＳ Ｐゴシック" pitchFamily="-84" charset="-128"/>
          <a:cs typeface="ＭＳ Ｐゴシック" pitchFamily="-84" charset="-128"/>
        </a:defRPr>
      </a:lvl8pPr>
      <a:lvl9pPr marL="1828800" algn="ctr" rtl="0" fontAlgn="base">
        <a:spcBef>
          <a:spcPct val="0"/>
        </a:spcBef>
        <a:spcAft>
          <a:spcPct val="0"/>
        </a:spcAft>
        <a:defRPr sz="4400">
          <a:solidFill>
            <a:schemeClr val="tx2"/>
          </a:solidFill>
          <a:latin typeface="Arial" pitchFamily="-84" charset="0"/>
          <a:ea typeface="ＭＳ Ｐゴシック" pitchFamily="-84" charset="-128"/>
          <a:cs typeface="ＭＳ Ｐゴシック" pitchFamily="-84"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6.emf"/></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emf"/><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oleObject" Target="../embeddings/oleObject2.bin"/><Relationship Id="rId5" Type="http://schemas.openxmlformats.org/officeDocument/2006/relationships/image" Target="../media/image31.png"/><Relationship Id="rId6" Type="http://schemas.openxmlformats.org/officeDocument/2006/relationships/image" Target="../media/image32.jpe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5.emf"/></Relationships>
</file>

<file path=ppt/slides/_rels/slide18.xml.rels><?xml version="1.0" encoding="UTF-8" standalone="yes"?>
<Relationships xmlns="http://schemas.openxmlformats.org/package/2006/relationships"><Relationship Id="rId3" Type="http://schemas.openxmlformats.org/officeDocument/2006/relationships/image" Target="../media/image36.gif"/><Relationship Id="rId4" Type="http://schemas.openxmlformats.org/officeDocument/2006/relationships/image" Target="../media/image37.jpe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oleObject" Target="../embeddings/oleObject1.bin"/><Relationship Id="rId8" Type="http://schemas.openxmlformats.org/officeDocument/2006/relationships/image" Target="../media/image2.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gif"/><Relationship Id="rId5" Type="http://schemas.openxmlformats.org/officeDocument/2006/relationships/image" Target="../media/image8.gif"/><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9.emf"/><Relationship Id="rId5" Type="http://schemas.openxmlformats.org/officeDocument/2006/relationships/image" Target="../media/image10.emf"/><Relationship Id="rId1" Type="http://schemas.openxmlformats.org/officeDocument/2006/relationships/tags" Target="../tags/tag1.xml"/><Relationship Id="rId2"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1400" y="4929257"/>
            <a:ext cx="7092950" cy="984885"/>
          </a:xfrm>
          <a:prstGeom prst="rect">
            <a:avLst/>
          </a:prstGeom>
          <a:ln>
            <a:solidFill>
              <a:schemeClr val="bg1"/>
            </a:solidFill>
          </a:ln>
        </p:spPr>
        <p:txBody>
          <a:bodyPr wrap="square">
            <a:spAutoFit/>
          </a:bodyPr>
          <a:lstStyle/>
          <a:p>
            <a:pPr>
              <a:spcAft>
                <a:spcPts val="1200"/>
              </a:spcAft>
            </a:pPr>
            <a:r>
              <a:rPr lang="fr-FR" sz="1600" b="1" i="1" dirty="0" smtClean="0">
                <a:solidFill>
                  <a:schemeClr val="accent3"/>
                </a:solidFill>
              </a:rPr>
              <a:t>Sean Bruinsma</a:t>
            </a:r>
          </a:p>
          <a:p>
            <a:r>
              <a:rPr lang="fr-FR" sz="1600" b="1" dirty="0" smtClean="0">
                <a:solidFill>
                  <a:schemeClr val="accent3"/>
                </a:solidFill>
              </a:rPr>
              <a:t>		CNES, </a:t>
            </a:r>
            <a:r>
              <a:rPr lang="fr-FR" sz="1600" b="1" dirty="0" err="1" smtClean="0">
                <a:solidFill>
                  <a:schemeClr val="accent3"/>
                </a:solidFill>
              </a:rPr>
              <a:t>dept</a:t>
            </a:r>
            <a:r>
              <a:rPr lang="fr-FR" sz="1600" b="1" dirty="0" smtClean="0">
                <a:solidFill>
                  <a:schemeClr val="accent3"/>
                </a:solidFill>
              </a:rPr>
              <a:t>. of Terrestrial and Planetary Geodesy, 		Toulouse, France</a:t>
            </a:r>
          </a:p>
        </p:txBody>
      </p:sp>
      <p:pic>
        <p:nvPicPr>
          <p:cNvPr id="9" name="Picture 10" descr="courbe1"/>
          <p:cNvPicPr>
            <a:picLocks noChangeAspect="1" noChangeArrowheads="1"/>
          </p:cNvPicPr>
          <p:nvPr/>
        </p:nvPicPr>
        <p:blipFill>
          <a:blip r:embed="rId3"/>
          <a:srcRect l="3334" t="10078" r="72397" b="54424"/>
          <a:stretch>
            <a:fillRect/>
          </a:stretch>
        </p:blipFill>
        <p:spPr bwMode="auto">
          <a:xfrm>
            <a:off x="1174750" y="5324332"/>
            <a:ext cx="1587500" cy="547831"/>
          </a:xfrm>
          <a:prstGeom prst="rect">
            <a:avLst/>
          </a:prstGeom>
          <a:solidFill>
            <a:srgbClr val="003B81"/>
          </a:solidFill>
          <a:ln w="9525">
            <a:noFill/>
            <a:miter lim="800000"/>
            <a:headEnd/>
            <a:tailEnd/>
          </a:ln>
        </p:spPr>
      </p:pic>
      <p:sp>
        <p:nvSpPr>
          <p:cNvPr id="4" name="Rectangle 3"/>
          <p:cNvSpPr/>
          <p:nvPr/>
        </p:nvSpPr>
        <p:spPr>
          <a:xfrm>
            <a:off x="247650" y="1555631"/>
            <a:ext cx="8686800" cy="1200329"/>
          </a:xfrm>
          <a:prstGeom prst="rect">
            <a:avLst/>
          </a:prstGeom>
        </p:spPr>
        <p:txBody>
          <a:bodyPr wrap="square">
            <a:spAutoFit/>
          </a:bodyPr>
          <a:lstStyle/>
          <a:p>
            <a:pPr algn="ctr"/>
            <a:r>
              <a:rPr lang="fr-FR" sz="3600" b="1" dirty="0" err="1" smtClean="0">
                <a:solidFill>
                  <a:schemeClr val="accent3"/>
                </a:solidFill>
                <a:effectLst>
                  <a:outerShdw blurRad="50800" dist="38100" dir="2700000">
                    <a:srgbClr val="000000">
                      <a:alpha val="43000"/>
                    </a:srgbClr>
                  </a:outerShdw>
                </a:effectLst>
              </a:rPr>
              <a:t>Space</a:t>
            </a:r>
            <a:r>
              <a:rPr lang="fr-FR" sz="3600" b="1" dirty="0" smtClean="0">
                <a:solidFill>
                  <a:schemeClr val="accent3"/>
                </a:solidFill>
                <a:effectLst>
                  <a:outerShdw blurRad="50800" dist="38100" dir="2700000">
                    <a:srgbClr val="000000">
                      <a:alpha val="43000"/>
                    </a:srgbClr>
                  </a:outerShdw>
                </a:effectLst>
              </a:rPr>
              <a:t> </a:t>
            </a:r>
            <a:r>
              <a:rPr lang="fr-FR" sz="3600" b="1" dirty="0" err="1" smtClean="0">
                <a:solidFill>
                  <a:schemeClr val="accent3"/>
                </a:solidFill>
                <a:effectLst>
                  <a:outerShdw blurRad="50800" dist="38100" dir="2700000">
                    <a:srgbClr val="000000">
                      <a:alpha val="43000"/>
                    </a:srgbClr>
                  </a:outerShdw>
                </a:effectLst>
              </a:rPr>
              <a:t>weather</a:t>
            </a:r>
            <a:r>
              <a:rPr lang="fr-FR" sz="3600" b="1" dirty="0" smtClean="0">
                <a:solidFill>
                  <a:schemeClr val="accent3"/>
                </a:solidFill>
                <a:effectLst>
                  <a:outerShdw blurRad="50800" dist="38100" dir="2700000">
                    <a:srgbClr val="000000">
                      <a:alpha val="43000"/>
                    </a:srgbClr>
                  </a:outerShdw>
                </a:effectLst>
              </a:rPr>
              <a:t> impact on the </a:t>
            </a:r>
            <a:r>
              <a:rPr lang="fr-FR" sz="3600" b="1" i="1" dirty="0" err="1" smtClean="0">
                <a:solidFill>
                  <a:schemeClr val="accent3"/>
                </a:solidFill>
                <a:effectLst>
                  <a:outerShdw blurRad="50800" dist="38100" dir="2700000">
                    <a:srgbClr val="000000">
                      <a:alpha val="43000"/>
                    </a:srgbClr>
                  </a:outerShdw>
                </a:effectLst>
              </a:rPr>
              <a:t>thermosphere</a:t>
            </a:r>
            <a:endParaRPr lang="fr-FR" sz="3600" b="1" i="1" dirty="0" smtClean="0">
              <a:solidFill>
                <a:schemeClr val="accent3"/>
              </a:solidFill>
              <a:effectLst>
                <a:outerShdw blurRad="50800" dist="38100" dir="2700000">
                  <a:srgbClr val="000000">
                    <a:alpha val="43000"/>
                  </a:srgbClr>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152400" y="19050"/>
            <a:ext cx="8839200" cy="457200"/>
          </a:xfrm>
          <a:prstGeom prst="rect">
            <a:avLst/>
          </a:prstGeom>
          <a:noFill/>
          <a:ln w="9525">
            <a:noFill/>
            <a:miter lim="800000"/>
            <a:headEnd/>
            <a:tailEnd/>
          </a:ln>
        </p:spPr>
        <p:txBody>
          <a:bodyPr>
            <a:prstTxWarp prst="textNoShape">
              <a:avLst/>
            </a:prstTxWarp>
            <a:spAutoFit/>
          </a:bodyPr>
          <a:lstStyle/>
          <a:p>
            <a:pPr algn="ctr">
              <a:spcBef>
                <a:spcPct val="50000"/>
              </a:spcBef>
            </a:pPr>
            <a:r>
              <a:rPr lang="en-GB" sz="2400" b="1" dirty="0" smtClean="0">
                <a:solidFill>
                  <a:srgbClr val="FFFFFF"/>
                </a:solidFill>
              </a:rPr>
              <a:t>Thermosphere density variability</a:t>
            </a:r>
            <a:endParaRPr lang="fr-FR" sz="2400" b="1" dirty="0">
              <a:solidFill>
                <a:srgbClr val="FFFFFF"/>
              </a:solidFill>
            </a:endParaRPr>
          </a:p>
        </p:txBody>
      </p:sp>
      <p:sp>
        <p:nvSpPr>
          <p:cNvPr id="3" name="ZoneTexte 2"/>
          <p:cNvSpPr txBox="1"/>
          <p:nvPr/>
        </p:nvSpPr>
        <p:spPr>
          <a:xfrm>
            <a:off x="254000" y="469900"/>
            <a:ext cx="8559800" cy="2862322"/>
          </a:xfrm>
          <a:prstGeom prst="rect">
            <a:avLst/>
          </a:prstGeom>
          <a:noFill/>
        </p:spPr>
        <p:txBody>
          <a:bodyPr wrap="square" rtlCol="0">
            <a:spAutoFit/>
          </a:bodyPr>
          <a:lstStyle/>
          <a:p>
            <a:r>
              <a:rPr lang="en-US" b="1" dirty="0" smtClean="0">
                <a:solidFill>
                  <a:schemeClr val="bg1"/>
                </a:solidFill>
                <a:effectLst>
                  <a:outerShdw blurRad="50800" dist="38100" dir="2700000">
                    <a:srgbClr val="000000">
                      <a:alpha val="43000"/>
                    </a:srgbClr>
                  </a:outerShdw>
                </a:effectLst>
                <a:latin typeface="+mn-lt"/>
              </a:rPr>
              <a:t>Slow and fast temporal variations:</a:t>
            </a:r>
          </a:p>
          <a:p>
            <a:pPr>
              <a:buFont typeface="Arial"/>
              <a:buChar char="•"/>
            </a:pPr>
            <a:r>
              <a:rPr lang="en-US" dirty="0" smtClean="0">
                <a:solidFill>
                  <a:schemeClr val="bg1"/>
                </a:solidFill>
                <a:effectLst>
                  <a:outerShdw blurRad="50800" dist="38100" dir="2700000">
                    <a:srgbClr val="000000">
                      <a:alpha val="43000"/>
                    </a:srgbClr>
                  </a:outerShdw>
                </a:effectLst>
                <a:latin typeface="+mn-lt"/>
              </a:rPr>
              <a:t> Solar cycle (≈11 years)</a:t>
            </a:r>
          </a:p>
          <a:p>
            <a:pPr>
              <a:buFont typeface="Arial"/>
              <a:buChar char="•"/>
            </a:pPr>
            <a:r>
              <a:rPr lang="en-US" dirty="0" smtClean="0">
                <a:solidFill>
                  <a:schemeClr val="bg1"/>
                </a:solidFill>
                <a:effectLst>
                  <a:outerShdw blurRad="50800" dist="38100" dir="2700000">
                    <a:srgbClr val="000000">
                      <a:alpha val="43000"/>
                    </a:srgbClr>
                  </a:outerShdw>
                </a:effectLst>
                <a:latin typeface="+mn-lt"/>
              </a:rPr>
              <a:t> Season (</a:t>
            </a:r>
            <a:r>
              <a:rPr lang="en-US" dirty="0" smtClean="0">
                <a:solidFill>
                  <a:schemeClr val="bg1"/>
                </a:solidFill>
                <a:effectLst>
                  <a:outerShdw blurRad="50800" dist="38100" dir="2700000">
                    <a:srgbClr val="000000">
                      <a:alpha val="43000"/>
                    </a:srgbClr>
                  </a:outerShdw>
                </a:effectLst>
              </a:rPr>
              <a:t>6 months &amp; 12 months</a:t>
            </a:r>
            <a:r>
              <a:rPr lang="en-US" dirty="0" smtClean="0">
                <a:solidFill>
                  <a:schemeClr val="bg1"/>
                </a:solidFill>
                <a:effectLst>
                  <a:outerShdw blurRad="50800" dist="38100" dir="2700000">
                    <a:srgbClr val="000000">
                      <a:alpha val="43000"/>
                    </a:srgbClr>
                  </a:outerShdw>
                </a:effectLst>
                <a:latin typeface="+mn-lt"/>
              </a:rPr>
              <a:t>)</a:t>
            </a:r>
          </a:p>
          <a:p>
            <a:pPr>
              <a:buFont typeface="Arial"/>
              <a:buChar char="•"/>
            </a:pPr>
            <a:r>
              <a:rPr lang="en-US" dirty="0" smtClean="0">
                <a:solidFill>
                  <a:schemeClr val="bg1"/>
                </a:solidFill>
                <a:effectLst>
                  <a:outerShdw blurRad="50800" dist="38100" dir="2700000">
                    <a:srgbClr val="000000">
                      <a:alpha val="43000"/>
                    </a:srgbClr>
                  </a:outerShdw>
                </a:effectLst>
              </a:rPr>
              <a:t> Active regions (months) </a:t>
            </a:r>
            <a:endParaRPr lang="en-US" dirty="0" smtClean="0">
              <a:solidFill>
                <a:schemeClr val="bg1"/>
              </a:solidFill>
              <a:effectLst>
                <a:outerShdw blurRad="50800" dist="38100" dir="2700000">
                  <a:srgbClr val="000000">
                    <a:alpha val="43000"/>
                  </a:srgbClr>
                </a:outerShdw>
              </a:effectLst>
              <a:latin typeface="+mn-lt"/>
            </a:endParaRPr>
          </a:p>
          <a:p>
            <a:pPr>
              <a:buFont typeface="Arial"/>
              <a:buChar char="•"/>
            </a:pPr>
            <a:r>
              <a:rPr lang="en-US" dirty="0" smtClean="0">
                <a:solidFill>
                  <a:schemeClr val="bg1"/>
                </a:solidFill>
                <a:effectLst>
                  <a:outerShdw blurRad="50800" dist="38100" dir="2700000">
                    <a:srgbClr val="000000">
                      <a:alpha val="43000"/>
                    </a:srgbClr>
                  </a:outerShdw>
                </a:effectLst>
                <a:latin typeface="+mn-lt"/>
              </a:rPr>
              <a:t> Solar rotation (</a:t>
            </a:r>
            <a:r>
              <a:rPr lang="en-US" dirty="0" smtClean="0">
                <a:solidFill>
                  <a:schemeClr val="bg1"/>
                </a:solidFill>
                <a:effectLst>
                  <a:outerShdw blurRad="50800" dist="38100" dir="2700000">
                    <a:srgbClr val="000000">
                      <a:alpha val="43000"/>
                    </a:srgbClr>
                  </a:outerShdw>
                </a:effectLst>
              </a:rPr>
              <a:t>≈27 days)</a:t>
            </a:r>
          </a:p>
          <a:p>
            <a:pPr>
              <a:buFont typeface="Arial"/>
              <a:buChar char="•"/>
            </a:pPr>
            <a:r>
              <a:rPr lang="en-US" dirty="0" smtClean="0">
                <a:solidFill>
                  <a:schemeClr val="bg1"/>
                </a:solidFill>
                <a:effectLst>
                  <a:outerShdw blurRad="50800" dist="38100" dir="2700000">
                    <a:srgbClr val="000000">
                      <a:alpha val="43000"/>
                    </a:srgbClr>
                  </a:outerShdw>
                </a:effectLst>
                <a:latin typeface="+mn-lt"/>
              </a:rPr>
              <a:t> </a:t>
            </a:r>
            <a:r>
              <a:rPr lang="en-US" dirty="0" err="1" smtClean="0">
                <a:solidFill>
                  <a:schemeClr val="bg1"/>
                </a:solidFill>
                <a:effectLst>
                  <a:outerShdw blurRad="50800" dist="38100" dir="2700000">
                    <a:srgbClr val="000000">
                      <a:alpha val="43000"/>
                    </a:srgbClr>
                  </a:outerShdw>
                </a:effectLst>
                <a:latin typeface="+mn-lt"/>
              </a:rPr>
              <a:t>Corotating</a:t>
            </a:r>
            <a:r>
              <a:rPr lang="en-US" dirty="0" smtClean="0">
                <a:solidFill>
                  <a:schemeClr val="bg1"/>
                </a:solidFill>
                <a:effectLst>
                  <a:outerShdw blurRad="50800" dist="38100" dir="2700000">
                    <a:srgbClr val="000000">
                      <a:alpha val="43000"/>
                    </a:srgbClr>
                  </a:outerShdw>
                </a:effectLst>
                <a:latin typeface="+mn-lt"/>
              </a:rPr>
              <a:t> Interaction Regions (9 &amp; 13.5 days)</a:t>
            </a:r>
          </a:p>
          <a:p>
            <a:pPr>
              <a:buFont typeface="Arial"/>
              <a:buChar char="•"/>
            </a:pPr>
            <a:r>
              <a:rPr lang="en-US" dirty="0" smtClean="0">
                <a:solidFill>
                  <a:schemeClr val="bg1"/>
                </a:solidFill>
                <a:effectLst>
                  <a:outerShdw blurRad="50800" dist="38100" dir="2700000">
                    <a:srgbClr val="000000">
                      <a:alpha val="43000"/>
                    </a:srgbClr>
                  </a:outerShdw>
                </a:effectLst>
                <a:latin typeface="+mn-lt"/>
              </a:rPr>
              <a:t> Day to day variations</a:t>
            </a:r>
          </a:p>
          <a:p>
            <a:pPr>
              <a:buFont typeface="Arial"/>
              <a:buChar char="•"/>
            </a:pPr>
            <a:r>
              <a:rPr lang="en-US" dirty="0" smtClean="0">
                <a:solidFill>
                  <a:srgbClr val="FF0000"/>
                </a:solidFill>
                <a:effectLst>
                  <a:outerShdw blurRad="50800" dist="38100" dir="2700000">
                    <a:srgbClr val="000000">
                      <a:alpha val="43000"/>
                    </a:srgbClr>
                  </a:outerShdw>
                </a:effectLst>
                <a:latin typeface="+mn-lt"/>
              </a:rPr>
              <a:t> Solar/geomagnetic storms (hours – days)</a:t>
            </a:r>
          </a:p>
          <a:p>
            <a:pPr>
              <a:buFont typeface="Arial"/>
              <a:buChar char="•"/>
            </a:pPr>
            <a:r>
              <a:rPr lang="en-US" dirty="0" smtClean="0">
                <a:solidFill>
                  <a:srgbClr val="FF0000"/>
                </a:solidFill>
                <a:effectLst>
                  <a:outerShdw blurRad="50800" dist="38100" dir="2700000">
                    <a:srgbClr val="000000">
                      <a:alpha val="43000"/>
                    </a:srgbClr>
                  </a:outerShdw>
                </a:effectLst>
                <a:latin typeface="+mn-lt"/>
              </a:rPr>
              <a:t> Solar flares (hours)</a:t>
            </a:r>
          </a:p>
        </p:txBody>
      </p:sp>
      <p:pic>
        <p:nvPicPr>
          <p:cNvPr id="9" name="Image 8" descr="Dailyro_CHAMP-GRACE_StormOct03_Kp.png"/>
          <p:cNvPicPr>
            <a:picLocks noChangeAspect="1"/>
          </p:cNvPicPr>
          <p:nvPr/>
        </p:nvPicPr>
        <p:blipFill>
          <a:blip r:embed="rId3"/>
          <a:stretch>
            <a:fillRect/>
          </a:stretch>
        </p:blipFill>
        <p:spPr>
          <a:xfrm>
            <a:off x="2762250" y="2978150"/>
            <a:ext cx="6093000" cy="3600000"/>
          </a:xfrm>
          <a:prstGeom prst="rect">
            <a:avLst/>
          </a:prstGeom>
          <a:solidFill>
            <a:srgbClr val="FFFFFF"/>
          </a:solidFill>
          <a:ln w="19050" cap="flat" cmpd="sng" algn="ctr">
            <a:solidFill>
              <a:srgbClr val="FF0000"/>
            </a:solidFill>
            <a:prstDash val="solid"/>
            <a:round/>
            <a:headEnd type="none" w="med" len="med"/>
            <a:tailEnd type="none" w="med" len="med"/>
          </a:ln>
        </p:spPr>
      </p:pic>
      <p:grpSp>
        <p:nvGrpSpPr>
          <p:cNvPr id="11" name="Grouper 10"/>
          <p:cNvGrpSpPr/>
          <p:nvPr/>
        </p:nvGrpSpPr>
        <p:grpSpPr>
          <a:xfrm>
            <a:off x="3536950" y="3155950"/>
            <a:ext cx="3898900" cy="2387600"/>
            <a:chOff x="3536950" y="3155950"/>
            <a:chExt cx="3898900" cy="2387600"/>
          </a:xfrm>
        </p:grpSpPr>
        <p:sp>
          <p:nvSpPr>
            <p:cNvPr id="5" name="Ellipse 4"/>
            <p:cNvSpPr/>
            <p:nvPr/>
          </p:nvSpPr>
          <p:spPr bwMode="auto">
            <a:xfrm>
              <a:off x="3536950" y="3924300"/>
              <a:ext cx="304800" cy="1530350"/>
            </a:xfrm>
            <a:prstGeom prst="ellipse">
              <a:avLst/>
            </a:prstGeom>
            <a:solidFill>
              <a:schemeClr val="accent1">
                <a:alpha val="50000"/>
              </a:schemeClr>
            </a:solidFill>
            <a:ln w="9525" cap="flat" cmpd="sng" algn="ctr">
              <a:solidFill>
                <a:srgbClr val="BBE0E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84" charset="0"/>
                <a:ea typeface="ＭＳ Ｐゴシック" pitchFamily="-84" charset="-128"/>
                <a:cs typeface="ＭＳ Ｐゴシック" pitchFamily="-84" charset="-128"/>
              </a:endParaRPr>
            </a:p>
          </p:txBody>
        </p:sp>
        <p:sp>
          <p:nvSpPr>
            <p:cNvPr id="6" name="Ellipse 5"/>
            <p:cNvSpPr/>
            <p:nvPr/>
          </p:nvSpPr>
          <p:spPr bwMode="auto">
            <a:xfrm>
              <a:off x="6616700" y="3371850"/>
              <a:ext cx="203200" cy="2171700"/>
            </a:xfrm>
            <a:prstGeom prst="ellipse">
              <a:avLst/>
            </a:prstGeom>
            <a:solidFill>
              <a:schemeClr val="accent1">
                <a:alpha val="50000"/>
              </a:schemeClr>
            </a:solidFill>
            <a:ln w="9525" cap="flat" cmpd="sng" algn="ctr">
              <a:solidFill>
                <a:srgbClr val="BBE0E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84" charset="0"/>
                <a:ea typeface="ＭＳ Ｐゴシック" pitchFamily="-84" charset="-128"/>
                <a:cs typeface="ＭＳ Ｐゴシック" pitchFamily="-84" charset="-128"/>
              </a:endParaRPr>
            </a:p>
          </p:txBody>
        </p:sp>
        <p:sp>
          <p:nvSpPr>
            <p:cNvPr id="7" name="Ellipse 6"/>
            <p:cNvSpPr/>
            <p:nvPr/>
          </p:nvSpPr>
          <p:spPr bwMode="auto">
            <a:xfrm>
              <a:off x="7226300" y="3524250"/>
              <a:ext cx="209550" cy="1885950"/>
            </a:xfrm>
            <a:prstGeom prst="ellipse">
              <a:avLst/>
            </a:prstGeom>
            <a:solidFill>
              <a:schemeClr val="accent1">
                <a:alpha val="50000"/>
              </a:schemeClr>
            </a:solidFill>
            <a:ln w="9525" cap="flat" cmpd="sng" algn="ctr">
              <a:solidFill>
                <a:srgbClr val="BBE0E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84" charset="0"/>
                <a:ea typeface="ＭＳ Ｐゴシック" pitchFamily="-84" charset="-128"/>
                <a:cs typeface="ＭＳ Ｐゴシック" pitchFamily="-84" charset="-128"/>
              </a:endParaRPr>
            </a:p>
          </p:txBody>
        </p:sp>
        <p:sp>
          <p:nvSpPr>
            <p:cNvPr id="8" name="Ellipse 7"/>
            <p:cNvSpPr/>
            <p:nvPr/>
          </p:nvSpPr>
          <p:spPr bwMode="auto">
            <a:xfrm>
              <a:off x="6985000" y="3848100"/>
              <a:ext cx="165100" cy="1358900"/>
            </a:xfrm>
            <a:prstGeom prst="ellipse">
              <a:avLst/>
            </a:prstGeom>
            <a:solidFill>
              <a:schemeClr val="accent1">
                <a:alpha val="50000"/>
              </a:schemeClr>
            </a:solidFill>
            <a:ln w="9525" cap="flat" cmpd="sng" algn="ctr">
              <a:solidFill>
                <a:srgbClr val="BBE0E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84" charset="0"/>
                <a:ea typeface="ＭＳ Ｐゴシック" pitchFamily="-84" charset="-128"/>
                <a:cs typeface="ＭＳ Ｐゴシック" pitchFamily="-84" charset="-128"/>
              </a:endParaRPr>
            </a:p>
          </p:txBody>
        </p:sp>
        <p:sp>
          <p:nvSpPr>
            <p:cNvPr id="10" name="ZoneTexte 9"/>
            <p:cNvSpPr txBox="1"/>
            <p:nvPr/>
          </p:nvSpPr>
          <p:spPr>
            <a:xfrm>
              <a:off x="6229350" y="3155950"/>
              <a:ext cx="988597" cy="276999"/>
            </a:xfrm>
            <a:prstGeom prst="rect">
              <a:avLst/>
            </a:prstGeom>
            <a:noFill/>
            <a:effectLst>
              <a:outerShdw blurRad="50800" dist="38100" dir="2700000">
                <a:srgbClr val="000000">
                  <a:alpha val="43000"/>
                </a:srgbClr>
              </a:outerShdw>
            </a:effectLst>
          </p:spPr>
          <p:txBody>
            <a:bodyPr wrap="none" rtlCol="0">
              <a:spAutoFit/>
            </a:bodyPr>
            <a:lstStyle/>
            <a:p>
              <a:r>
                <a:rPr lang="en-US" sz="1200" b="1" dirty="0" smtClean="0"/>
                <a:t>31 October</a:t>
              </a:r>
              <a:endParaRPr lang="en-US" sz="1200" b="1" dirty="0"/>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152400" y="19050"/>
            <a:ext cx="8839200" cy="457200"/>
          </a:xfrm>
          <a:prstGeom prst="rect">
            <a:avLst/>
          </a:prstGeom>
          <a:noFill/>
          <a:ln w="9525">
            <a:noFill/>
            <a:miter lim="800000"/>
            <a:headEnd/>
            <a:tailEnd/>
          </a:ln>
        </p:spPr>
        <p:txBody>
          <a:bodyPr>
            <a:prstTxWarp prst="textNoShape">
              <a:avLst/>
            </a:prstTxWarp>
            <a:spAutoFit/>
          </a:bodyPr>
          <a:lstStyle/>
          <a:p>
            <a:pPr algn="ctr">
              <a:spcBef>
                <a:spcPct val="50000"/>
              </a:spcBef>
            </a:pPr>
            <a:r>
              <a:rPr lang="en-GB" sz="2400" b="1" dirty="0" smtClean="0">
                <a:solidFill>
                  <a:srgbClr val="FFFFFF"/>
                </a:solidFill>
              </a:rPr>
              <a:t>Thermosphere density models: proxies</a:t>
            </a:r>
            <a:endParaRPr lang="fr-FR" sz="2400" b="1" dirty="0">
              <a:solidFill>
                <a:srgbClr val="FFFFFF"/>
              </a:solidFill>
            </a:endParaRPr>
          </a:p>
        </p:txBody>
      </p:sp>
      <p:sp>
        <p:nvSpPr>
          <p:cNvPr id="3" name="ZoneTexte 2"/>
          <p:cNvSpPr txBox="1"/>
          <p:nvPr/>
        </p:nvSpPr>
        <p:spPr>
          <a:xfrm>
            <a:off x="254000" y="482600"/>
            <a:ext cx="8559800" cy="1400383"/>
          </a:xfrm>
          <a:prstGeom prst="rect">
            <a:avLst/>
          </a:prstGeom>
          <a:noFill/>
        </p:spPr>
        <p:txBody>
          <a:bodyPr wrap="square" rtlCol="0">
            <a:spAutoFit/>
          </a:bodyPr>
          <a:lstStyle/>
          <a:p>
            <a:r>
              <a:rPr lang="en-US" b="1" dirty="0" smtClean="0">
                <a:solidFill>
                  <a:schemeClr val="bg1"/>
                </a:solidFill>
                <a:effectLst>
                  <a:outerShdw blurRad="50800" dist="38100" dir="2700000">
                    <a:srgbClr val="000000">
                      <a:alpha val="43000"/>
                    </a:srgbClr>
                  </a:outerShdw>
                </a:effectLst>
                <a:latin typeface="+mn-lt"/>
              </a:rPr>
              <a:t>Models predict density and temperature as a function of location and </a:t>
            </a:r>
            <a:r>
              <a:rPr lang="en-US" b="1" i="1" u="sng" dirty="0" smtClean="0">
                <a:solidFill>
                  <a:schemeClr val="bg1"/>
                </a:solidFill>
                <a:effectLst>
                  <a:outerShdw blurRad="50800" dist="38100" dir="2700000">
                    <a:srgbClr val="000000">
                      <a:alpha val="43000"/>
                    </a:srgbClr>
                  </a:outerShdw>
                </a:effectLst>
                <a:latin typeface="+mn-lt"/>
              </a:rPr>
              <a:t>proxies </a:t>
            </a:r>
            <a:r>
              <a:rPr lang="en-US" b="1" dirty="0" smtClean="0">
                <a:solidFill>
                  <a:schemeClr val="bg1"/>
                </a:solidFill>
                <a:effectLst>
                  <a:outerShdw blurRad="50800" dist="38100" dir="2700000">
                    <a:srgbClr val="000000">
                      <a:alpha val="43000"/>
                    </a:srgbClr>
                  </a:outerShdw>
                </a:effectLst>
                <a:latin typeface="+mn-lt"/>
              </a:rPr>
              <a:t>for solar activity (radiation and wind)</a:t>
            </a:r>
          </a:p>
          <a:p>
            <a:pPr algn="ctr"/>
            <a:r>
              <a:rPr lang="en-US" dirty="0" smtClean="0">
                <a:solidFill>
                  <a:srgbClr val="FFFFFF"/>
                </a:solidFill>
                <a:effectLst>
                  <a:outerShdw blurRad="50800" dist="38100" dir="2700000">
                    <a:srgbClr val="000000">
                      <a:alpha val="43000"/>
                    </a:srgbClr>
                  </a:outerShdw>
                </a:effectLst>
              </a:rPr>
              <a:t>F10.7 is not the only - nor the best - proxy for UV/EUV emissions</a:t>
            </a:r>
          </a:p>
          <a:p>
            <a:pPr algn="ctr">
              <a:spcBef>
                <a:spcPts val="600"/>
              </a:spcBef>
              <a:spcAft>
                <a:spcPts val="0"/>
              </a:spcAft>
            </a:pPr>
            <a:r>
              <a:rPr lang="en-US" dirty="0" smtClean="0">
                <a:solidFill>
                  <a:srgbClr val="FFFFFF"/>
                </a:solidFill>
                <a:effectLst>
                  <a:outerShdw blurRad="50800" dist="38100" dir="2700000">
                    <a:srgbClr val="000000">
                      <a:alpha val="43000"/>
                    </a:srgbClr>
                  </a:outerShdw>
                </a:effectLst>
              </a:rPr>
              <a:t>Example: F10.7 (cm), </a:t>
            </a:r>
            <a:r>
              <a:rPr lang="en-US" dirty="0" err="1" smtClean="0">
                <a:solidFill>
                  <a:srgbClr val="FFFFFF"/>
                </a:solidFill>
                <a:effectLst>
                  <a:outerShdw blurRad="50800" dist="38100" dir="2700000">
                    <a:srgbClr val="000000">
                      <a:alpha val="43000"/>
                    </a:srgbClr>
                  </a:outerShdw>
                </a:effectLst>
              </a:rPr>
              <a:t>MgII</a:t>
            </a:r>
            <a:r>
              <a:rPr lang="en-US" dirty="0" smtClean="0">
                <a:solidFill>
                  <a:srgbClr val="FFFFFF"/>
                </a:solidFill>
                <a:effectLst>
                  <a:outerShdw blurRad="50800" dist="38100" dir="2700000">
                    <a:srgbClr val="000000">
                      <a:alpha val="43000"/>
                    </a:srgbClr>
                  </a:outerShdw>
                </a:effectLst>
              </a:rPr>
              <a:t> (280 nm; UV), and SEM (30 nm; EUV)</a:t>
            </a:r>
          </a:p>
        </p:txBody>
      </p:sp>
      <p:grpSp>
        <p:nvGrpSpPr>
          <p:cNvPr id="7" name="Grouper 6"/>
          <p:cNvGrpSpPr/>
          <p:nvPr/>
        </p:nvGrpSpPr>
        <p:grpSpPr>
          <a:xfrm>
            <a:off x="1349550" y="1981200"/>
            <a:ext cx="6480000" cy="4500254"/>
            <a:chOff x="1260650" y="1803400"/>
            <a:chExt cx="6480000" cy="4500254"/>
          </a:xfrm>
        </p:grpSpPr>
        <p:pic>
          <p:nvPicPr>
            <p:cNvPr id="5" name="Image 4" descr="Fig_indices_F-S-Mg_zoomLF.pdf"/>
            <p:cNvPicPr>
              <a:picLocks noChangeAspect="1"/>
            </p:cNvPicPr>
            <p:nvPr/>
          </p:nvPicPr>
          <p:blipFill>
            <a:blip r:embed="rId3"/>
            <a:stretch>
              <a:fillRect/>
            </a:stretch>
          </p:blipFill>
          <p:spPr>
            <a:xfrm>
              <a:off x="1260650" y="1803400"/>
              <a:ext cx="6480000" cy="4500254"/>
            </a:xfrm>
            <a:prstGeom prst="rect">
              <a:avLst/>
            </a:prstGeom>
            <a:solidFill>
              <a:srgbClr val="F79646"/>
            </a:solidFill>
          </p:spPr>
        </p:pic>
        <p:sp>
          <p:nvSpPr>
            <p:cNvPr id="6" name="Bulle rectangulaire à coins arrondis 5"/>
            <p:cNvSpPr/>
            <p:nvPr/>
          </p:nvSpPr>
          <p:spPr>
            <a:xfrm>
              <a:off x="4089575" y="3131829"/>
              <a:ext cx="1885950" cy="685800"/>
            </a:xfrm>
            <a:prstGeom prst="wedgeRoundRectCallout">
              <a:avLst>
                <a:gd name="adj1" fmla="val -22348"/>
                <a:gd name="adj2" fmla="val 187500"/>
                <a:gd name="adj3" fmla="val 16667"/>
              </a:avLst>
            </a:prstGeom>
            <a:solidFill>
              <a:srgbClr val="1EC2C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t>Solar min:</a:t>
              </a:r>
            </a:p>
            <a:p>
              <a:pPr algn="ctr"/>
              <a:r>
                <a:rPr lang="en-GB" sz="1400" dirty="0" smtClean="0"/>
                <a:t>SEM &lt; </a:t>
              </a:r>
              <a:r>
                <a:rPr lang="en-GB" sz="1400" dirty="0" err="1" smtClean="0"/>
                <a:t>MgII</a:t>
              </a:r>
              <a:r>
                <a:rPr lang="en-GB" sz="1400" dirty="0" smtClean="0"/>
                <a:t> &lt; F10.7</a:t>
              </a:r>
              <a:endParaRPr lang="en-GB" sz="1400" dirty="0"/>
            </a:p>
          </p:txBody>
        </p:sp>
      </p:gr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152400" y="19050"/>
            <a:ext cx="8839200" cy="457200"/>
          </a:xfrm>
          <a:prstGeom prst="rect">
            <a:avLst/>
          </a:prstGeom>
          <a:noFill/>
          <a:ln w="9525">
            <a:noFill/>
            <a:miter lim="800000"/>
            <a:headEnd/>
            <a:tailEnd/>
          </a:ln>
        </p:spPr>
        <p:txBody>
          <a:bodyPr>
            <a:prstTxWarp prst="textNoShape">
              <a:avLst/>
            </a:prstTxWarp>
            <a:spAutoFit/>
          </a:bodyPr>
          <a:lstStyle/>
          <a:p>
            <a:pPr algn="ctr">
              <a:spcBef>
                <a:spcPct val="50000"/>
              </a:spcBef>
            </a:pPr>
            <a:r>
              <a:rPr lang="en-GB" sz="2400" b="1" dirty="0" smtClean="0">
                <a:solidFill>
                  <a:srgbClr val="FFFFFF"/>
                </a:solidFill>
              </a:rPr>
              <a:t>Thermosphere density models: data</a:t>
            </a:r>
            <a:endParaRPr lang="fr-FR" sz="2400" b="1" dirty="0">
              <a:solidFill>
                <a:srgbClr val="FFFFFF"/>
              </a:solidFill>
            </a:endParaRPr>
          </a:p>
        </p:txBody>
      </p:sp>
      <p:pic>
        <p:nvPicPr>
          <p:cNvPr id="3" name="Image 6" descr="Fig_F107m_1970-2012.pdf"/>
          <p:cNvPicPr>
            <a:picLocks noChangeAspect="1"/>
          </p:cNvPicPr>
          <p:nvPr/>
        </p:nvPicPr>
        <p:blipFill>
          <a:blip r:embed="rId3"/>
          <a:srcRect/>
          <a:stretch>
            <a:fillRect/>
          </a:stretch>
        </p:blipFill>
        <p:spPr bwMode="auto">
          <a:xfrm>
            <a:off x="381000" y="1219200"/>
            <a:ext cx="8386236" cy="5188222"/>
          </a:xfrm>
          <a:prstGeom prst="rect">
            <a:avLst/>
          </a:prstGeom>
          <a:solidFill>
            <a:srgbClr val="FFCC66"/>
          </a:solidFill>
          <a:ln w="9525">
            <a:noFill/>
            <a:miter lim="800000"/>
            <a:headEnd/>
            <a:tailEnd/>
          </a:ln>
        </p:spPr>
      </p:pic>
      <p:sp>
        <p:nvSpPr>
          <p:cNvPr id="4" name="ZoneTexte 3"/>
          <p:cNvSpPr txBox="1"/>
          <p:nvPr/>
        </p:nvSpPr>
        <p:spPr>
          <a:xfrm>
            <a:off x="419100" y="501650"/>
            <a:ext cx="8331200" cy="707886"/>
          </a:xfrm>
          <a:prstGeom prst="rect">
            <a:avLst/>
          </a:prstGeom>
          <a:noFill/>
          <a:effectLst>
            <a:outerShdw blurRad="50800" dist="38100" dir="2700000">
              <a:srgbClr val="000000">
                <a:alpha val="43000"/>
              </a:srgbClr>
            </a:outerShdw>
          </a:effectLst>
        </p:spPr>
        <p:txBody>
          <a:bodyPr wrap="square" rtlCol="0">
            <a:spAutoFit/>
          </a:bodyPr>
          <a:lstStyle/>
          <a:p>
            <a:pPr algn="ctr"/>
            <a:r>
              <a:rPr lang="fr-FR" dirty="0" smtClean="0">
                <a:solidFill>
                  <a:srgbClr val="FFFFFF"/>
                </a:solidFill>
                <a:effectLst>
                  <a:outerShdw blurRad="50800" dist="38100" dir="2700000">
                    <a:srgbClr val="000000">
                      <a:alpha val="43000"/>
                    </a:srgbClr>
                  </a:outerShdw>
                </a:effectLst>
              </a:rPr>
              <a:t>NB: No data </a:t>
            </a:r>
            <a:r>
              <a:rPr lang="fr-FR" dirty="0" err="1" smtClean="0">
                <a:solidFill>
                  <a:srgbClr val="FFFFFF"/>
                </a:solidFill>
                <a:effectLst>
                  <a:outerShdw blurRad="50800" dist="38100" dir="2700000">
                    <a:srgbClr val="000000">
                      <a:alpha val="43000"/>
                    </a:srgbClr>
                  </a:outerShdw>
                </a:effectLst>
              </a:rPr>
              <a:t>above</a:t>
            </a:r>
            <a:r>
              <a:rPr lang="fr-FR" dirty="0" smtClean="0">
                <a:solidFill>
                  <a:srgbClr val="FFFFFF"/>
                </a:solidFill>
                <a:effectLst>
                  <a:outerShdw blurRad="50800" dist="38100" dir="2700000">
                    <a:srgbClr val="000000">
                      <a:alpha val="43000"/>
                    </a:srgbClr>
                  </a:outerShdw>
                </a:effectLst>
              </a:rPr>
              <a:t> 1000 km, and data are </a:t>
            </a:r>
            <a:r>
              <a:rPr lang="fr-FR" dirty="0" err="1" smtClean="0">
                <a:solidFill>
                  <a:srgbClr val="FFFFFF"/>
                </a:solidFill>
                <a:effectLst>
                  <a:outerShdw blurRad="50800" dist="38100" dir="2700000">
                    <a:srgbClr val="000000">
                      <a:alpha val="43000"/>
                    </a:srgbClr>
                  </a:outerShdw>
                </a:effectLst>
              </a:rPr>
              <a:t>sparse</a:t>
            </a:r>
            <a:endParaRPr lang="fr-FR" dirty="0" smtClean="0">
              <a:solidFill>
                <a:srgbClr val="FFFFFF"/>
              </a:solidFill>
              <a:effectLst>
                <a:outerShdw blurRad="50800" dist="38100" dir="2700000">
                  <a:srgbClr val="000000">
                    <a:alpha val="43000"/>
                  </a:srgbClr>
                </a:outerShdw>
              </a:effectLst>
            </a:endParaRPr>
          </a:p>
          <a:p>
            <a:pPr algn="ctr"/>
            <a:r>
              <a:rPr lang="fr-FR" i="1" dirty="0" smtClean="0">
                <a:solidFill>
                  <a:srgbClr val="FFFFFF"/>
                </a:solidFill>
                <a:effectLst>
                  <a:outerShdw blurRad="50800" dist="38100" dir="2700000">
                    <a:srgbClr val="000000">
                      <a:alpha val="43000"/>
                    </a:srgbClr>
                  </a:outerShdw>
                </a:effectLst>
              </a:rPr>
              <a:t>Issues: </a:t>
            </a:r>
            <a:r>
              <a:rPr lang="fr-FR" i="1" dirty="0" err="1" smtClean="0">
                <a:solidFill>
                  <a:srgbClr val="FFFFFF"/>
                </a:solidFill>
                <a:effectLst>
                  <a:outerShdw blurRad="50800" dist="38100" dir="2700000">
                    <a:srgbClr val="000000">
                      <a:alpha val="43000"/>
                    </a:srgbClr>
                  </a:outerShdw>
                </a:effectLst>
              </a:rPr>
              <a:t>scale</a:t>
            </a:r>
            <a:r>
              <a:rPr lang="fr-FR" i="1" dirty="0" smtClean="0">
                <a:solidFill>
                  <a:srgbClr val="FFFFFF"/>
                </a:solidFill>
                <a:effectLst>
                  <a:outerShdw blurRad="50800" dist="38100" dir="2700000">
                    <a:srgbClr val="000000">
                      <a:alpha val="43000"/>
                    </a:srgbClr>
                  </a:outerShdw>
                </a:effectLst>
              </a:rPr>
              <a:t> </a:t>
            </a:r>
            <a:r>
              <a:rPr lang="fr-FR" i="1" dirty="0" err="1" smtClean="0">
                <a:solidFill>
                  <a:srgbClr val="FFFFFF"/>
                </a:solidFill>
                <a:effectLst>
                  <a:outerShdw blurRad="50800" dist="38100" dir="2700000">
                    <a:srgbClr val="000000">
                      <a:alpha val="43000"/>
                    </a:srgbClr>
                  </a:outerShdw>
                </a:effectLst>
              </a:rPr>
              <a:t>factors</a:t>
            </a:r>
            <a:r>
              <a:rPr lang="fr-FR" i="1" dirty="0" smtClean="0">
                <a:solidFill>
                  <a:srgbClr val="FFFFFF"/>
                </a:solidFill>
                <a:effectLst>
                  <a:outerShdw blurRad="50800" dist="38100" dir="2700000">
                    <a:srgbClr val="000000">
                      <a:alpha val="43000"/>
                    </a:srgbClr>
                  </a:outerShdw>
                </a:effectLst>
              </a:rPr>
              <a:t>, </a:t>
            </a:r>
            <a:r>
              <a:rPr lang="fr-FR" i="1" dirty="0" err="1" smtClean="0">
                <a:solidFill>
                  <a:srgbClr val="FFFFFF"/>
                </a:solidFill>
                <a:effectLst>
                  <a:outerShdw blurRad="50800" dist="38100" dir="2700000">
                    <a:srgbClr val="000000">
                      <a:alpha val="43000"/>
                    </a:srgbClr>
                  </a:outerShdw>
                </a:effectLst>
              </a:rPr>
              <a:t>biases</a:t>
            </a:r>
            <a:r>
              <a:rPr lang="fr-FR" i="1" dirty="0" smtClean="0">
                <a:solidFill>
                  <a:srgbClr val="FFFFFF"/>
                </a:solidFill>
                <a:effectLst>
                  <a:outerShdw blurRad="50800" dist="38100" dir="2700000">
                    <a:srgbClr val="000000">
                      <a:alpha val="43000"/>
                    </a:srgbClr>
                  </a:outerShdw>
                </a:effectLst>
              </a:rPr>
              <a:t>, </a:t>
            </a:r>
            <a:r>
              <a:rPr lang="fr-FR" i="1" dirty="0" err="1" smtClean="0">
                <a:solidFill>
                  <a:srgbClr val="FFFFFF"/>
                </a:solidFill>
                <a:effectLst>
                  <a:outerShdw blurRad="50800" dist="38100" dir="2700000">
                    <a:srgbClr val="000000">
                      <a:alpha val="43000"/>
                    </a:srgbClr>
                  </a:outerShdw>
                </a:effectLst>
              </a:rPr>
              <a:t>inhomogeneous</a:t>
            </a:r>
            <a:r>
              <a:rPr lang="fr-FR" i="1" dirty="0" smtClean="0">
                <a:solidFill>
                  <a:srgbClr val="FFFFFF"/>
                </a:solidFill>
                <a:effectLst>
                  <a:outerShdw blurRad="50800" dist="38100" dir="2700000">
                    <a:srgbClr val="000000">
                      <a:alpha val="43000"/>
                    </a:srgbClr>
                  </a:outerShdw>
                </a:effectLst>
              </a:rPr>
              <a:t> </a:t>
            </a:r>
            <a:r>
              <a:rPr lang="fr-FR" i="1" dirty="0" err="1" smtClean="0">
                <a:solidFill>
                  <a:srgbClr val="FFFFFF"/>
                </a:solidFill>
                <a:effectLst>
                  <a:outerShdw blurRad="50800" dist="38100" dir="2700000">
                    <a:srgbClr val="000000">
                      <a:alpha val="43000"/>
                    </a:srgbClr>
                  </a:outerShdw>
                </a:effectLst>
              </a:rPr>
              <a:t>precision</a:t>
            </a:r>
            <a:endParaRPr lang="fr-FR" i="1" dirty="0">
              <a:solidFill>
                <a:srgbClr val="FFFFFF"/>
              </a:solidFill>
              <a:effectLst>
                <a:outerShdw blurRad="50800" dist="38100" dir="2700000">
                  <a:srgbClr val="000000">
                    <a:alpha val="43000"/>
                  </a:srgbClr>
                </a:outerShdw>
              </a:effectLst>
            </a:endParaRPr>
          </a:p>
        </p:txBody>
      </p:sp>
      <p:pic>
        <p:nvPicPr>
          <p:cNvPr id="5" name="Image 4" descr="DE2_He_Alti-Lat_coverage.pdf"/>
          <p:cNvPicPr>
            <a:picLocks noChangeAspect="1"/>
          </p:cNvPicPr>
          <p:nvPr/>
        </p:nvPicPr>
        <p:blipFill>
          <a:blip r:embed="rId4"/>
          <a:stretch>
            <a:fillRect/>
          </a:stretch>
        </p:blipFill>
        <p:spPr>
          <a:xfrm>
            <a:off x="2716212" y="1200150"/>
            <a:ext cx="6148388" cy="4188275"/>
          </a:xfrm>
          <a:prstGeom prst="rect">
            <a:avLst/>
          </a:prstGeom>
          <a:solidFill>
            <a:srgbClr val="CCFFCC"/>
          </a:solidFill>
          <a:ln>
            <a:solidFill>
              <a:schemeClr val="tx1"/>
            </a:solidFill>
          </a:ln>
        </p:spPr>
      </p:pic>
      <p:sp>
        <p:nvSpPr>
          <p:cNvPr id="6" name="ZoneTexte 5"/>
          <p:cNvSpPr txBox="1"/>
          <p:nvPr/>
        </p:nvSpPr>
        <p:spPr>
          <a:xfrm>
            <a:off x="298450" y="5543550"/>
            <a:ext cx="8572500" cy="523220"/>
          </a:xfrm>
          <a:prstGeom prst="rect">
            <a:avLst/>
          </a:prstGeom>
          <a:solidFill>
            <a:srgbClr val="1EC2C8"/>
          </a:solidFill>
          <a:ln w="28575" cap="flat" cmpd="sng" algn="ctr">
            <a:solidFill>
              <a:schemeClr val="tx1"/>
            </a:solidFill>
            <a:prstDash val="solid"/>
            <a:round/>
            <a:headEnd type="none" w="med" len="med"/>
            <a:tailEnd type="none" w="med" len="med"/>
          </a:ln>
        </p:spPr>
        <p:txBody>
          <a:bodyPr wrap="square" rtlCol="0">
            <a:spAutoFit/>
          </a:bodyPr>
          <a:lstStyle/>
          <a:p>
            <a:pPr algn="ctr"/>
            <a:r>
              <a:rPr lang="en-US" sz="1400" b="1" dirty="0" smtClean="0"/>
              <a:t>Data shown here are assimilated in DTM2013;</a:t>
            </a:r>
          </a:p>
          <a:p>
            <a:pPr algn="ctr"/>
            <a:r>
              <a:rPr lang="en-US" sz="1400" b="1" i="1" dirty="0" smtClean="0"/>
              <a:t>JB2008 and NRLMSISE-00 are based on different databases &gt; different predictions</a:t>
            </a:r>
            <a:endParaRPr lang="en-US" sz="1400" b="1" i="1"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152400" y="19050"/>
            <a:ext cx="8839200" cy="457200"/>
          </a:xfrm>
          <a:prstGeom prst="rect">
            <a:avLst/>
          </a:prstGeom>
          <a:noFill/>
          <a:ln w="9525">
            <a:noFill/>
            <a:miter lim="800000"/>
            <a:headEnd/>
            <a:tailEnd/>
          </a:ln>
        </p:spPr>
        <p:txBody>
          <a:bodyPr>
            <a:prstTxWarp prst="textNoShape">
              <a:avLst/>
            </a:prstTxWarp>
            <a:spAutoFit/>
          </a:bodyPr>
          <a:lstStyle/>
          <a:p>
            <a:pPr algn="ctr">
              <a:spcBef>
                <a:spcPct val="50000"/>
              </a:spcBef>
            </a:pPr>
            <a:r>
              <a:rPr lang="en-GB" sz="2400" b="1" dirty="0" smtClean="0">
                <a:solidFill>
                  <a:srgbClr val="FFFFFF"/>
                </a:solidFill>
              </a:rPr>
              <a:t>Thermosphere density models</a:t>
            </a:r>
            <a:endParaRPr lang="fr-FR" sz="2400" b="1" dirty="0">
              <a:solidFill>
                <a:srgbClr val="FFFFFF"/>
              </a:solidFill>
            </a:endParaRPr>
          </a:p>
        </p:txBody>
      </p:sp>
      <p:sp>
        <p:nvSpPr>
          <p:cNvPr id="3" name="ZoneTexte 2"/>
          <p:cNvSpPr txBox="1"/>
          <p:nvPr/>
        </p:nvSpPr>
        <p:spPr>
          <a:xfrm>
            <a:off x="349250" y="565150"/>
            <a:ext cx="8464550" cy="6093976"/>
          </a:xfrm>
          <a:prstGeom prst="rect">
            <a:avLst/>
          </a:prstGeom>
          <a:noFill/>
        </p:spPr>
        <p:txBody>
          <a:bodyPr wrap="square" rtlCol="0">
            <a:spAutoFit/>
          </a:bodyPr>
          <a:lstStyle/>
          <a:p>
            <a:r>
              <a:rPr lang="en-US" b="1" dirty="0" smtClean="0">
                <a:solidFill>
                  <a:schemeClr val="bg1"/>
                </a:solidFill>
                <a:effectLst>
                  <a:outerShdw blurRad="50800" dist="38100" dir="2700000">
                    <a:srgbClr val="000000">
                      <a:alpha val="43000"/>
                    </a:srgbClr>
                  </a:outerShdw>
                </a:effectLst>
                <a:latin typeface="+mn-lt"/>
              </a:rPr>
              <a:t>Model (1-</a:t>
            </a:r>
            <a:r>
              <a:rPr lang="en-US" b="1" dirty="0" smtClean="0">
                <a:solidFill>
                  <a:schemeClr val="bg1"/>
                </a:solidFill>
                <a:effectLst>
                  <a:outerShdw blurRad="50800" dist="38100" dir="2700000">
                    <a:srgbClr val="000000">
                      <a:alpha val="43000"/>
                    </a:srgbClr>
                  </a:outerShdw>
                </a:effectLst>
                <a:latin typeface="Symbol" charset="2"/>
                <a:cs typeface="Symbol" charset="2"/>
              </a:rPr>
              <a:t>s</a:t>
            </a:r>
            <a:r>
              <a:rPr lang="en-US" b="1" dirty="0" smtClean="0">
                <a:solidFill>
                  <a:schemeClr val="bg1"/>
                </a:solidFill>
                <a:effectLst>
                  <a:outerShdw blurRad="50800" dist="38100" dir="2700000">
                    <a:srgbClr val="000000">
                      <a:alpha val="43000"/>
                    </a:srgbClr>
                  </a:outerShdw>
                </a:effectLst>
                <a:latin typeface="+mn-lt"/>
              </a:rPr>
              <a:t>) precision is 10-25%. Model errors are mainly caused by:</a:t>
            </a:r>
          </a:p>
          <a:p>
            <a:pPr>
              <a:buFont typeface="Arial"/>
              <a:buChar char="•"/>
            </a:pPr>
            <a:r>
              <a:rPr lang="en-US" dirty="0" smtClean="0">
                <a:solidFill>
                  <a:schemeClr val="bg1"/>
                </a:solidFill>
                <a:effectLst>
                  <a:outerShdw blurRad="50800" dist="38100" dir="2700000">
                    <a:srgbClr val="000000">
                      <a:alpha val="43000"/>
                    </a:srgbClr>
                  </a:outerShdw>
                </a:effectLst>
                <a:latin typeface="+mn-lt"/>
              </a:rPr>
              <a:t> Biased and noisy density and temperature observations</a:t>
            </a:r>
          </a:p>
          <a:p>
            <a:pPr>
              <a:buFont typeface="Arial"/>
              <a:buChar char="•"/>
            </a:pPr>
            <a:r>
              <a:rPr lang="en-US" dirty="0" smtClean="0">
                <a:solidFill>
                  <a:schemeClr val="bg1"/>
                </a:solidFill>
                <a:effectLst>
                  <a:outerShdw blurRad="50800" dist="38100" dir="2700000">
                    <a:srgbClr val="000000">
                      <a:alpha val="43000"/>
                    </a:srgbClr>
                  </a:outerShdw>
                </a:effectLst>
                <a:latin typeface="+mn-lt"/>
              </a:rPr>
              <a:t> The solar and geomagnetic indices</a:t>
            </a:r>
          </a:p>
          <a:p>
            <a:pPr>
              <a:buFont typeface="Arial"/>
              <a:buChar char="•"/>
            </a:pPr>
            <a:r>
              <a:rPr lang="en-US" dirty="0" smtClean="0">
                <a:solidFill>
                  <a:schemeClr val="bg1"/>
                </a:solidFill>
                <a:effectLst>
                  <a:outerShdw blurRad="50800" dist="38100" dir="2700000">
                    <a:srgbClr val="000000">
                      <a:alpha val="43000"/>
                    </a:srgbClr>
                  </a:outerShdw>
                </a:effectLst>
                <a:latin typeface="+mn-lt"/>
              </a:rPr>
              <a:t> Simplified algorithm</a:t>
            </a:r>
          </a:p>
          <a:p>
            <a:endParaRPr lang="en-US" b="1" dirty="0" smtClean="0">
              <a:solidFill>
                <a:schemeClr val="bg1"/>
              </a:solidFill>
              <a:effectLst>
                <a:outerShdw blurRad="50800" dist="38100" dir="2700000">
                  <a:srgbClr val="000000">
                    <a:alpha val="43000"/>
                  </a:srgbClr>
                </a:outerShdw>
              </a:effectLst>
              <a:latin typeface="+mn-lt"/>
            </a:endParaRPr>
          </a:p>
          <a:p>
            <a:endParaRPr lang="en-US" b="1" dirty="0" smtClean="0">
              <a:solidFill>
                <a:schemeClr val="bg1"/>
              </a:solidFill>
              <a:effectLst>
                <a:outerShdw blurRad="50800" dist="38100" dir="2700000">
                  <a:srgbClr val="000000">
                    <a:alpha val="43000"/>
                  </a:srgbClr>
                </a:outerShdw>
              </a:effectLst>
              <a:latin typeface="+mn-lt"/>
            </a:endParaRPr>
          </a:p>
          <a:p>
            <a:endParaRPr lang="en-US" b="1" dirty="0" smtClean="0">
              <a:solidFill>
                <a:schemeClr val="bg1"/>
              </a:solidFill>
              <a:effectLst>
                <a:outerShdw blurRad="50800" dist="38100" dir="2700000">
                  <a:srgbClr val="000000">
                    <a:alpha val="43000"/>
                  </a:srgbClr>
                </a:outerShdw>
              </a:effectLst>
              <a:latin typeface="+mn-lt"/>
            </a:endParaRPr>
          </a:p>
          <a:p>
            <a:endParaRPr lang="en-US" b="1" dirty="0" smtClean="0">
              <a:solidFill>
                <a:schemeClr val="bg1"/>
              </a:solidFill>
              <a:effectLst>
                <a:outerShdw blurRad="50800" dist="38100" dir="2700000">
                  <a:srgbClr val="000000">
                    <a:alpha val="43000"/>
                  </a:srgbClr>
                </a:outerShdw>
              </a:effectLst>
              <a:latin typeface="+mn-lt"/>
            </a:endParaRPr>
          </a:p>
          <a:p>
            <a:endParaRPr lang="en-US" b="1" dirty="0" smtClean="0">
              <a:solidFill>
                <a:schemeClr val="bg1"/>
              </a:solidFill>
              <a:effectLst>
                <a:outerShdw blurRad="50800" dist="38100" dir="2700000">
                  <a:srgbClr val="000000">
                    <a:alpha val="43000"/>
                  </a:srgbClr>
                </a:outerShdw>
              </a:effectLst>
              <a:latin typeface="+mn-lt"/>
            </a:endParaRPr>
          </a:p>
          <a:p>
            <a:endParaRPr lang="en-US" b="1" dirty="0" smtClean="0">
              <a:solidFill>
                <a:schemeClr val="bg1"/>
              </a:solidFill>
              <a:effectLst>
                <a:outerShdw blurRad="50800" dist="38100" dir="2700000">
                  <a:srgbClr val="000000">
                    <a:alpha val="43000"/>
                  </a:srgbClr>
                </a:outerShdw>
              </a:effectLst>
              <a:latin typeface="+mn-lt"/>
            </a:endParaRPr>
          </a:p>
          <a:p>
            <a:endParaRPr lang="en-US" b="1" dirty="0" smtClean="0">
              <a:solidFill>
                <a:schemeClr val="bg1"/>
              </a:solidFill>
              <a:effectLst>
                <a:outerShdw blurRad="50800" dist="38100" dir="2700000">
                  <a:srgbClr val="000000">
                    <a:alpha val="43000"/>
                  </a:srgbClr>
                </a:outerShdw>
              </a:effectLst>
              <a:latin typeface="+mn-lt"/>
            </a:endParaRPr>
          </a:p>
          <a:p>
            <a:endParaRPr lang="en-US" b="1" dirty="0" smtClean="0">
              <a:solidFill>
                <a:schemeClr val="bg1"/>
              </a:solidFill>
              <a:effectLst>
                <a:outerShdw blurRad="50800" dist="38100" dir="2700000">
                  <a:srgbClr val="000000">
                    <a:alpha val="43000"/>
                  </a:srgbClr>
                </a:outerShdw>
              </a:effectLst>
              <a:latin typeface="+mn-lt"/>
            </a:endParaRPr>
          </a:p>
          <a:p>
            <a:endParaRPr lang="en-US" b="1" dirty="0" smtClean="0">
              <a:solidFill>
                <a:schemeClr val="bg1"/>
              </a:solidFill>
              <a:effectLst>
                <a:outerShdw blurRad="50800" dist="38100" dir="2700000">
                  <a:srgbClr val="000000">
                    <a:alpha val="43000"/>
                  </a:srgbClr>
                </a:outerShdw>
              </a:effectLst>
              <a:latin typeface="+mn-lt"/>
            </a:endParaRPr>
          </a:p>
          <a:p>
            <a:endParaRPr lang="en-US" b="1" dirty="0" smtClean="0">
              <a:solidFill>
                <a:schemeClr val="bg1"/>
              </a:solidFill>
              <a:effectLst>
                <a:outerShdw blurRad="50800" dist="38100" dir="2700000">
                  <a:srgbClr val="000000">
                    <a:alpha val="43000"/>
                  </a:srgbClr>
                </a:outerShdw>
              </a:effectLst>
              <a:latin typeface="+mn-lt"/>
            </a:endParaRPr>
          </a:p>
          <a:p>
            <a:endParaRPr lang="en-US" b="1" dirty="0" smtClean="0">
              <a:solidFill>
                <a:schemeClr val="bg1"/>
              </a:solidFill>
              <a:effectLst>
                <a:outerShdw blurRad="50800" dist="38100" dir="2700000">
                  <a:srgbClr val="000000">
                    <a:alpha val="43000"/>
                  </a:srgbClr>
                </a:outerShdw>
              </a:effectLst>
              <a:latin typeface="+mn-lt"/>
            </a:endParaRPr>
          </a:p>
          <a:p>
            <a:endParaRPr lang="en-US" b="1" dirty="0" smtClean="0">
              <a:solidFill>
                <a:schemeClr val="bg1"/>
              </a:solidFill>
              <a:effectLst>
                <a:outerShdw blurRad="50800" dist="38100" dir="2700000">
                  <a:srgbClr val="000000">
                    <a:alpha val="43000"/>
                  </a:srgbClr>
                </a:outerShdw>
              </a:effectLst>
              <a:latin typeface="+mn-lt"/>
            </a:endParaRPr>
          </a:p>
          <a:p>
            <a:endParaRPr lang="en-US" b="1" dirty="0" smtClean="0">
              <a:solidFill>
                <a:schemeClr val="bg1"/>
              </a:solidFill>
              <a:effectLst>
                <a:outerShdw blurRad="50800" dist="38100" dir="2700000">
                  <a:srgbClr val="000000">
                    <a:alpha val="43000"/>
                  </a:srgbClr>
                </a:outerShdw>
              </a:effectLst>
              <a:latin typeface="+mn-lt"/>
            </a:endParaRPr>
          </a:p>
          <a:p>
            <a:endParaRPr lang="en-US" b="1" dirty="0" smtClean="0">
              <a:solidFill>
                <a:schemeClr val="bg1"/>
              </a:solidFill>
              <a:effectLst>
                <a:outerShdw blurRad="50800" dist="38100" dir="2700000">
                  <a:srgbClr val="000000">
                    <a:alpha val="43000"/>
                  </a:srgbClr>
                </a:outerShdw>
              </a:effectLst>
              <a:latin typeface="+mn-lt"/>
            </a:endParaRPr>
          </a:p>
          <a:p>
            <a:pPr algn="ctr">
              <a:spcBef>
                <a:spcPts val="1200"/>
              </a:spcBef>
            </a:pPr>
            <a:r>
              <a:rPr lang="en-US" i="1" dirty="0" smtClean="0">
                <a:solidFill>
                  <a:schemeClr val="bg1"/>
                </a:solidFill>
                <a:effectLst>
                  <a:outerShdw blurRad="50800" dist="38100" dir="2700000">
                    <a:srgbClr val="000000">
                      <a:alpha val="43000"/>
                    </a:srgbClr>
                  </a:outerShdw>
                </a:effectLst>
                <a:latin typeface="+mn-lt"/>
              </a:rPr>
              <a:t>In orbit computation, bias (not resolution) is most damaging</a:t>
            </a:r>
          </a:p>
        </p:txBody>
      </p:sp>
      <p:pic>
        <p:nvPicPr>
          <p:cNvPr id="7" name="Picture 3"/>
          <p:cNvPicPr>
            <a:picLocks noChangeAspect="1" noChangeArrowheads="1"/>
          </p:cNvPicPr>
          <p:nvPr/>
        </p:nvPicPr>
        <p:blipFill>
          <a:blip r:embed="rId3"/>
          <a:srcRect r="2052"/>
          <a:stretch>
            <a:fillRect/>
          </a:stretch>
        </p:blipFill>
        <p:spPr bwMode="auto">
          <a:xfrm>
            <a:off x="622300" y="1897063"/>
            <a:ext cx="3194068" cy="4320000"/>
          </a:xfrm>
          <a:prstGeom prst="rect">
            <a:avLst/>
          </a:prstGeom>
          <a:noFill/>
          <a:ln w="9525">
            <a:noFill/>
            <a:miter lim="800000"/>
            <a:headEnd/>
            <a:tailEnd/>
          </a:ln>
          <a:effectLst/>
        </p:spPr>
      </p:pic>
      <p:pic>
        <p:nvPicPr>
          <p:cNvPr id="8" name="Picture 4"/>
          <p:cNvPicPr>
            <a:picLocks noChangeAspect="1" noChangeArrowheads="1"/>
          </p:cNvPicPr>
          <p:nvPr/>
        </p:nvPicPr>
        <p:blipFill>
          <a:blip r:embed="rId4">
            <a:lum contrast="-2000"/>
          </a:blip>
          <a:srcRect r="2040"/>
          <a:stretch>
            <a:fillRect/>
          </a:stretch>
        </p:blipFill>
        <p:spPr bwMode="auto">
          <a:xfrm>
            <a:off x="5311775" y="1897063"/>
            <a:ext cx="3250180" cy="4320000"/>
          </a:xfrm>
          <a:prstGeom prst="rect">
            <a:avLst/>
          </a:prstGeom>
          <a:noFill/>
          <a:ln w="9525">
            <a:noFill/>
            <a:miter lim="800000"/>
            <a:headEnd/>
            <a:tailEnd/>
          </a:ln>
          <a:effectLst/>
        </p:spPr>
      </p:pic>
      <p:sp>
        <p:nvSpPr>
          <p:cNvPr id="13" name="ZoneTexte 12"/>
          <p:cNvSpPr txBox="1"/>
          <p:nvPr/>
        </p:nvSpPr>
        <p:spPr>
          <a:xfrm>
            <a:off x="3816350" y="2641600"/>
            <a:ext cx="1498600" cy="338554"/>
          </a:xfrm>
          <a:prstGeom prst="rect">
            <a:avLst/>
          </a:prstGeom>
          <a:noFill/>
        </p:spPr>
        <p:txBody>
          <a:bodyPr wrap="square" rtlCol="0">
            <a:spAutoFit/>
          </a:bodyPr>
          <a:lstStyle/>
          <a:p>
            <a:pPr algn="ctr"/>
            <a:r>
              <a:rPr lang="en-US" sz="1600" b="1" dirty="0" smtClean="0">
                <a:solidFill>
                  <a:srgbClr val="FFFF66"/>
                </a:solidFill>
              </a:rPr>
              <a:t>Observations</a:t>
            </a:r>
            <a:endParaRPr lang="en-US" sz="1600" b="1" dirty="0">
              <a:solidFill>
                <a:srgbClr val="FFFF66"/>
              </a:solidFill>
            </a:endParaRPr>
          </a:p>
        </p:txBody>
      </p:sp>
      <p:sp>
        <p:nvSpPr>
          <p:cNvPr id="14" name="ZoneTexte 13"/>
          <p:cNvSpPr txBox="1"/>
          <p:nvPr/>
        </p:nvSpPr>
        <p:spPr>
          <a:xfrm>
            <a:off x="3816350" y="3733800"/>
            <a:ext cx="1498600" cy="830997"/>
          </a:xfrm>
          <a:prstGeom prst="rect">
            <a:avLst/>
          </a:prstGeom>
          <a:noFill/>
        </p:spPr>
        <p:txBody>
          <a:bodyPr wrap="square" rtlCol="0">
            <a:spAutoFit/>
          </a:bodyPr>
          <a:lstStyle/>
          <a:p>
            <a:pPr algn="ctr"/>
            <a:r>
              <a:rPr lang="en-US" sz="1600" b="1" dirty="0" smtClean="0">
                <a:solidFill>
                  <a:srgbClr val="FFFF66"/>
                </a:solidFill>
              </a:rPr>
              <a:t>First principles model</a:t>
            </a:r>
            <a:endParaRPr lang="en-US" sz="1600" b="1" dirty="0">
              <a:solidFill>
                <a:srgbClr val="FFFF66"/>
              </a:solidFill>
            </a:endParaRPr>
          </a:p>
        </p:txBody>
      </p:sp>
      <p:sp>
        <p:nvSpPr>
          <p:cNvPr id="15" name="ZoneTexte 14"/>
          <p:cNvSpPr txBox="1"/>
          <p:nvPr/>
        </p:nvSpPr>
        <p:spPr>
          <a:xfrm>
            <a:off x="3810000" y="5041900"/>
            <a:ext cx="1498600" cy="830997"/>
          </a:xfrm>
          <a:prstGeom prst="rect">
            <a:avLst/>
          </a:prstGeom>
          <a:noFill/>
        </p:spPr>
        <p:txBody>
          <a:bodyPr wrap="square" rtlCol="0">
            <a:spAutoFit/>
          </a:bodyPr>
          <a:lstStyle/>
          <a:p>
            <a:pPr algn="ctr"/>
            <a:r>
              <a:rPr lang="en-US" sz="1600" b="1" dirty="0" smtClean="0">
                <a:solidFill>
                  <a:srgbClr val="FFFF66"/>
                </a:solidFill>
              </a:rPr>
              <a:t>Semi-empirical model</a:t>
            </a:r>
            <a:endParaRPr lang="en-US" sz="1600" b="1" dirty="0">
              <a:solidFill>
                <a:srgbClr val="FFFF66"/>
              </a:solidFill>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152400" y="19050"/>
            <a:ext cx="8839200" cy="457200"/>
          </a:xfrm>
          <a:prstGeom prst="rect">
            <a:avLst/>
          </a:prstGeom>
          <a:noFill/>
          <a:ln w="9525">
            <a:noFill/>
            <a:miter lim="800000"/>
            <a:headEnd/>
            <a:tailEnd/>
          </a:ln>
        </p:spPr>
        <p:txBody>
          <a:bodyPr>
            <a:prstTxWarp prst="textNoShape">
              <a:avLst/>
            </a:prstTxWarp>
            <a:spAutoFit/>
          </a:bodyPr>
          <a:lstStyle/>
          <a:p>
            <a:pPr algn="ctr">
              <a:spcBef>
                <a:spcPct val="50000"/>
              </a:spcBef>
            </a:pPr>
            <a:r>
              <a:rPr lang="en-GB" sz="2400" b="1" dirty="0" smtClean="0">
                <a:solidFill>
                  <a:srgbClr val="FFFFFF"/>
                </a:solidFill>
              </a:rPr>
              <a:t>Atmospheric drag – orbit perturbation</a:t>
            </a:r>
            <a:endParaRPr lang="fr-FR" sz="2400" i="1" dirty="0">
              <a:solidFill>
                <a:srgbClr val="FFFFFF"/>
              </a:solidFill>
            </a:endParaRPr>
          </a:p>
        </p:txBody>
      </p:sp>
      <p:sp>
        <p:nvSpPr>
          <p:cNvPr id="4" name="ZoneTexte 3"/>
          <p:cNvSpPr txBox="1"/>
          <p:nvPr/>
        </p:nvSpPr>
        <p:spPr>
          <a:xfrm>
            <a:off x="349250" y="565150"/>
            <a:ext cx="8464550" cy="1554272"/>
          </a:xfrm>
          <a:prstGeom prst="rect">
            <a:avLst/>
          </a:prstGeom>
          <a:noFill/>
        </p:spPr>
        <p:txBody>
          <a:bodyPr wrap="square" rtlCol="0">
            <a:spAutoFit/>
          </a:bodyPr>
          <a:lstStyle/>
          <a:p>
            <a:r>
              <a:rPr lang="en-US" b="1" dirty="0" smtClean="0">
                <a:solidFill>
                  <a:schemeClr val="bg1"/>
                </a:solidFill>
                <a:effectLst>
                  <a:outerShdw blurRad="50800" dist="38100" dir="2700000">
                    <a:srgbClr val="000000">
                      <a:alpha val="43000"/>
                    </a:srgbClr>
                  </a:outerShdw>
                </a:effectLst>
                <a:latin typeface="+mn-lt"/>
              </a:rPr>
              <a:t>Atmospheric drag computation is not accurate because of:</a:t>
            </a:r>
          </a:p>
          <a:p>
            <a:pPr>
              <a:spcBef>
                <a:spcPts val="600"/>
              </a:spcBef>
              <a:spcAft>
                <a:spcPts val="600"/>
              </a:spcAft>
              <a:buFont typeface="Arial"/>
              <a:buChar char="•"/>
            </a:pPr>
            <a:r>
              <a:rPr lang="en-US" dirty="0" smtClean="0">
                <a:solidFill>
                  <a:schemeClr val="bg1"/>
                </a:solidFill>
                <a:effectLst>
                  <a:outerShdw blurRad="50800" dist="38100" dir="2700000">
                    <a:srgbClr val="000000">
                      <a:alpha val="43000"/>
                    </a:srgbClr>
                  </a:outerShdw>
                </a:effectLst>
                <a:latin typeface="+mn-lt"/>
              </a:rPr>
              <a:t> Thermosphere model (1-</a:t>
            </a:r>
            <a:r>
              <a:rPr lang="en-US" dirty="0" smtClean="0">
                <a:solidFill>
                  <a:schemeClr val="bg1"/>
                </a:solidFill>
                <a:effectLst>
                  <a:outerShdw blurRad="50800" dist="38100" dir="2700000">
                    <a:srgbClr val="000000">
                      <a:alpha val="43000"/>
                    </a:srgbClr>
                  </a:outerShdw>
                </a:effectLst>
                <a:latin typeface="Symbol" charset="2"/>
                <a:cs typeface="Symbol" charset="2"/>
              </a:rPr>
              <a:t>s</a:t>
            </a:r>
            <a:r>
              <a:rPr lang="en-US" dirty="0" smtClean="0">
                <a:solidFill>
                  <a:schemeClr val="bg1"/>
                </a:solidFill>
                <a:effectLst>
                  <a:outerShdw blurRad="50800" dist="38100" dir="2700000">
                    <a:srgbClr val="000000">
                      <a:alpha val="43000"/>
                    </a:srgbClr>
                  </a:outerShdw>
                </a:effectLst>
                <a:latin typeface="+mn-lt"/>
              </a:rPr>
              <a:t>) precision of 10-25%</a:t>
            </a:r>
          </a:p>
          <a:p>
            <a:pPr>
              <a:spcAft>
                <a:spcPts val="600"/>
              </a:spcAft>
              <a:buFont typeface="Arial"/>
              <a:buChar char="•"/>
            </a:pPr>
            <a:r>
              <a:rPr lang="en-US" dirty="0" smtClean="0">
                <a:solidFill>
                  <a:schemeClr val="bg1"/>
                </a:solidFill>
                <a:effectLst>
                  <a:outerShdw blurRad="50800" dist="38100" dir="2700000">
                    <a:srgbClr val="000000">
                      <a:alpha val="43000"/>
                    </a:srgbClr>
                  </a:outerShdw>
                </a:effectLst>
                <a:latin typeface="+mn-lt"/>
              </a:rPr>
              <a:t> Aerodynamic coefficient, mass, attitude and </a:t>
            </a:r>
            <a:r>
              <a:rPr lang="en-US" dirty="0" err="1" smtClean="0">
                <a:solidFill>
                  <a:schemeClr val="bg1"/>
                </a:solidFill>
                <a:effectLst>
                  <a:outerShdw blurRad="50800" dist="38100" dir="2700000">
                    <a:srgbClr val="000000">
                      <a:alpha val="43000"/>
                    </a:srgbClr>
                  </a:outerShdw>
                </a:effectLst>
                <a:latin typeface="+mn-lt"/>
              </a:rPr>
              <a:t>macromodel</a:t>
            </a:r>
            <a:r>
              <a:rPr lang="en-US" dirty="0" smtClean="0">
                <a:solidFill>
                  <a:schemeClr val="bg1"/>
                </a:solidFill>
                <a:effectLst>
                  <a:outerShdw blurRad="50800" dist="38100" dir="2700000">
                    <a:srgbClr val="000000">
                      <a:alpha val="43000"/>
                    </a:srgbClr>
                  </a:outerShdw>
                </a:effectLst>
                <a:latin typeface="+mn-lt"/>
              </a:rPr>
              <a:t> error (5-??%)</a:t>
            </a:r>
          </a:p>
          <a:p>
            <a:pPr>
              <a:spcAft>
                <a:spcPts val="600"/>
              </a:spcAft>
              <a:buFont typeface="Arial"/>
              <a:buChar char="•"/>
            </a:pPr>
            <a:r>
              <a:rPr lang="en-US" i="1" dirty="0" smtClean="0">
                <a:solidFill>
                  <a:schemeClr val="bg1"/>
                </a:solidFill>
                <a:effectLst>
                  <a:outerShdw blurRad="50800" dist="38100" dir="2700000">
                    <a:srgbClr val="000000">
                      <a:alpha val="43000"/>
                    </a:srgbClr>
                  </a:outerShdw>
                </a:effectLst>
                <a:latin typeface="+mn-lt"/>
              </a:rPr>
              <a:t> Solar and geomagnetic activity forecast (days, month, years)</a:t>
            </a:r>
            <a:endParaRPr lang="en-US" b="1" i="1" dirty="0" smtClean="0">
              <a:solidFill>
                <a:schemeClr val="bg1"/>
              </a:solidFill>
              <a:effectLst>
                <a:outerShdw blurRad="50800" dist="38100" dir="2700000">
                  <a:srgbClr val="000000">
                    <a:alpha val="43000"/>
                  </a:srgbClr>
                </a:outerShdw>
              </a:effectLst>
              <a:latin typeface="+mn-lt"/>
            </a:endParaRPr>
          </a:p>
        </p:txBody>
      </p:sp>
      <p:graphicFrame>
        <p:nvGraphicFramePr>
          <p:cNvPr id="21" name="Object 2">
            <a:hlinkClick r:id="" action="ppaction://ole?verb=0"/>
          </p:cNvPr>
          <p:cNvGraphicFramePr>
            <a:graphicFrameLocks/>
          </p:cNvGraphicFramePr>
          <p:nvPr/>
        </p:nvGraphicFramePr>
        <p:xfrm>
          <a:off x="523360" y="5602822"/>
          <a:ext cx="8078787" cy="924978"/>
        </p:xfrm>
        <a:graphic>
          <a:graphicData uri="http://schemas.openxmlformats.org/presentationml/2006/ole">
            <mc:AlternateContent xmlns:mc="http://schemas.openxmlformats.org/markup-compatibility/2006">
              <mc:Choice xmlns:v="urn:schemas-microsoft-com:vml" Requires="v">
                <p:oleObj spid="_x0000_s49157" name="Paint Shop Pro Image" r:id="rId4" imgW="6156098" imgH="1638137" progId="">
                  <p:embed/>
                </p:oleObj>
              </mc:Choice>
              <mc:Fallback>
                <p:oleObj name="Paint Shop Pro Image" r:id="rId4" imgW="6156098" imgH="1638137" progId="">
                  <p:embed/>
                  <p:pic>
                    <p:nvPicPr>
                      <p:cNvPr id="0"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360" y="5602822"/>
                        <a:ext cx="8078787" cy="924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2" name="Rectangle 3"/>
          <p:cNvSpPr>
            <a:spLocks noChangeArrowheads="1"/>
          </p:cNvSpPr>
          <p:nvPr/>
        </p:nvSpPr>
        <p:spPr bwMode="auto">
          <a:xfrm>
            <a:off x="965200" y="5605463"/>
            <a:ext cx="1354668" cy="335989"/>
          </a:xfrm>
          <a:prstGeom prst="rect">
            <a:avLst/>
          </a:prstGeom>
          <a:noFill/>
          <a:ln w="12700">
            <a:noFill/>
            <a:miter lim="800000"/>
            <a:headEnd/>
            <a:tailEnd/>
          </a:ln>
          <a:effectLst/>
        </p:spPr>
        <p:txBody>
          <a:bodyPr wrap="square" lIns="90488" tIns="44450" rIns="90488" bIns="44450">
            <a:prstTxWarp prst="textNoShape">
              <a:avLst/>
            </a:prstTxWarp>
            <a:spAutoFit/>
          </a:bodyPr>
          <a:lstStyle/>
          <a:p>
            <a:pPr algn="ctr"/>
            <a:r>
              <a:rPr lang="en-US" sz="1600" b="1" dirty="0" smtClean="0">
                <a:latin typeface="Arial" pitchFamily="-84" charset="0"/>
              </a:rPr>
              <a:t>Radar</a:t>
            </a:r>
          </a:p>
        </p:txBody>
      </p:sp>
      <p:sp>
        <p:nvSpPr>
          <p:cNvPr id="23" name="Oval 7"/>
          <p:cNvSpPr>
            <a:spLocks noChangeArrowheads="1"/>
          </p:cNvSpPr>
          <p:nvPr/>
        </p:nvSpPr>
        <p:spPr bwMode="auto">
          <a:xfrm>
            <a:off x="2301364" y="3597564"/>
            <a:ext cx="1254636" cy="798761"/>
          </a:xfrm>
          <a:prstGeom prst="ellipse">
            <a:avLst/>
          </a:prstGeom>
          <a:noFill/>
          <a:ln w="25400">
            <a:solidFill>
              <a:srgbClr val="FFFFFF"/>
            </a:solidFill>
            <a:prstDash val="sysDot"/>
            <a:round/>
            <a:headEnd/>
            <a:tailEnd/>
          </a:ln>
          <a:effectLst/>
        </p:spPr>
        <p:txBody>
          <a:bodyPr wrap="none" anchor="ctr">
            <a:prstTxWarp prst="textNoShape">
              <a:avLst/>
            </a:prstTxWarp>
          </a:bodyPr>
          <a:lstStyle/>
          <a:p>
            <a:endParaRPr lang="fr-FR"/>
          </a:p>
        </p:txBody>
      </p:sp>
      <p:sp>
        <p:nvSpPr>
          <p:cNvPr id="24" name="Line 8"/>
          <p:cNvSpPr>
            <a:spLocks noChangeShapeType="1"/>
          </p:cNvSpPr>
          <p:nvPr/>
        </p:nvSpPr>
        <p:spPr bwMode="auto">
          <a:xfrm>
            <a:off x="2279651" y="4013199"/>
            <a:ext cx="71626" cy="1472165"/>
          </a:xfrm>
          <a:prstGeom prst="line">
            <a:avLst/>
          </a:prstGeom>
          <a:noFill/>
          <a:ln w="25400">
            <a:solidFill>
              <a:srgbClr val="FFFFFF"/>
            </a:solidFill>
            <a:round/>
            <a:headEnd type="none" w="sm" len="sm"/>
            <a:tailEnd type="none" w="sm" len="sm"/>
          </a:ln>
          <a:effectLst/>
        </p:spPr>
        <p:txBody>
          <a:bodyPr wrap="none" anchor="ctr">
            <a:prstTxWarp prst="textNoShape">
              <a:avLst/>
            </a:prstTxWarp>
          </a:bodyPr>
          <a:lstStyle/>
          <a:p>
            <a:endParaRPr lang="fr-FR"/>
          </a:p>
        </p:txBody>
      </p:sp>
      <p:sp>
        <p:nvSpPr>
          <p:cNvPr id="25" name="Line 9"/>
          <p:cNvSpPr>
            <a:spLocks noChangeShapeType="1"/>
          </p:cNvSpPr>
          <p:nvPr/>
        </p:nvSpPr>
        <p:spPr bwMode="auto">
          <a:xfrm flipH="1">
            <a:off x="2364310" y="3829050"/>
            <a:ext cx="1432989" cy="1675363"/>
          </a:xfrm>
          <a:prstGeom prst="line">
            <a:avLst/>
          </a:prstGeom>
          <a:noFill/>
          <a:ln w="25400">
            <a:solidFill>
              <a:srgbClr val="FFFFFF"/>
            </a:solidFill>
            <a:round/>
            <a:headEnd type="none" w="sm" len="sm"/>
            <a:tailEnd type="none" w="sm" len="sm"/>
          </a:ln>
          <a:effectLst/>
        </p:spPr>
        <p:txBody>
          <a:bodyPr wrap="none" anchor="ctr">
            <a:prstTxWarp prst="textNoShape">
              <a:avLst/>
            </a:prstTxWarp>
          </a:bodyPr>
          <a:lstStyle/>
          <a:p>
            <a:endParaRPr lang="fr-FR"/>
          </a:p>
        </p:txBody>
      </p:sp>
      <p:sp>
        <p:nvSpPr>
          <p:cNvPr id="26" name="Rectangle 10"/>
          <p:cNvSpPr>
            <a:spLocks noChangeArrowheads="1"/>
          </p:cNvSpPr>
          <p:nvPr/>
        </p:nvSpPr>
        <p:spPr bwMode="auto">
          <a:xfrm>
            <a:off x="3056487" y="4649545"/>
            <a:ext cx="1346185" cy="585418"/>
          </a:xfrm>
          <a:prstGeom prst="rect">
            <a:avLst/>
          </a:prstGeom>
          <a:noFill/>
          <a:ln w="9525">
            <a:noFill/>
            <a:miter lim="800000"/>
            <a:headEnd/>
            <a:tailEnd/>
          </a:ln>
          <a:effectLst/>
        </p:spPr>
        <p:txBody>
          <a:bodyPr wrap="square" lIns="92075" tIns="46038" rIns="92075" bIns="46038">
            <a:prstTxWarp prst="textNoShape">
              <a:avLst/>
            </a:prstTxWarp>
            <a:spAutoFit/>
          </a:bodyPr>
          <a:lstStyle/>
          <a:p>
            <a:r>
              <a:rPr lang="en-US" sz="1600" b="1" dirty="0" smtClean="0">
                <a:solidFill>
                  <a:schemeClr val="bg1"/>
                </a:solidFill>
                <a:latin typeface="Arial" pitchFamily="-84" charset="0"/>
              </a:rPr>
              <a:t>Predicted position</a:t>
            </a:r>
          </a:p>
        </p:txBody>
      </p:sp>
      <p:sp>
        <p:nvSpPr>
          <p:cNvPr id="27" name="Rectangle 13"/>
          <p:cNvSpPr>
            <a:spLocks noChangeArrowheads="1"/>
          </p:cNvSpPr>
          <p:nvPr/>
        </p:nvSpPr>
        <p:spPr bwMode="auto">
          <a:xfrm>
            <a:off x="6187031" y="5193537"/>
            <a:ext cx="1661569" cy="339196"/>
          </a:xfrm>
          <a:prstGeom prst="rect">
            <a:avLst/>
          </a:prstGeom>
          <a:noFill/>
          <a:ln w="9525">
            <a:noFill/>
            <a:miter lim="800000"/>
            <a:headEnd/>
            <a:tailEnd/>
          </a:ln>
          <a:effectLst/>
        </p:spPr>
        <p:txBody>
          <a:bodyPr wrap="square" lIns="92075" tIns="46038" rIns="92075" bIns="46038">
            <a:prstTxWarp prst="textNoShape">
              <a:avLst/>
            </a:prstTxWarp>
            <a:spAutoFit/>
          </a:bodyPr>
          <a:lstStyle/>
          <a:p>
            <a:r>
              <a:rPr lang="fr-FR" sz="1600" b="1" dirty="0" smtClean="0">
                <a:solidFill>
                  <a:srgbClr val="FF0000"/>
                </a:solidFill>
                <a:latin typeface="Arial" pitchFamily="-84" charset="0"/>
              </a:rPr>
              <a:t>Real position</a:t>
            </a:r>
            <a:endParaRPr lang="fr-FR" sz="1600" b="1" dirty="0">
              <a:solidFill>
                <a:srgbClr val="FF0000"/>
              </a:solidFill>
              <a:latin typeface="Arial" pitchFamily="-84" charset="0"/>
            </a:endParaRPr>
          </a:p>
        </p:txBody>
      </p:sp>
      <p:sp>
        <p:nvSpPr>
          <p:cNvPr id="28" name="AutoShape 15"/>
          <p:cNvSpPr>
            <a:spLocks noChangeArrowheads="1"/>
          </p:cNvSpPr>
          <p:nvPr/>
        </p:nvSpPr>
        <p:spPr bwMode="auto">
          <a:xfrm rot="20383370">
            <a:off x="2335614" y="5564640"/>
            <a:ext cx="212222" cy="406796"/>
          </a:xfrm>
          <a:prstGeom prst="triangle">
            <a:avLst>
              <a:gd name="adj" fmla="val 5000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fr-FR"/>
          </a:p>
        </p:txBody>
      </p:sp>
      <p:sp>
        <p:nvSpPr>
          <p:cNvPr id="29" name="Arc 16"/>
          <p:cNvSpPr>
            <a:spLocks/>
          </p:cNvSpPr>
          <p:nvPr/>
        </p:nvSpPr>
        <p:spPr bwMode="auto">
          <a:xfrm rot="14961302" flipH="1">
            <a:off x="2213749" y="5118702"/>
            <a:ext cx="457645" cy="550631"/>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53975">
            <a:solidFill>
              <a:schemeClr val="bg1"/>
            </a:solidFill>
            <a:round/>
            <a:headEnd/>
            <a:tailEnd/>
          </a:ln>
          <a:effectLst/>
        </p:spPr>
        <p:txBody>
          <a:bodyPr wrap="none" anchor="ctr">
            <a:prstTxWarp prst="textNoShape">
              <a:avLst/>
            </a:prstTxWarp>
          </a:bodyPr>
          <a:lstStyle/>
          <a:p>
            <a:endParaRPr lang="fr-FR"/>
          </a:p>
        </p:txBody>
      </p:sp>
      <p:sp>
        <p:nvSpPr>
          <p:cNvPr id="30" name="Forme libre 29"/>
          <p:cNvSpPr/>
          <p:nvPr/>
        </p:nvSpPr>
        <p:spPr bwMode="auto">
          <a:xfrm>
            <a:off x="999067" y="3755671"/>
            <a:ext cx="6536267" cy="1004712"/>
          </a:xfrm>
          <a:custGeom>
            <a:avLst/>
            <a:gdLst>
              <a:gd name="connsiteX0" fmla="*/ 0 w 6536267"/>
              <a:gd name="connsiteY0" fmla="*/ 666045 h 1004712"/>
              <a:gd name="connsiteX1" fmla="*/ 3039533 w 6536267"/>
              <a:gd name="connsiteY1" fmla="*/ 56445 h 1004712"/>
              <a:gd name="connsiteX2" fmla="*/ 6536267 w 6536267"/>
              <a:gd name="connsiteY2" fmla="*/ 1004712 h 1004712"/>
            </a:gdLst>
            <a:ahLst/>
            <a:cxnLst>
              <a:cxn ang="0">
                <a:pos x="connsiteX0" y="connsiteY0"/>
              </a:cxn>
              <a:cxn ang="0">
                <a:pos x="connsiteX1" y="connsiteY1"/>
              </a:cxn>
              <a:cxn ang="0">
                <a:pos x="connsiteX2" y="connsiteY2"/>
              </a:cxn>
            </a:cxnLst>
            <a:rect l="l" t="t" r="r" b="b"/>
            <a:pathLst>
              <a:path w="6536267" h="1004712">
                <a:moveTo>
                  <a:pt x="0" y="666045"/>
                </a:moveTo>
                <a:cubicBezTo>
                  <a:pt x="975077" y="333022"/>
                  <a:pt x="1950155" y="0"/>
                  <a:pt x="3039533" y="56445"/>
                </a:cubicBezTo>
                <a:cubicBezTo>
                  <a:pt x="4128911" y="112890"/>
                  <a:pt x="5332589" y="558801"/>
                  <a:pt x="6536267" y="1004712"/>
                </a:cubicBezTo>
              </a:path>
            </a:pathLst>
          </a:custGeom>
          <a:noFill/>
          <a:ln w="19050" cap="flat" cmpd="sng" algn="ctr">
            <a:solidFill>
              <a:schemeClr val="bg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31" name="Forme libre 30"/>
          <p:cNvSpPr/>
          <p:nvPr/>
        </p:nvSpPr>
        <p:spPr bwMode="auto">
          <a:xfrm>
            <a:off x="1164167" y="4223473"/>
            <a:ext cx="6536267" cy="1004712"/>
          </a:xfrm>
          <a:custGeom>
            <a:avLst/>
            <a:gdLst>
              <a:gd name="connsiteX0" fmla="*/ 0 w 6536267"/>
              <a:gd name="connsiteY0" fmla="*/ 666045 h 1004712"/>
              <a:gd name="connsiteX1" fmla="*/ 3039533 w 6536267"/>
              <a:gd name="connsiteY1" fmla="*/ 56445 h 1004712"/>
              <a:gd name="connsiteX2" fmla="*/ 6536267 w 6536267"/>
              <a:gd name="connsiteY2" fmla="*/ 1004712 h 1004712"/>
            </a:gdLst>
            <a:ahLst/>
            <a:cxnLst>
              <a:cxn ang="0">
                <a:pos x="connsiteX0" y="connsiteY0"/>
              </a:cxn>
              <a:cxn ang="0">
                <a:pos x="connsiteX1" y="connsiteY1"/>
              </a:cxn>
              <a:cxn ang="0">
                <a:pos x="connsiteX2" y="connsiteY2"/>
              </a:cxn>
            </a:cxnLst>
            <a:rect l="l" t="t" r="r" b="b"/>
            <a:pathLst>
              <a:path w="6536267" h="1004712">
                <a:moveTo>
                  <a:pt x="0" y="666045"/>
                </a:moveTo>
                <a:cubicBezTo>
                  <a:pt x="975077" y="333022"/>
                  <a:pt x="1950155" y="0"/>
                  <a:pt x="3039533" y="56445"/>
                </a:cubicBezTo>
                <a:cubicBezTo>
                  <a:pt x="4128911" y="112890"/>
                  <a:pt x="5332589" y="558801"/>
                  <a:pt x="6536267" y="1004712"/>
                </a:cubicBezTo>
              </a:path>
            </a:pathLst>
          </a:custGeom>
          <a:noFill/>
          <a:ln w="19050" cap="flat" cmpd="sng" algn="ctr">
            <a:solidFill>
              <a:srgbClr val="FF0000"/>
            </a:solidFill>
            <a:prstDash val="sysDash"/>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0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pic>
        <p:nvPicPr>
          <p:cNvPr id="32" name="Image 31" descr="Satellite_example_figure.jpg"/>
          <p:cNvPicPr>
            <a:picLocks noChangeAspect="1"/>
          </p:cNvPicPr>
          <p:nvPr/>
        </p:nvPicPr>
        <p:blipFill>
          <a:blip r:embed="rId6">
            <a:alphaModFix/>
          </a:blip>
          <a:stretch>
            <a:fillRect/>
          </a:stretch>
        </p:blipFill>
        <p:spPr>
          <a:xfrm>
            <a:off x="6182254" y="4512735"/>
            <a:ext cx="914400" cy="685800"/>
          </a:xfrm>
          <a:prstGeom prst="rect">
            <a:avLst/>
          </a:prstGeom>
          <a:noFill/>
          <a:ln w="19050" cap="flat" cmpd="sng" algn="ctr">
            <a:solidFill>
              <a:srgbClr val="FF0000"/>
            </a:solidFill>
            <a:prstDash val="solid"/>
            <a:round/>
            <a:headEnd type="none" w="med" len="med"/>
            <a:tailEnd type="none" w="med" len="med"/>
          </a:ln>
        </p:spPr>
      </p:pic>
      <p:pic>
        <p:nvPicPr>
          <p:cNvPr id="33" name="Image 32" descr="Satellite_example_figure.jpg"/>
          <p:cNvPicPr>
            <a:picLocks noChangeAspect="1"/>
          </p:cNvPicPr>
          <p:nvPr/>
        </p:nvPicPr>
        <p:blipFill>
          <a:blip r:embed="rId6">
            <a:alphaModFix/>
          </a:blip>
          <a:stretch>
            <a:fillRect/>
          </a:stretch>
        </p:blipFill>
        <p:spPr>
          <a:xfrm>
            <a:off x="2467505" y="3672021"/>
            <a:ext cx="754063" cy="565547"/>
          </a:xfrm>
          <a:prstGeom prst="rect">
            <a:avLst/>
          </a:prstGeom>
          <a:noFill/>
        </p:spPr>
      </p:pic>
      <p:graphicFrame>
        <p:nvGraphicFramePr>
          <p:cNvPr id="34" name="Tableau 33"/>
          <p:cNvGraphicFramePr>
            <a:graphicFrameLocks noGrp="1"/>
          </p:cNvGraphicFramePr>
          <p:nvPr/>
        </p:nvGraphicFramePr>
        <p:xfrm>
          <a:off x="349250" y="1765300"/>
          <a:ext cx="8398937" cy="1727200"/>
        </p:xfrm>
        <a:graphic>
          <a:graphicData uri="http://schemas.openxmlformats.org/drawingml/2006/table">
            <a:tbl>
              <a:tblPr firstRow="1" bandRow="1">
                <a:tableStyleId>{69CF1AB2-1976-4502-BF36-3FF5EA218861}</a:tableStyleId>
              </a:tblPr>
              <a:tblGrid>
                <a:gridCol w="1693447"/>
                <a:gridCol w="1381451"/>
                <a:gridCol w="1226169"/>
                <a:gridCol w="1032933"/>
                <a:gridCol w="1041400"/>
                <a:gridCol w="948267"/>
                <a:gridCol w="1075270"/>
              </a:tblGrid>
              <a:tr h="85086">
                <a:tc>
                  <a:txBody>
                    <a:bodyPr/>
                    <a:lstStyle/>
                    <a:p>
                      <a:endParaRPr lang="fr-FR" sz="1600" dirty="0"/>
                    </a:p>
                  </a:txBody>
                  <a:tcPr marT="0" marB="0" anchor="ctr"/>
                </a:tc>
                <a:tc gridSpan="2">
                  <a:txBody>
                    <a:bodyPr/>
                    <a:lstStyle/>
                    <a:p>
                      <a:pPr algn="ctr"/>
                      <a:r>
                        <a:rPr lang="fr-FR" sz="1600" dirty="0" smtClean="0"/>
                        <a:t>250 km</a:t>
                      </a:r>
                      <a:endParaRPr lang="fr-FR" sz="1600" dirty="0"/>
                    </a:p>
                  </a:txBody>
                  <a:tcPr marT="0" marB="0" anchor="ctr"/>
                </a:tc>
                <a:tc hMerge="1">
                  <a:txBody>
                    <a:bodyPr/>
                    <a:lstStyle/>
                    <a:p>
                      <a:endParaRPr lang="fr-FR" dirty="0"/>
                    </a:p>
                  </a:txBody>
                  <a:tcPr/>
                </a:tc>
                <a:tc gridSpan="2">
                  <a:txBody>
                    <a:bodyPr/>
                    <a:lstStyle/>
                    <a:p>
                      <a:pPr algn="ctr"/>
                      <a:r>
                        <a:rPr lang="fr-FR" sz="1600" dirty="0" smtClean="0"/>
                        <a:t>550 km</a:t>
                      </a:r>
                      <a:endParaRPr lang="fr-FR" sz="1600" dirty="0"/>
                    </a:p>
                  </a:txBody>
                  <a:tcPr marT="0" marB="0" anchor="ctr"/>
                </a:tc>
                <a:tc hMerge="1">
                  <a:txBody>
                    <a:bodyPr/>
                    <a:lstStyle/>
                    <a:p>
                      <a:endParaRPr lang="fr-FR" dirty="0"/>
                    </a:p>
                  </a:txBody>
                  <a:tcPr/>
                </a:tc>
                <a:tc gridSpan="2">
                  <a:txBody>
                    <a:bodyPr/>
                    <a:lstStyle/>
                    <a:p>
                      <a:pPr algn="ctr"/>
                      <a:r>
                        <a:rPr lang="fr-FR" sz="1600" dirty="0" smtClean="0"/>
                        <a:t>850 km</a:t>
                      </a:r>
                      <a:endParaRPr lang="fr-FR" sz="1600" dirty="0"/>
                    </a:p>
                  </a:txBody>
                  <a:tcPr marT="0" marB="0" anchor="ctr"/>
                </a:tc>
                <a:tc hMerge="1">
                  <a:txBody>
                    <a:bodyPr/>
                    <a:lstStyle/>
                    <a:p>
                      <a:endParaRPr lang="fr-FR" dirty="0"/>
                    </a:p>
                  </a:txBody>
                  <a:tcPr/>
                </a:tc>
              </a:tr>
              <a:tr h="370840">
                <a:tc>
                  <a:txBody>
                    <a:bodyPr/>
                    <a:lstStyle/>
                    <a:p>
                      <a:endParaRPr lang="fr-FR" sz="1600"/>
                    </a:p>
                  </a:txBody>
                  <a:tcPr marT="0" marB="0" anchor="ctr"/>
                </a:tc>
                <a:tc>
                  <a:txBody>
                    <a:bodyPr/>
                    <a:lstStyle/>
                    <a:p>
                      <a:r>
                        <a:rPr lang="fr-FR" sz="1600" dirty="0" smtClean="0"/>
                        <a:t>LF</a:t>
                      </a:r>
                      <a:endParaRPr lang="fr-FR" sz="1600" dirty="0"/>
                    </a:p>
                  </a:txBody>
                  <a:tcPr marT="0" marB="0" anchor="ctr"/>
                </a:tc>
                <a:tc>
                  <a:txBody>
                    <a:bodyPr/>
                    <a:lstStyle/>
                    <a:p>
                      <a:r>
                        <a:rPr lang="fr-FR" sz="1600" dirty="0" smtClean="0"/>
                        <a:t>HF</a:t>
                      </a:r>
                      <a:endParaRPr lang="fr-FR" sz="1600" dirty="0"/>
                    </a:p>
                  </a:txBody>
                  <a:tcPr marT="0" marB="0" anchor="ctr"/>
                </a:tc>
                <a:tc>
                  <a:txBody>
                    <a:bodyPr/>
                    <a:lstStyle/>
                    <a:p>
                      <a:r>
                        <a:rPr lang="fr-FR" sz="1600" dirty="0" smtClean="0"/>
                        <a:t>LF</a:t>
                      </a:r>
                      <a:endParaRPr lang="fr-FR" sz="1600" dirty="0"/>
                    </a:p>
                  </a:txBody>
                  <a:tcPr marT="0" marB="0" anchor="ctr"/>
                </a:tc>
                <a:tc>
                  <a:txBody>
                    <a:bodyPr/>
                    <a:lstStyle/>
                    <a:p>
                      <a:r>
                        <a:rPr lang="fr-FR" sz="1600" dirty="0" smtClean="0"/>
                        <a:t>HF</a:t>
                      </a:r>
                      <a:endParaRPr lang="fr-FR" sz="1600" dirty="0"/>
                    </a:p>
                  </a:txBody>
                  <a:tcPr marT="0" marB="0" anchor="ctr"/>
                </a:tc>
                <a:tc>
                  <a:txBody>
                    <a:bodyPr/>
                    <a:lstStyle/>
                    <a:p>
                      <a:r>
                        <a:rPr lang="fr-FR" sz="1600" dirty="0" smtClean="0"/>
                        <a:t>LF</a:t>
                      </a:r>
                      <a:endParaRPr lang="fr-FR" sz="1600" dirty="0"/>
                    </a:p>
                  </a:txBody>
                  <a:tcPr marT="0" marB="0" anchor="ctr"/>
                </a:tc>
                <a:tc>
                  <a:txBody>
                    <a:bodyPr/>
                    <a:lstStyle/>
                    <a:p>
                      <a:r>
                        <a:rPr lang="fr-FR" sz="1600" dirty="0" smtClean="0"/>
                        <a:t>HF</a:t>
                      </a:r>
                      <a:endParaRPr lang="fr-FR" sz="1600" dirty="0"/>
                    </a:p>
                  </a:txBody>
                  <a:tcPr marT="0" marB="0" anchor="ctr"/>
                </a:tc>
              </a:tr>
              <a:tr h="370840">
                <a:tc>
                  <a:txBody>
                    <a:bodyPr/>
                    <a:lstStyle/>
                    <a:p>
                      <a:r>
                        <a:rPr lang="fr-FR" sz="1600" dirty="0" smtClean="0"/>
                        <a:t>Total </a:t>
                      </a:r>
                      <a:r>
                        <a:rPr lang="fr-FR" sz="1600" dirty="0" err="1" smtClean="0"/>
                        <a:t>effect</a:t>
                      </a:r>
                      <a:endParaRPr lang="fr-FR" sz="1600" dirty="0"/>
                    </a:p>
                  </a:txBody>
                  <a:tcPr marT="0" marB="0" anchor="ctr"/>
                </a:tc>
                <a:tc>
                  <a:txBody>
                    <a:bodyPr/>
                    <a:lstStyle/>
                    <a:p>
                      <a:r>
                        <a:rPr lang="fr-FR" sz="1600" dirty="0" smtClean="0"/>
                        <a:t>89.8 km</a:t>
                      </a:r>
                      <a:endParaRPr lang="fr-FR" sz="1600" dirty="0"/>
                    </a:p>
                  </a:txBody>
                  <a:tcPr marT="0" marB="0" anchor="ctr"/>
                </a:tc>
                <a:tc>
                  <a:txBody>
                    <a:bodyPr/>
                    <a:lstStyle/>
                    <a:p>
                      <a:r>
                        <a:rPr lang="fr-FR" sz="1600" dirty="0" smtClean="0"/>
                        <a:t>414.0 km</a:t>
                      </a:r>
                      <a:endParaRPr lang="fr-FR" sz="1600" dirty="0"/>
                    </a:p>
                  </a:txBody>
                  <a:tcPr marT="0" marB="0" anchor="ctr"/>
                </a:tc>
                <a:tc>
                  <a:txBody>
                    <a:bodyPr/>
                    <a:lstStyle/>
                    <a:p>
                      <a:r>
                        <a:rPr lang="fr-FR" sz="1600" dirty="0" smtClean="0"/>
                        <a:t>146.3 m</a:t>
                      </a:r>
                      <a:endParaRPr lang="fr-FR" sz="1600" dirty="0"/>
                    </a:p>
                  </a:txBody>
                  <a:tcPr marT="0" marB="0" anchor="ctr"/>
                </a:tc>
                <a:tc>
                  <a:txBody>
                    <a:bodyPr/>
                    <a:lstStyle/>
                    <a:p>
                      <a:r>
                        <a:rPr lang="fr-FR" sz="1600" dirty="0" smtClean="0"/>
                        <a:t>4.2 km</a:t>
                      </a:r>
                      <a:endParaRPr lang="fr-FR" sz="1600" dirty="0"/>
                    </a:p>
                  </a:txBody>
                  <a:tcPr marT="0" marB="0" anchor="ctr"/>
                </a:tc>
                <a:tc>
                  <a:txBody>
                    <a:bodyPr/>
                    <a:lstStyle/>
                    <a:p>
                      <a:r>
                        <a:rPr lang="fr-FR" sz="1600" dirty="0" smtClean="0"/>
                        <a:t>15.8 m</a:t>
                      </a:r>
                      <a:endParaRPr lang="fr-FR" sz="1600" dirty="0"/>
                    </a:p>
                  </a:txBody>
                  <a:tcPr marT="0" marB="0" anchor="ctr"/>
                </a:tc>
                <a:tc>
                  <a:txBody>
                    <a:bodyPr/>
                    <a:lstStyle/>
                    <a:p>
                      <a:r>
                        <a:rPr lang="fr-FR" sz="1600" dirty="0" smtClean="0"/>
                        <a:t>195.6 m</a:t>
                      </a:r>
                      <a:endParaRPr lang="fr-FR" sz="1600" dirty="0"/>
                    </a:p>
                  </a:txBody>
                  <a:tcPr marT="0" marB="0" anchor="ctr"/>
                </a:tc>
              </a:tr>
              <a:tr h="370840">
                <a:tc>
                  <a:txBody>
                    <a:bodyPr/>
                    <a:lstStyle/>
                    <a:p>
                      <a:r>
                        <a:rPr lang="fr-FR" sz="1600" dirty="0" smtClean="0"/>
                        <a:t>* 0.5</a:t>
                      </a:r>
                      <a:endParaRPr lang="fr-FR" sz="1600" dirty="0"/>
                    </a:p>
                  </a:txBody>
                  <a:tcPr marT="0" marB="0" anchor="ctr"/>
                </a:tc>
                <a:tc>
                  <a:txBody>
                    <a:bodyPr/>
                    <a:lstStyle/>
                    <a:p>
                      <a:r>
                        <a:rPr lang="fr-FR" sz="1600" dirty="0" smtClean="0"/>
                        <a:t>45.0</a:t>
                      </a:r>
                      <a:r>
                        <a:rPr lang="fr-FR" sz="1600" baseline="0" dirty="0" smtClean="0"/>
                        <a:t> km</a:t>
                      </a:r>
                      <a:endParaRPr lang="fr-FR" sz="1600" dirty="0"/>
                    </a:p>
                  </a:txBody>
                  <a:tcPr marT="0" marB="0" anchor="ctr"/>
                </a:tc>
                <a:tc>
                  <a:txBody>
                    <a:bodyPr/>
                    <a:lstStyle/>
                    <a:p>
                      <a:r>
                        <a:rPr lang="fr-FR" sz="1600" dirty="0" smtClean="0"/>
                        <a:t>209.4 km</a:t>
                      </a:r>
                      <a:endParaRPr lang="fr-FR" sz="1600" dirty="0"/>
                    </a:p>
                  </a:txBody>
                  <a:tcPr marT="0" marB="0" anchor="ctr"/>
                </a:tc>
                <a:tc>
                  <a:txBody>
                    <a:bodyPr/>
                    <a:lstStyle/>
                    <a:p>
                      <a:r>
                        <a:rPr lang="fr-FR" sz="1600" dirty="0" smtClean="0"/>
                        <a:t>73.4 m</a:t>
                      </a:r>
                      <a:endParaRPr lang="fr-FR" sz="1600" dirty="0"/>
                    </a:p>
                  </a:txBody>
                  <a:tcPr marT="0" marB="0" anchor="ctr"/>
                </a:tc>
                <a:tc>
                  <a:txBody>
                    <a:bodyPr/>
                    <a:lstStyle/>
                    <a:p>
                      <a:r>
                        <a:rPr lang="fr-FR" sz="1600" dirty="0" smtClean="0"/>
                        <a:t>2.1 km</a:t>
                      </a:r>
                      <a:endParaRPr lang="fr-FR" sz="1600" dirty="0"/>
                    </a:p>
                  </a:txBody>
                  <a:tcPr marT="0" marB="0" anchor="ctr"/>
                </a:tc>
                <a:tc>
                  <a:txBody>
                    <a:bodyPr/>
                    <a:lstStyle/>
                    <a:p>
                      <a:r>
                        <a:rPr lang="fr-FR" sz="1600" dirty="0" smtClean="0"/>
                        <a:t>7.9 m</a:t>
                      </a:r>
                      <a:endParaRPr lang="fr-FR" sz="1600" dirty="0"/>
                    </a:p>
                  </a:txBody>
                  <a:tcPr marT="0" marB="0" anchor="ctr"/>
                </a:tc>
                <a:tc>
                  <a:txBody>
                    <a:bodyPr/>
                    <a:lstStyle/>
                    <a:p>
                      <a:r>
                        <a:rPr lang="fr-FR" sz="1600" dirty="0" smtClean="0"/>
                        <a:t>98.1 m</a:t>
                      </a:r>
                      <a:endParaRPr lang="fr-FR" sz="1600" dirty="0"/>
                    </a:p>
                  </a:txBody>
                  <a:tcPr marT="0" marB="0" anchor="ctr"/>
                </a:tc>
              </a:tr>
              <a:tr h="370840">
                <a:tc>
                  <a:txBody>
                    <a:bodyPr/>
                    <a:lstStyle/>
                    <a:p>
                      <a:r>
                        <a:rPr lang="fr-FR" sz="1600" dirty="0" smtClean="0">
                          <a:latin typeface="Symbol" charset="2"/>
                          <a:cs typeface="Symbol" charset="2"/>
                        </a:rPr>
                        <a:t>D</a:t>
                      </a:r>
                      <a:r>
                        <a:rPr lang="fr-FR" sz="1600" dirty="0" smtClean="0"/>
                        <a:t> </a:t>
                      </a:r>
                      <a:r>
                        <a:rPr lang="fr-FR" sz="1600" dirty="0" err="1" smtClean="0"/>
                        <a:t>models</a:t>
                      </a:r>
                      <a:endParaRPr lang="fr-FR" sz="1600" dirty="0"/>
                    </a:p>
                  </a:txBody>
                  <a:tcPr marT="0" marB="0" anchor="ctr"/>
                </a:tc>
                <a:tc>
                  <a:txBody>
                    <a:bodyPr/>
                    <a:lstStyle/>
                    <a:p>
                      <a:r>
                        <a:rPr lang="fr-FR" sz="1600" dirty="0" smtClean="0"/>
                        <a:t>5.7 km</a:t>
                      </a:r>
                      <a:endParaRPr lang="fr-FR" sz="1600" dirty="0"/>
                    </a:p>
                  </a:txBody>
                  <a:tcPr marT="0" marB="0" anchor="ctr"/>
                </a:tc>
                <a:tc>
                  <a:txBody>
                    <a:bodyPr/>
                    <a:lstStyle/>
                    <a:p>
                      <a:r>
                        <a:rPr lang="fr-FR" sz="1600" dirty="0" smtClean="0"/>
                        <a:t>12.2 km</a:t>
                      </a:r>
                      <a:endParaRPr lang="fr-FR" sz="1600" dirty="0"/>
                    </a:p>
                  </a:txBody>
                  <a:tcPr marT="0" marB="0" anchor="ctr"/>
                </a:tc>
                <a:tc>
                  <a:txBody>
                    <a:bodyPr/>
                    <a:lstStyle/>
                    <a:p>
                      <a:r>
                        <a:rPr lang="fr-FR" sz="1600" dirty="0" smtClean="0"/>
                        <a:t>42.1 m</a:t>
                      </a:r>
                      <a:endParaRPr lang="fr-FR" sz="1600" dirty="0"/>
                    </a:p>
                  </a:txBody>
                  <a:tcPr marT="0" marB="0" anchor="ctr"/>
                </a:tc>
                <a:tc>
                  <a:txBody>
                    <a:bodyPr/>
                    <a:lstStyle/>
                    <a:p>
                      <a:r>
                        <a:rPr lang="fr-FR" sz="1600" dirty="0" smtClean="0"/>
                        <a:t>0.8 km</a:t>
                      </a:r>
                      <a:endParaRPr lang="fr-FR" sz="1600" dirty="0"/>
                    </a:p>
                  </a:txBody>
                  <a:tcPr marT="0" marB="0" anchor="ctr"/>
                </a:tc>
                <a:tc>
                  <a:txBody>
                    <a:bodyPr/>
                    <a:lstStyle/>
                    <a:p>
                      <a:r>
                        <a:rPr lang="fr-FR" sz="1600" dirty="0" smtClean="0"/>
                        <a:t>5.6 m</a:t>
                      </a:r>
                      <a:endParaRPr lang="fr-FR" sz="1600" dirty="0"/>
                    </a:p>
                  </a:txBody>
                  <a:tcPr marT="0" marB="0" anchor="ctr"/>
                </a:tc>
                <a:tc>
                  <a:txBody>
                    <a:bodyPr/>
                    <a:lstStyle/>
                    <a:p>
                      <a:r>
                        <a:rPr lang="fr-FR" sz="1600" dirty="0" smtClean="0"/>
                        <a:t>60.7 m</a:t>
                      </a:r>
                      <a:endParaRPr lang="fr-FR" sz="1600" dirty="0"/>
                    </a:p>
                  </a:txBody>
                  <a:tcPr marT="0" marB="0" anchor="ctr"/>
                </a:tc>
              </a:tr>
            </a:tbl>
          </a:graphicData>
        </a:graphic>
      </p:graphicFrame>
      <p:sp>
        <p:nvSpPr>
          <p:cNvPr id="35" name="ZoneTexte 34"/>
          <p:cNvSpPr txBox="1"/>
          <p:nvPr/>
        </p:nvSpPr>
        <p:spPr>
          <a:xfrm>
            <a:off x="6457950" y="3505200"/>
            <a:ext cx="2298700" cy="584776"/>
          </a:xfrm>
          <a:prstGeom prst="rect">
            <a:avLst/>
          </a:prstGeom>
          <a:noFill/>
        </p:spPr>
        <p:txBody>
          <a:bodyPr wrap="square" rtlCol="0">
            <a:spAutoFit/>
          </a:bodyPr>
          <a:lstStyle/>
          <a:p>
            <a:r>
              <a:rPr lang="fr-FR" sz="1600" dirty="0" err="1" smtClean="0">
                <a:solidFill>
                  <a:srgbClr val="FFCC66"/>
                </a:solidFill>
              </a:rPr>
              <a:t>Low</a:t>
            </a:r>
            <a:r>
              <a:rPr lang="fr-FR" sz="1600" dirty="0" smtClean="0">
                <a:solidFill>
                  <a:srgbClr val="FFCC66"/>
                </a:solidFill>
              </a:rPr>
              <a:t> Flux: F10.7=74 </a:t>
            </a:r>
          </a:p>
          <a:p>
            <a:r>
              <a:rPr lang="fr-FR" sz="1600" dirty="0" smtClean="0">
                <a:solidFill>
                  <a:srgbClr val="FFCC66"/>
                </a:solidFill>
              </a:rPr>
              <a:t>High Flux: F10.7=225</a:t>
            </a:r>
            <a:endParaRPr lang="fr-FR" sz="1600" dirty="0">
              <a:solidFill>
                <a:srgbClr val="FFCC66"/>
              </a:solidFill>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152400" y="19050"/>
            <a:ext cx="8839200" cy="457200"/>
          </a:xfrm>
          <a:prstGeom prst="rect">
            <a:avLst/>
          </a:prstGeom>
          <a:noFill/>
          <a:ln w="9525">
            <a:noFill/>
            <a:miter lim="800000"/>
            <a:headEnd/>
            <a:tailEnd/>
          </a:ln>
        </p:spPr>
        <p:txBody>
          <a:bodyPr>
            <a:prstTxWarp prst="textNoShape">
              <a:avLst/>
            </a:prstTxWarp>
            <a:spAutoFit/>
          </a:bodyPr>
          <a:lstStyle/>
          <a:p>
            <a:pPr algn="ctr">
              <a:spcBef>
                <a:spcPct val="50000"/>
              </a:spcBef>
            </a:pPr>
            <a:r>
              <a:rPr lang="en-GB" sz="2400" b="1" dirty="0" smtClean="0">
                <a:solidFill>
                  <a:srgbClr val="FFFFFF"/>
                </a:solidFill>
              </a:rPr>
              <a:t>Atmospheric drag – orbit perturbation</a:t>
            </a:r>
            <a:endParaRPr lang="fr-FR" sz="2400" i="1" dirty="0">
              <a:solidFill>
                <a:srgbClr val="FFFFFF"/>
              </a:solidFill>
            </a:endParaRPr>
          </a:p>
        </p:txBody>
      </p:sp>
      <p:pic>
        <p:nvPicPr>
          <p:cNvPr id="3" name="Image 2" descr="Aqua_Predicted-Orbit-error.png"/>
          <p:cNvPicPr>
            <a:picLocks noChangeAspect="1"/>
          </p:cNvPicPr>
          <p:nvPr/>
        </p:nvPicPr>
        <p:blipFill>
          <a:blip r:embed="rId3"/>
          <a:stretch>
            <a:fillRect/>
          </a:stretch>
        </p:blipFill>
        <p:spPr>
          <a:xfrm>
            <a:off x="1060450" y="1401830"/>
            <a:ext cx="7073900" cy="5121209"/>
          </a:xfrm>
          <a:prstGeom prst="rect">
            <a:avLst/>
          </a:prstGeom>
        </p:spPr>
      </p:pic>
      <p:sp>
        <p:nvSpPr>
          <p:cNvPr id="4" name="ZoneTexte 3"/>
          <p:cNvSpPr txBox="1"/>
          <p:nvPr/>
        </p:nvSpPr>
        <p:spPr>
          <a:xfrm>
            <a:off x="349250" y="565150"/>
            <a:ext cx="8464550" cy="707886"/>
          </a:xfrm>
          <a:prstGeom prst="rect">
            <a:avLst/>
          </a:prstGeom>
          <a:noFill/>
        </p:spPr>
        <p:txBody>
          <a:bodyPr wrap="square" rtlCol="0">
            <a:spAutoFit/>
          </a:bodyPr>
          <a:lstStyle/>
          <a:p>
            <a:pPr algn="ctr"/>
            <a:r>
              <a:rPr lang="en-US" b="1" dirty="0" smtClean="0">
                <a:solidFill>
                  <a:schemeClr val="bg1"/>
                </a:solidFill>
                <a:effectLst>
                  <a:outerShdw blurRad="50800" dist="38100" dir="2700000">
                    <a:srgbClr val="000000">
                      <a:alpha val="43000"/>
                    </a:srgbClr>
                  </a:outerShdw>
                </a:effectLst>
                <a:latin typeface="+mn-lt"/>
              </a:rPr>
              <a:t>NASA’s Aqua satellite at approximately 700 km</a:t>
            </a:r>
          </a:p>
          <a:p>
            <a:pPr algn="ctr"/>
            <a:r>
              <a:rPr lang="en-US" dirty="0" smtClean="0">
                <a:solidFill>
                  <a:schemeClr val="bg1"/>
                </a:solidFill>
                <a:effectLst>
                  <a:outerShdw blurRad="50800" dist="38100" dir="2700000">
                    <a:srgbClr val="000000">
                      <a:alpha val="43000"/>
                    </a:srgbClr>
                  </a:outerShdw>
                </a:effectLst>
                <a:latin typeface="+mn-lt"/>
              </a:rPr>
              <a:t>Requirement for predicted orbit: error less than 400 </a:t>
            </a:r>
            <a:r>
              <a:rPr lang="en-US" dirty="0" err="1" smtClean="0">
                <a:solidFill>
                  <a:schemeClr val="bg1"/>
                </a:solidFill>
                <a:effectLst>
                  <a:outerShdw blurRad="50800" dist="38100" dir="2700000">
                    <a:srgbClr val="000000">
                      <a:alpha val="43000"/>
                    </a:srgbClr>
                  </a:outerShdw>
                </a:effectLst>
                <a:latin typeface="+mn-lt"/>
              </a:rPr>
              <a:t>m</a:t>
            </a:r>
            <a:r>
              <a:rPr lang="en-US" dirty="0" smtClean="0">
                <a:solidFill>
                  <a:schemeClr val="bg1"/>
                </a:solidFill>
                <a:effectLst>
                  <a:outerShdw blurRad="50800" dist="38100" dir="2700000">
                    <a:srgbClr val="000000">
                      <a:alpha val="43000"/>
                    </a:srgbClr>
                  </a:outerShdw>
                </a:effectLst>
                <a:latin typeface="+mn-lt"/>
              </a:rPr>
              <a:t> after 32 hours</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47650" y="565150"/>
            <a:ext cx="8667750" cy="1246495"/>
          </a:xfrm>
          <a:prstGeom prst="rect">
            <a:avLst/>
          </a:prstGeom>
          <a:noFill/>
        </p:spPr>
        <p:txBody>
          <a:bodyPr wrap="square" rtlCol="0">
            <a:spAutoFit/>
          </a:bodyPr>
          <a:lstStyle/>
          <a:p>
            <a:r>
              <a:rPr lang="en-US" b="1" dirty="0" smtClean="0">
                <a:solidFill>
                  <a:schemeClr val="bg1"/>
                </a:solidFill>
                <a:effectLst>
                  <a:outerShdw blurRad="50800" dist="38100" dir="2700000">
                    <a:srgbClr val="000000">
                      <a:alpha val="43000"/>
                    </a:srgbClr>
                  </a:outerShdw>
                </a:effectLst>
                <a:latin typeface="+mn-lt"/>
              </a:rPr>
              <a:t>Atmospheric drag computation is not accurate because of:</a:t>
            </a:r>
          </a:p>
          <a:p>
            <a:pPr>
              <a:spcBef>
                <a:spcPts val="600"/>
              </a:spcBef>
              <a:spcAft>
                <a:spcPts val="600"/>
              </a:spcAft>
              <a:buFont typeface="Arial"/>
              <a:buChar char="•"/>
            </a:pPr>
            <a:r>
              <a:rPr lang="en-US" i="1" dirty="0" smtClean="0">
                <a:solidFill>
                  <a:schemeClr val="bg1"/>
                </a:solidFill>
                <a:effectLst>
                  <a:outerShdw blurRad="50800" dist="38100" dir="2700000">
                    <a:srgbClr val="000000">
                      <a:alpha val="43000"/>
                    </a:srgbClr>
                  </a:outerShdw>
                </a:effectLst>
                <a:latin typeface="+mn-lt"/>
              </a:rPr>
              <a:t> Solar and geomagnetic activity </a:t>
            </a:r>
            <a:r>
              <a:rPr lang="en-US" i="1" u="sng" dirty="0" smtClean="0">
                <a:solidFill>
                  <a:schemeClr val="bg1"/>
                </a:solidFill>
                <a:effectLst>
                  <a:outerShdw blurRad="50800" dist="38100" dir="2700000">
                    <a:srgbClr val="000000">
                      <a:alpha val="43000"/>
                    </a:srgbClr>
                  </a:outerShdw>
                </a:effectLst>
                <a:latin typeface="+mn-lt"/>
              </a:rPr>
              <a:t>forecast </a:t>
            </a:r>
            <a:r>
              <a:rPr lang="en-US" i="1" dirty="0" smtClean="0">
                <a:solidFill>
                  <a:schemeClr val="bg1"/>
                </a:solidFill>
                <a:effectLst>
                  <a:outerShdw blurRad="50800" dist="38100" dir="2700000">
                    <a:srgbClr val="000000">
                      <a:alpha val="43000"/>
                    </a:srgbClr>
                  </a:outerShdw>
                </a:effectLst>
                <a:latin typeface="+mn-lt"/>
              </a:rPr>
              <a:t>(days, month, years, solar cycle)</a:t>
            </a:r>
          </a:p>
          <a:p>
            <a:pPr algn="ctr">
              <a:spcBef>
                <a:spcPts val="600"/>
              </a:spcBef>
              <a:spcAft>
                <a:spcPts val="600"/>
              </a:spcAft>
            </a:pPr>
            <a:r>
              <a:rPr lang="en-US" dirty="0" smtClean="0">
                <a:solidFill>
                  <a:schemeClr val="bg1"/>
                </a:solidFill>
                <a:effectLst>
                  <a:outerShdw blurRad="50800" dist="38100" dir="2700000">
                    <a:srgbClr val="000000">
                      <a:alpha val="43000"/>
                    </a:srgbClr>
                  </a:outerShdw>
                </a:effectLst>
                <a:latin typeface="+mn-lt"/>
              </a:rPr>
              <a:t>Example: 25 year reentry simulations for satellite SWOT</a:t>
            </a:r>
          </a:p>
        </p:txBody>
      </p:sp>
      <p:pic>
        <p:nvPicPr>
          <p:cNvPr id="7" name="Image 6" descr="extrap_SWOT_gins.png"/>
          <p:cNvPicPr>
            <a:picLocks noChangeAspect="1"/>
          </p:cNvPicPr>
          <p:nvPr/>
        </p:nvPicPr>
        <p:blipFill>
          <a:blip r:embed="rId3"/>
          <a:stretch>
            <a:fillRect/>
          </a:stretch>
        </p:blipFill>
        <p:spPr>
          <a:xfrm>
            <a:off x="1250950" y="1822451"/>
            <a:ext cx="6650546" cy="4728599"/>
          </a:xfrm>
          <a:prstGeom prst="rect">
            <a:avLst/>
          </a:prstGeom>
          <a:solidFill>
            <a:srgbClr val="CCCCCC"/>
          </a:solidFill>
        </p:spPr>
      </p:pic>
      <p:sp>
        <p:nvSpPr>
          <p:cNvPr id="5" name="Text Box 6"/>
          <p:cNvSpPr txBox="1">
            <a:spLocks noChangeArrowheads="1"/>
          </p:cNvSpPr>
          <p:nvPr/>
        </p:nvSpPr>
        <p:spPr bwMode="auto">
          <a:xfrm>
            <a:off x="152400" y="19050"/>
            <a:ext cx="8839200" cy="457200"/>
          </a:xfrm>
          <a:prstGeom prst="rect">
            <a:avLst/>
          </a:prstGeom>
          <a:noFill/>
          <a:ln w="9525">
            <a:noFill/>
            <a:miter lim="800000"/>
            <a:headEnd/>
            <a:tailEnd/>
          </a:ln>
        </p:spPr>
        <p:txBody>
          <a:bodyPr>
            <a:prstTxWarp prst="textNoShape">
              <a:avLst/>
            </a:prstTxWarp>
            <a:spAutoFit/>
          </a:bodyPr>
          <a:lstStyle/>
          <a:p>
            <a:pPr algn="ctr">
              <a:spcBef>
                <a:spcPct val="50000"/>
              </a:spcBef>
            </a:pPr>
            <a:r>
              <a:rPr lang="en-GB" sz="2400" b="1" dirty="0" smtClean="0">
                <a:solidFill>
                  <a:srgbClr val="FFFFFF"/>
                </a:solidFill>
              </a:rPr>
              <a:t>Atmospheric drag – orbit perturbation</a:t>
            </a:r>
            <a:endParaRPr lang="fr-FR" sz="2400" i="1"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47650" y="565150"/>
            <a:ext cx="8667750" cy="1246495"/>
          </a:xfrm>
          <a:prstGeom prst="rect">
            <a:avLst/>
          </a:prstGeom>
          <a:noFill/>
        </p:spPr>
        <p:txBody>
          <a:bodyPr wrap="square" rtlCol="0">
            <a:spAutoFit/>
          </a:bodyPr>
          <a:lstStyle/>
          <a:p>
            <a:r>
              <a:rPr lang="en-US" b="1" dirty="0" smtClean="0">
                <a:solidFill>
                  <a:schemeClr val="bg1"/>
                </a:solidFill>
                <a:effectLst>
                  <a:outerShdw blurRad="50800" dist="38100" dir="2700000">
                    <a:srgbClr val="000000">
                      <a:alpha val="43000"/>
                    </a:srgbClr>
                  </a:outerShdw>
                </a:effectLst>
                <a:latin typeface="+mn-lt"/>
              </a:rPr>
              <a:t>Atmospheric drag computation is not accurate because of:</a:t>
            </a:r>
          </a:p>
          <a:p>
            <a:pPr>
              <a:spcBef>
                <a:spcPts val="600"/>
              </a:spcBef>
              <a:spcAft>
                <a:spcPts val="600"/>
              </a:spcAft>
              <a:buFont typeface="Arial"/>
              <a:buChar char="•"/>
            </a:pPr>
            <a:r>
              <a:rPr lang="en-US" i="1" dirty="0" smtClean="0">
                <a:solidFill>
                  <a:schemeClr val="bg1"/>
                </a:solidFill>
                <a:effectLst>
                  <a:outerShdw blurRad="50800" dist="38100" dir="2700000">
                    <a:srgbClr val="000000">
                      <a:alpha val="43000"/>
                    </a:srgbClr>
                  </a:outerShdw>
                </a:effectLst>
                <a:latin typeface="+mn-lt"/>
              </a:rPr>
              <a:t> Solar and geomagnetic activity </a:t>
            </a:r>
            <a:r>
              <a:rPr lang="en-US" i="1" u="sng" dirty="0" smtClean="0">
                <a:solidFill>
                  <a:schemeClr val="bg1"/>
                </a:solidFill>
                <a:effectLst>
                  <a:outerShdw blurRad="50800" dist="38100" dir="2700000">
                    <a:srgbClr val="000000">
                      <a:alpha val="43000"/>
                    </a:srgbClr>
                  </a:outerShdw>
                </a:effectLst>
                <a:latin typeface="+mn-lt"/>
              </a:rPr>
              <a:t>forecast </a:t>
            </a:r>
            <a:r>
              <a:rPr lang="en-US" i="1" dirty="0" smtClean="0">
                <a:solidFill>
                  <a:schemeClr val="bg1"/>
                </a:solidFill>
                <a:effectLst>
                  <a:outerShdw blurRad="50800" dist="38100" dir="2700000">
                    <a:srgbClr val="000000">
                      <a:alpha val="43000"/>
                    </a:srgbClr>
                  </a:outerShdw>
                </a:effectLst>
                <a:latin typeface="+mn-lt"/>
              </a:rPr>
              <a:t>(days, month, years, solar cycle)</a:t>
            </a:r>
          </a:p>
          <a:p>
            <a:pPr algn="ctr">
              <a:spcBef>
                <a:spcPts val="600"/>
              </a:spcBef>
              <a:spcAft>
                <a:spcPts val="600"/>
              </a:spcAft>
            </a:pPr>
            <a:r>
              <a:rPr lang="en-US" dirty="0" smtClean="0">
                <a:solidFill>
                  <a:schemeClr val="bg1"/>
                </a:solidFill>
                <a:effectLst>
                  <a:outerShdw blurRad="50800" dist="38100" dir="2700000">
                    <a:srgbClr val="000000">
                      <a:alpha val="43000"/>
                    </a:srgbClr>
                  </a:outerShdw>
                </a:effectLst>
                <a:latin typeface="+mn-lt"/>
              </a:rPr>
              <a:t>Example: 25 year reentry simulations for satellite SWOT</a:t>
            </a:r>
          </a:p>
        </p:txBody>
      </p:sp>
      <p:pic>
        <p:nvPicPr>
          <p:cNvPr id="5" name="Image 4" descr="Fig_fm_SWOTextrap_tot2047.pdf"/>
          <p:cNvPicPr>
            <a:picLocks noChangeAspect="1"/>
          </p:cNvPicPr>
          <p:nvPr/>
        </p:nvPicPr>
        <p:blipFill>
          <a:blip r:embed="rId3"/>
          <a:stretch>
            <a:fillRect/>
          </a:stretch>
        </p:blipFill>
        <p:spPr>
          <a:xfrm>
            <a:off x="631050" y="1871663"/>
            <a:ext cx="7920000" cy="4712178"/>
          </a:xfrm>
          <a:prstGeom prst="rect">
            <a:avLst/>
          </a:prstGeom>
          <a:solidFill>
            <a:srgbClr val="FFCC66"/>
          </a:solidFill>
        </p:spPr>
      </p:pic>
      <p:sp>
        <p:nvSpPr>
          <p:cNvPr id="6" name="Text Box 6"/>
          <p:cNvSpPr txBox="1">
            <a:spLocks noChangeArrowheads="1"/>
          </p:cNvSpPr>
          <p:nvPr/>
        </p:nvSpPr>
        <p:spPr bwMode="auto">
          <a:xfrm>
            <a:off x="152400" y="19050"/>
            <a:ext cx="8839200" cy="457200"/>
          </a:xfrm>
          <a:prstGeom prst="rect">
            <a:avLst/>
          </a:prstGeom>
          <a:noFill/>
          <a:ln w="9525">
            <a:noFill/>
            <a:miter lim="800000"/>
            <a:headEnd/>
            <a:tailEnd/>
          </a:ln>
        </p:spPr>
        <p:txBody>
          <a:bodyPr>
            <a:prstTxWarp prst="textNoShape">
              <a:avLst/>
            </a:prstTxWarp>
            <a:spAutoFit/>
          </a:bodyPr>
          <a:lstStyle/>
          <a:p>
            <a:pPr algn="ctr">
              <a:spcBef>
                <a:spcPct val="50000"/>
              </a:spcBef>
            </a:pPr>
            <a:r>
              <a:rPr lang="en-GB" sz="2400" b="1" dirty="0" smtClean="0">
                <a:solidFill>
                  <a:srgbClr val="FFFFFF"/>
                </a:solidFill>
              </a:rPr>
              <a:t>Atmospheric drag – orbit perturbation</a:t>
            </a:r>
            <a:endParaRPr lang="fr-FR" sz="2400" i="1"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CHAMP_decay_long_090824_all.gif"/>
          <p:cNvPicPr>
            <a:picLocks noChangeAspect="1"/>
          </p:cNvPicPr>
          <p:nvPr/>
        </p:nvPicPr>
        <p:blipFill>
          <a:blip r:embed="rId3"/>
          <a:srcRect l="9099" t="1154" r="7799" b="1282"/>
          <a:stretch>
            <a:fillRect/>
          </a:stretch>
        </p:blipFill>
        <p:spPr>
          <a:xfrm>
            <a:off x="311151" y="1803401"/>
            <a:ext cx="4283740" cy="3399298"/>
          </a:xfrm>
          <a:prstGeom prst="rect">
            <a:avLst/>
          </a:prstGeom>
          <a:ln w="19050" cap="flat" cmpd="sng" algn="ctr">
            <a:solidFill>
              <a:schemeClr val="tx1"/>
            </a:solidFill>
            <a:prstDash val="solid"/>
            <a:round/>
            <a:headEnd type="none" w="med" len="med"/>
            <a:tailEnd type="none" w="med" len="med"/>
          </a:ln>
        </p:spPr>
      </p:pic>
      <p:pic>
        <p:nvPicPr>
          <p:cNvPr id="7" name="Image 6" descr="GRACE_decay_summary_090820.jpg"/>
          <p:cNvPicPr>
            <a:picLocks noChangeAspect="1"/>
          </p:cNvPicPr>
          <p:nvPr/>
        </p:nvPicPr>
        <p:blipFill>
          <a:blip r:embed="rId4"/>
          <a:srcRect l="10654" t="27407" r="9216" b="27871"/>
          <a:stretch>
            <a:fillRect/>
          </a:stretch>
        </p:blipFill>
        <p:spPr>
          <a:xfrm>
            <a:off x="4514853" y="3117852"/>
            <a:ext cx="4340491" cy="3419996"/>
          </a:xfrm>
          <a:prstGeom prst="rect">
            <a:avLst/>
          </a:prstGeom>
          <a:ln w="19050" cap="flat" cmpd="sng" algn="ctr">
            <a:solidFill>
              <a:srgbClr val="000000"/>
            </a:solidFill>
            <a:prstDash val="solid"/>
            <a:round/>
            <a:headEnd type="none" w="med" len="med"/>
            <a:tailEnd type="none" w="med" len="med"/>
          </a:ln>
        </p:spPr>
      </p:pic>
      <p:sp>
        <p:nvSpPr>
          <p:cNvPr id="6" name="ZoneTexte 5"/>
          <p:cNvSpPr txBox="1"/>
          <p:nvPr/>
        </p:nvSpPr>
        <p:spPr>
          <a:xfrm>
            <a:off x="247650" y="565150"/>
            <a:ext cx="8667750" cy="1246495"/>
          </a:xfrm>
          <a:prstGeom prst="rect">
            <a:avLst/>
          </a:prstGeom>
          <a:noFill/>
        </p:spPr>
        <p:txBody>
          <a:bodyPr wrap="square" rtlCol="0">
            <a:spAutoFit/>
          </a:bodyPr>
          <a:lstStyle/>
          <a:p>
            <a:r>
              <a:rPr lang="en-US" b="1" dirty="0" smtClean="0">
                <a:solidFill>
                  <a:schemeClr val="bg1"/>
                </a:solidFill>
                <a:effectLst>
                  <a:outerShdw blurRad="50800" dist="38100" dir="2700000">
                    <a:srgbClr val="000000">
                      <a:alpha val="43000"/>
                    </a:srgbClr>
                  </a:outerShdw>
                </a:effectLst>
                <a:latin typeface="+mn-lt"/>
              </a:rPr>
              <a:t>Atmospheric drag computation is not accurate because of:</a:t>
            </a:r>
          </a:p>
          <a:p>
            <a:pPr>
              <a:spcBef>
                <a:spcPts val="600"/>
              </a:spcBef>
              <a:spcAft>
                <a:spcPts val="600"/>
              </a:spcAft>
              <a:buFont typeface="Arial"/>
              <a:buChar char="•"/>
            </a:pPr>
            <a:r>
              <a:rPr lang="en-US" i="1" dirty="0" smtClean="0">
                <a:solidFill>
                  <a:schemeClr val="bg1"/>
                </a:solidFill>
                <a:effectLst>
                  <a:outerShdw blurRad="50800" dist="38100" dir="2700000">
                    <a:srgbClr val="000000">
                      <a:alpha val="43000"/>
                    </a:srgbClr>
                  </a:outerShdw>
                </a:effectLst>
                <a:latin typeface="+mn-lt"/>
              </a:rPr>
              <a:t> Solar and geomagnetic activity </a:t>
            </a:r>
            <a:r>
              <a:rPr lang="en-US" i="1" u="sng" dirty="0" smtClean="0">
                <a:solidFill>
                  <a:schemeClr val="bg1"/>
                </a:solidFill>
                <a:effectLst>
                  <a:outerShdw blurRad="50800" dist="38100" dir="2700000">
                    <a:srgbClr val="000000">
                      <a:alpha val="43000"/>
                    </a:srgbClr>
                  </a:outerShdw>
                </a:effectLst>
                <a:latin typeface="+mn-lt"/>
              </a:rPr>
              <a:t>forecast </a:t>
            </a:r>
            <a:r>
              <a:rPr lang="en-US" i="1" dirty="0" smtClean="0">
                <a:solidFill>
                  <a:schemeClr val="bg1"/>
                </a:solidFill>
                <a:effectLst>
                  <a:outerShdw blurRad="50800" dist="38100" dir="2700000">
                    <a:srgbClr val="000000">
                      <a:alpha val="43000"/>
                    </a:srgbClr>
                  </a:outerShdw>
                </a:effectLst>
                <a:latin typeface="+mn-lt"/>
              </a:rPr>
              <a:t>(days, month, years, solar cycle)</a:t>
            </a:r>
          </a:p>
          <a:p>
            <a:pPr algn="ctr">
              <a:spcBef>
                <a:spcPts val="600"/>
              </a:spcBef>
              <a:spcAft>
                <a:spcPts val="600"/>
              </a:spcAft>
            </a:pPr>
            <a:r>
              <a:rPr lang="en-US" dirty="0" smtClean="0">
                <a:solidFill>
                  <a:schemeClr val="bg1"/>
                </a:solidFill>
                <a:effectLst>
                  <a:outerShdw blurRad="50800" dist="38100" dir="2700000">
                    <a:srgbClr val="000000">
                      <a:alpha val="43000"/>
                    </a:srgbClr>
                  </a:outerShdw>
                </a:effectLst>
                <a:latin typeface="+mn-lt"/>
              </a:rPr>
              <a:t>Example: CHAMP and GRACE (courtesy GFZ Potsdam)</a:t>
            </a:r>
          </a:p>
        </p:txBody>
      </p:sp>
      <p:sp>
        <p:nvSpPr>
          <p:cNvPr id="8" name="Text Box 6"/>
          <p:cNvSpPr txBox="1">
            <a:spLocks noChangeArrowheads="1"/>
          </p:cNvSpPr>
          <p:nvPr/>
        </p:nvSpPr>
        <p:spPr bwMode="auto">
          <a:xfrm>
            <a:off x="152400" y="19050"/>
            <a:ext cx="8839200" cy="457200"/>
          </a:xfrm>
          <a:prstGeom prst="rect">
            <a:avLst/>
          </a:prstGeom>
          <a:noFill/>
          <a:ln w="9525">
            <a:noFill/>
            <a:miter lim="800000"/>
            <a:headEnd/>
            <a:tailEnd/>
          </a:ln>
        </p:spPr>
        <p:txBody>
          <a:bodyPr>
            <a:prstTxWarp prst="textNoShape">
              <a:avLst/>
            </a:prstTxWarp>
            <a:spAutoFit/>
          </a:bodyPr>
          <a:lstStyle/>
          <a:p>
            <a:pPr algn="ctr">
              <a:spcBef>
                <a:spcPct val="50000"/>
              </a:spcBef>
            </a:pPr>
            <a:r>
              <a:rPr lang="en-GB" sz="2400" b="1" dirty="0" smtClean="0">
                <a:solidFill>
                  <a:srgbClr val="FFFFFF"/>
                </a:solidFill>
              </a:rPr>
              <a:t>Atmospheric drag – orbit perturbation</a:t>
            </a:r>
            <a:endParaRPr lang="fr-FR" sz="2400" i="1" dirty="0">
              <a:solidFill>
                <a:srgbClr val="FFFFFF"/>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152400" y="19050"/>
            <a:ext cx="8839200" cy="457200"/>
          </a:xfrm>
          <a:prstGeom prst="rect">
            <a:avLst/>
          </a:prstGeom>
          <a:noFill/>
          <a:ln w="9525">
            <a:noFill/>
            <a:miter lim="800000"/>
            <a:headEnd/>
            <a:tailEnd/>
          </a:ln>
        </p:spPr>
        <p:txBody>
          <a:bodyPr>
            <a:prstTxWarp prst="textNoShape">
              <a:avLst/>
            </a:prstTxWarp>
            <a:spAutoFit/>
          </a:bodyPr>
          <a:lstStyle/>
          <a:p>
            <a:pPr algn="ctr">
              <a:spcBef>
                <a:spcPct val="50000"/>
              </a:spcBef>
            </a:pPr>
            <a:r>
              <a:rPr lang="en-GB" sz="2400" b="1" dirty="0" smtClean="0">
                <a:solidFill>
                  <a:srgbClr val="FFFFFF"/>
                </a:solidFill>
              </a:rPr>
              <a:t>Summary</a:t>
            </a:r>
            <a:endParaRPr lang="fr-FR" sz="2400" b="1" dirty="0">
              <a:solidFill>
                <a:srgbClr val="FFFFFF"/>
              </a:solidFill>
            </a:endParaRPr>
          </a:p>
        </p:txBody>
      </p:sp>
      <p:sp>
        <p:nvSpPr>
          <p:cNvPr id="3" name="ZoneTexte 2"/>
          <p:cNvSpPr txBox="1"/>
          <p:nvPr/>
        </p:nvSpPr>
        <p:spPr>
          <a:xfrm>
            <a:off x="349250" y="660400"/>
            <a:ext cx="8464550" cy="5170646"/>
          </a:xfrm>
          <a:prstGeom prst="rect">
            <a:avLst/>
          </a:prstGeom>
          <a:noFill/>
        </p:spPr>
        <p:txBody>
          <a:bodyPr wrap="square" rtlCol="0">
            <a:spAutoFit/>
          </a:bodyPr>
          <a:lstStyle/>
          <a:p>
            <a:pPr>
              <a:spcAft>
                <a:spcPts val="1200"/>
              </a:spcAft>
              <a:buFont typeface="Arial"/>
              <a:buChar char="•"/>
            </a:pPr>
            <a:r>
              <a:rPr lang="en-US" i="1" dirty="0" smtClean="0">
                <a:solidFill>
                  <a:schemeClr val="bg1"/>
                </a:solidFill>
                <a:effectLst>
                  <a:outerShdw blurRad="50800" dist="38100" dir="2700000">
                    <a:srgbClr val="000000">
                      <a:alpha val="43000"/>
                    </a:srgbClr>
                  </a:outerShdw>
                </a:effectLst>
                <a:latin typeface="+mn-lt"/>
              </a:rPr>
              <a:t> Thermosphere variability due to changing energy input, both spatially (season) and temporally (solar activity) – orders of magnitude at 700 km</a:t>
            </a:r>
          </a:p>
          <a:p>
            <a:pPr>
              <a:spcAft>
                <a:spcPts val="1200"/>
              </a:spcAft>
              <a:buFont typeface="Arial"/>
              <a:buChar char="•"/>
            </a:pPr>
            <a:r>
              <a:rPr lang="en-US" i="1" dirty="0" smtClean="0">
                <a:solidFill>
                  <a:schemeClr val="bg1"/>
                </a:solidFill>
                <a:effectLst>
                  <a:outerShdw blurRad="50800" dist="38100" dir="2700000">
                    <a:srgbClr val="000000">
                      <a:alpha val="43000"/>
                    </a:srgbClr>
                  </a:outerShdw>
                </a:effectLst>
                <a:latin typeface="+mn-lt"/>
              </a:rPr>
              <a:t> Models reproduce thermosphere density with a 1-</a:t>
            </a:r>
            <a:r>
              <a:rPr lang="en-US" i="1" dirty="0" smtClean="0">
                <a:solidFill>
                  <a:schemeClr val="bg1"/>
                </a:solidFill>
                <a:effectLst>
                  <a:outerShdw blurRad="50800" dist="38100" dir="2700000">
                    <a:srgbClr val="000000">
                      <a:alpha val="43000"/>
                    </a:srgbClr>
                  </a:outerShdw>
                </a:effectLst>
                <a:latin typeface="Symbol" charset="2"/>
                <a:cs typeface="Symbol" charset="2"/>
              </a:rPr>
              <a:t>s</a:t>
            </a:r>
            <a:r>
              <a:rPr lang="en-US" i="1" dirty="0" smtClean="0">
                <a:solidFill>
                  <a:schemeClr val="bg1"/>
                </a:solidFill>
                <a:effectLst>
                  <a:outerShdw blurRad="50800" dist="38100" dir="2700000">
                    <a:srgbClr val="000000">
                      <a:alpha val="43000"/>
                    </a:srgbClr>
                  </a:outerShdw>
                </a:effectLst>
                <a:latin typeface="+mn-lt"/>
              </a:rPr>
              <a:t> precision of 10-25%.</a:t>
            </a:r>
          </a:p>
          <a:p>
            <a:pPr>
              <a:spcAft>
                <a:spcPts val="1200"/>
              </a:spcAft>
              <a:buFont typeface="Arial"/>
              <a:buChar char="•"/>
            </a:pPr>
            <a:r>
              <a:rPr lang="en-US" i="1" dirty="0" smtClean="0">
                <a:solidFill>
                  <a:schemeClr val="bg1"/>
                </a:solidFill>
                <a:effectLst>
                  <a:outerShdw blurRad="50800" dist="38100" dir="2700000">
                    <a:srgbClr val="000000">
                      <a:alpha val="43000"/>
                    </a:srgbClr>
                  </a:outerShdw>
                </a:effectLst>
                <a:latin typeface="+mn-lt"/>
              </a:rPr>
              <a:t> Improving the models is hampered by:</a:t>
            </a:r>
          </a:p>
          <a:p>
            <a:pPr lvl="1">
              <a:spcAft>
                <a:spcPts val="1200"/>
              </a:spcAft>
              <a:buFont typeface="Arial"/>
              <a:buChar char="•"/>
            </a:pPr>
            <a:r>
              <a:rPr lang="en-US" i="1" dirty="0" smtClean="0">
                <a:solidFill>
                  <a:schemeClr val="bg1"/>
                </a:solidFill>
                <a:effectLst>
                  <a:outerShdw blurRad="50800" dist="38100" dir="2700000">
                    <a:srgbClr val="000000">
                      <a:alpha val="43000"/>
                    </a:srgbClr>
                  </a:outerShdw>
                </a:effectLst>
                <a:latin typeface="+mn-lt"/>
              </a:rPr>
              <a:t> Observations of inhomogeneous quality, sparse data, biases</a:t>
            </a:r>
          </a:p>
          <a:p>
            <a:pPr lvl="1">
              <a:spcAft>
                <a:spcPts val="1200"/>
              </a:spcAft>
              <a:buFont typeface="Arial"/>
              <a:buChar char="•"/>
            </a:pPr>
            <a:r>
              <a:rPr lang="en-US" i="1" dirty="0" smtClean="0">
                <a:solidFill>
                  <a:schemeClr val="bg1"/>
                </a:solidFill>
                <a:effectLst>
                  <a:outerShdw blurRad="50800" dist="38100" dir="2700000">
                    <a:srgbClr val="000000">
                      <a:alpha val="43000"/>
                    </a:srgbClr>
                  </a:outerShdw>
                </a:effectLst>
                <a:latin typeface="+mn-lt"/>
              </a:rPr>
              <a:t> Solar and geomagnetic indices are proxies, with variable performance</a:t>
            </a:r>
          </a:p>
          <a:p>
            <a:pPr>
              <a:spcAft>
                <a:spcPts val="1200"/>
              </a:spcAft>
              <a:buFont typeface="Arial"/>
              <a:buChar char="•"/>
            </a:pPr>
            <a:endParaRPr lang="en-US" i="1" dirty="0" smtClean="0">
              <a:solidFill>
                <a:schemeClr val="bg1"/>
              </a:solidFill>
              <a:effectLst>
                <a:outerShdw blurRad="50800" dist="38100" dir="2700000">
                  <a:srgbClr val="000000">
                    <a:alpha val="43000"/>
                  </a:srgbClr>
                </a:outerShdw>
              </a:effectLst>
              <a:latin typeface="+mn-lt"/>
            </a:endParaRPr>
          </a:p>
          <a:p>
            <a:pPr>
              <a:spcAft>
                <a:spcPts val="1200"/>
              </a:spcAft>
              <a:buFont typeface="Arial"/>
              <a:buChar char="•"/>
            </a:pPr>
            <a:r>
              <a:rPr lang="en-US" i="1" dirty="0" smtClean="0">
                <a:solidFill>
                  <a:schemeClr val="bg1"/>
                </a:solidFill>
                <a:effectLst>
                  <a:outerShdw blurRad="50800" dist="38100" dir="2700000">
                    <a:srgbClr val="000000">
                      <a:alpha val="43000"/>
                    </a:srgbClr>
                  </a:outerShdw>
                </a:effectLst>
                <a:latin typeface="+mn-lt"/>
              </a:rPr>
              <a:t> Large uncertainties/errors in atmospheric drag computation</a:t>
            </a:r>
          </a:p>
          <a:p>
            <a:pPr>
              <a:spcAft>
                <a:spcPts val="1200"/>
              </a:spcAft>
              <a:buFont typeface="Arial"/>
              <a:buChar char="•"/>
            </a:pPr>
            <a:r>
              <a:rPr lang="en-US" i="1" dirty="0" smtClean="0">
                <a:solidFill>
                  <a:schemeClr val="bg1"/>
                </a:solidFill>
                <a:effectLst>
                  <a:outerShdw blurRad="50800" dist="38100" dir="2700000">
                    <a:srgbClr val="000000">
                      <a:alpha val="43000"/>
                    </a:srgbClr>
                  </a:outerShdw>
                </a:effectLst>
                <a:latin typeface="+mn-lt"/>
              </a:rPr>
              <a:t> Largest error on time scale of days: thermosphere model</a:t>
            </a:r>
          </a:p>
          <a:p>
            <a:pPr>
              <a:spcAft>
                <a:spcPts val="1200"/>
              </a:spcAft>
              <a:buFont typeface="Arial"/>
              <a:buChar char="•"/>
            </a:pPr>
            <a:r>
              <a:rPr lang="en-US" i="1" dirty="0" smtClean="0">
                <a:solidFill>
                  <a:schemeClr val="bg1"/>
                </a:solidFill>
                <a:effectLst>
                  <a:outerShdw blurRad="50800" dist="38100" dir="2700000">
                    <a:srgbClr val="000000">
                      <a:alpha val="43000"/>
                    </a:srgbClr>
                  </a:outerShdw>
                </a:effectLst>
              </a:rPr>
              <a:t> Largest error on time scale of months-years: solar activity forecast</a:t>
            </a:r>
          </a:p>
          <a:p>
            <a:pPr>
              <a:spcAft>
                <a:spcPts val="600"/>
              </a:spcAft>
              <a:buFont typeface="Arial"/>
              <a:buChar char="•"/>
            </a:pPr>
            <a:endParaRPr lang="en-US" i="1" dirty="0" smtClean="0">
              <a:solidFill>
                <a:schemeClr val="bg1"/>
              </a:solidFill>
              <a:effectLst>
                <a:outerShdw blurRad="50800" dist="38100" dir="2700000">
                  <a:srgbClr val="000000">
                    <a:alpha val="43000"/>
                  </a:srgbClr>
                </a:outerShdw>
              </a:effectLst>
              <a:latin typeface="+mn-lt"/>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152400" y="19050"/>
            <a:ext cx="8839200" cy="457200"/>
          </a:xfrm>
          <a:prstGeom prst="rect">
            <a:avLst/>
          </a:prstGeom>
          <a:noFill/>
          <a:ln w="9525">
            <a:noFill/>
            <a:miter lim="800000"/>
            <a:headEnd/>
            <a:tailEnd/>
          </a:ln>
        </p:spPr>
        <p:txBody>
          <a:bodyPr>
            <a:prstTxWarp prst="textNoShape">
              <a:avLst/>
            </a:prstTxWarp>
            <a:spAutoFit/>
          </a:bodyPr>
          <a:lstStyle/>
          <a:p>
            <a:pPr algn="ctr">
              <a:spcBef>
                <a:spcPct val="50000"/>
              </a:spcBef>
            </a:pPr>
            <a:r>
              <a:rPr lang="en-GB" sz="2400" b="1" dirty="0" smtClean="0">
                <a:solidFill>
                  <a:srgbClr val="FFFFFF"/>
                </a:solidFill>
              </a:rPr>
              <a:t>The upper atmosphere</a:t>
            </a:r>
            <a:endParaRPr lang="fr-FR" sz="2400" b="1" dirty="0">
              <a:solidFill>
                <a:srgbClr val="FFFFFF"/>
              </a:solidFill>
            </a:endParaRPr>
          </a:p>
        </p:txBody>
      </p:sp>
      <p:pic>
        <p:nvPicPr>
          <p:cNvPr id="15" name="Image 14" descr="Atmosphere_with_Ionosphere.png"/>
          <p:cNvPicPr>
            <a:picLocks noChangeAspect="1"/>
          </p:cNvPicPr>
          <p:nvPr/>
        </p:nvPicPr>
        <p:blipFill>
          <a:blip r:embed="rId4"/>
          <a:stretch>
            <a:fillRect/>
          </a:stretch>
        </p:blipFill>
        <p:spPr>
          <a:xfrm>
            <a:off x="311106" y="1708150"/>
            <a:ext cx="4832394" cy="4777102"/>
          </a:xfrm>
          <a:prstGeom prst="rect">
            <a:avLst/>
          </a:prstGeom>
          <a:solidFill>
            <a:srgbClr val="CCCCCC"/>
          </a:solidFill>
        </p:spPr>
      </p:pic>
      <p:sp>
        <p:nvSpPr>
          <p:cNvPr id="16" name="ZoneTexte 15"/>
          <p:cNvSpPr txBox="1"/>
          <p:nvPr/>
        </p:nvSpPr>
        <p:spPr>
          <a:xfrm>
            <a:off x="5461000" y="1708150"/>
            <a:ext cx="3454400" cy="707886"/>
          </a:xfrm>
          <a:prstGeom prst="rect">
            <a:avLst/>
          </a:prstGeom>
          <a:noFill/>
        </p:spPr>
        <p:txBody>
          <a:bodyPr wrap="square" rtlCol="0">
            <a:spAutoFit/>
          </a:bodyPr>
          <a:lstStyle/>
          <a:p>
            <a:r>
              <a:rPr lang="en-US" dirty="0" smtClean="0">
                <a:solidFill>
                  <a:schemeClr val="bg1"/>
                </a:solidFill>
                <a:effectLst>
                  <a:outerShdw blurRad="50800" dist="38100" dir="2700000">
                    <a:srgbClr val="000000">
                      <a:alpha val="43000"/>
                    </a:srgbClr>
                  </a:outerShdw>
                </a:effectLst>
                <a:latin typeface="+mn-lt"/>
              </a:rPr>
              <a:t>Density falls off exponentially with height (figures below).</a:t>
            </a:r>
          </a:p>
        </p:txBody>
      </p:sp>
      <p:pic>
        <p:nvPicPr>
          <p:cNvPr id="18" name="Image 17" descr="ro_dtm13_LF.png"/>
          <p:cNvPicPr>
            <a:picLocks noChangeAspect="1"/>
          </p:cNvPicPr>
          <p:nvPr/>
        </p:nvPicPr>
        <p:blipFill>
          <a:blip r:embed="rId5"/>
          <a:srcRect t="10496"/>
          <a:stretch>
            <a:fillRect/>
          </a:stretch>
        </p:blipFill>
        <p:spPr>
          <a:xfrm>
            <a:off x="5575300" y="2406650"/>
            <a:ext cx="3058470" cy="2053100"/>
          </a:xfrm>
          <a:prstGeom prst="rect">
            <a:avLst/>
          </a:prstGeom>
        </p:spPr>
      </p:pic>
      <p:sp>
        <p:nvSpPr>
          <p:cNvPr id="19" name="ZoneTexte 18"/>
          <p:cNvSpPr txBox="1"/>
          <p:nvPr/>
        </p:nvSpPr>
        <p:spPr>
          <a:xfrm>
            <a:off x="279400" y="622300"/>
            <a:ext cx="8648700" cy="1015663"/>
          </a:xfrm>
          <a:prstGeom prst="rect">
            <a:avLst/>
          </a:prstGeom>
          <a:noFill/>
        </p:spPr>
        <p:txBody>
          <a:bodyPr wrap="square" rtlCol="0">
            <a:spAutoFit/>
          </a:bodyPr>
          <a:lstStyle/>
          <a:p>
            <a:pPr algn="ctr"/>
            <a:r>
              <a:rPr lang="en-US" b="1" dirty="0" smtClean="0">
                <a:solidFill>
                  <a:schemeClr val="bg1"/>
                </a:solidFill>
                <a:effectLst>
                  <a:outerShdw blurRad="50800" dist="38100" dir="2700000">
                    <a:srgbClr val="000000">
                      <a:alpha val="43000"/>
                    </a:srgbClr>
                  </a:outerShdw>
                </a:effectLst>
              </a:rPr>
              <a:t>Vertical structure of the atmosphere (left figure) </a:t>
            </a:r>
          </a:p>
          <a:p>
            <a:r>
              <a:rPr lang="en-US" dirty="0" smtClean="0">
                <a:solidFill>
                  <a:schemeClr val="bg1"/>
                </a:solidFill>
                <a:effectLst>
                  <a:outerShdw blurRad="50800" dist="38100" dir="2700000">
                    <a:srgbClr val="000000">
                      <a:alpha val="43000"/>
                    </a:srgbClr>
                  </a:outerShdw>
                </a:effectLst>
                <a:latin typeface="+mn-lt"/>
              </a:rPr>
              <a:t>The neutral atmosphere at satellite altitudes is called </a:t>
            </a:r>
            <a:r>
              <a:rPr lang="en-US" u="sng" dirty="0" smtClean="0">
                <a:solidFill>
                  <a:schemeClr val="bg1"/>
                </a:solidFill>
                <a:effectLst>
                  <a:outerShdw blurRad="50800" dist="38100" dir="2700000">
                    <a:srgbClr val="000000">
                      <a:alpha val="43000"/>
                    </a:srgbClr>
                  </a:outerShdw>
                </a:effectLst>
                <a:latin typeface="+mn-lt"/>
              </a:rPr>
              <a:t>thermosphere and exosphere</a:t>
            </a:r>
            <a:r>
              <a:rPr lang="en-US" dirty="0" smtClean="0">
                <a:solidFill>
                  <a:schemeClr val="bg1"/>
                </a:solidFill>
                <a:effectLst>
                  <a:outerShdw blurRad="50800" dist="38100" dir="2700000">
                    <a:srgbClr val="000000">
                      <a:alpha val="43000"/>
                    </a:srgbClr>
                  </a:outerShdw>
                </a:effectLst>
                <a:latin typeface="+mn-lt"/>
              </a:rPr>
              <a:t>; the charged, ionosphere.</a:t>
            </a:r>
          </a:p>
        </p:txBody>
      </p:sp>
      <p:sp>
        <p:nvSpPr>
          <p:cNvPr id="11" name="Rectangle 10"/>
          <p:cNvSpPr/>
          <p:nvPr/>
        </p:nvSpPr>
        <p:spPr>
          <a:xfrm>
            <a:off x="6521450" y="2452757"/>
            <a:ext cx="2076450" cy="738664"/>
          </a:xfrm>
          <a:prstGeom prst="rect">
            <a:avLst/>
          </a:prstGeom>
        </p:spPr>
        <p:txBody>
          <a:bodyPr wrap="square">
            <a:spAutoFit/>
          </a:bodyPr>
          <a:lstStyle/>
          <a:p>
            <a:r>
              <a:rPr lang="en-US" sz="1400" dirty="0" smtClean="0">
                <a:effectLst>
                  <a:outerShdw blurRad="50800" dist="38100" dir="2700000">
                    <a:srgbClr val="000000">
                      <a:alpha val="43000"/>
                    </a:srgbClr>
                  </a:outerShdw>
                </a:effectLst>
              </a:rPr>
              <a:t>NB: Density </a:t>
            </a:r>
            <a:r>
              <a:rPr lang="en-US" sz="1400" dirty="0" err="1" smtClean="0">
                <a:effectLst>
                  <a:outerShdw blurRad="50800" dist="38100" dir="2700000">
                    <a:srgbClr val="000000">
                      <a:alpha val="43000"/>
                    </a:srgbClr>
                  </a:outerShdw>
                </a:effectLst>
                <a:latin typeface="Symbol" charset="2"/>
                <a:cs typeface="Symbol" charset="2"/>
              </a:rPr>
              <a:t>r</a:t>
            </a:r>
            <a:r>
              <a:rPr lang="en-US" sz="1400" dirty="0" smtClean="0">
                <a:effectLst>
                  <a:outerShdw blurRad="50800" dist="38100" dir="2700000">
                    <a:srgbClr val="000000">
                      <a:alpha val="43000"/>
                    </a:srgbClr>
                  </a:outerShdw>
                </a:effectLst>
              </a:rPr>
              <a:t> is highly variable as a function of position and date.</a:t>
            </a:r>
          </a:p>
        </p:txBody>
      </p:sp>
      <p:grpSp>
        <p:nvGrpSpPr>
          <p:cNvPr id="12" name="Grouper 11"/>
          <p:cNvGrpSpPr/>
          <p:nvPr/>
        </p:nvGrpSpPr>
        <p:grpSpPr>
          <a:xfrm>
            <a:off x="5575300" y="4508501"/>
            <a:ext cx="3043073" cy="2042259"/>
            <a:chOff x="5575300" y="4508501"/>
            <a:chExt cx="3043073" cy="2042259"/>
          </a:xfrm>
        </p:grpSpPr>
        <p:pic>
          <p:nvPicPr>
            <p:cNvPr id="10" name="Image 9" descr="composition_dtm13_LF.png"/>
            <p:cNvPicPr>
              <a:picLocks noChangeAspect="1"/>
            </p:cNvPicPr>
            <p:nvPr/>
          </p:nvPicPr>
          <p:blipFill>
            <a:blip r:embed="rId6"/>
            <a:srcRect t="10518"/>
            <a:stretch>
              <a:fillRect/>
            </a:stretch>
          </p:blipFill>
          <p:spPr>
            <a:xfrm>
              <a:off x="5575300" y="4508501"/>
              <a:ext cx="3043073" cy="2042259"/>
            </a:xfrm>
            <a:prstGeom prst="rect">
              <a:avLst/>
            </a:prstGeom>
            <a:ln w="19050" cap="flat" cmpd="sng" algn="ctr">
              <a:solidFill>
                <a:schemeClr val="tx1"/>
              </a:solidFill>
              <a:prstDash val="solid"/>
              <a:round/>
              <a:headEnd type="none" w="med" len="med"/>
              <a:tailEnd type="none" w="med" len="med"/>
            </a:ln>
          </p:spPr>
        </p:pic>
        <p:graphicFrame>
          <p:nvGraphicFramePr>
            <p:cNvPr id="15362" name="Object 2"/>
            <p:cNvGraphicFramePr>
              <a:graphicFrameLocks noChangeAspect="1"/>
            </p:cNvGraphicFramePr>
            <p:nvPr/>
          </p:nvGraphicFramePr>
          <p:xfrm>
            <a:off x="5997575" y="5572496"/>
            <a:ext cx="790575" cy="620342"/>
          </p:xfrm>
          <a:graphic>
            <a:graphicData uri="http://schemas.openxmlformats.org/presentationml/2006/ole">
              <mc:AlternateContent xmlns:mc="http://schemas.openxmlformats.org/markup-compatibility/2006">
                <mc:Choice xmlns:v="urn:schemas-microsoft-com:vml" Requires="v">
                  <p:oleObj spid="_x0000_s15364" name="Équation" r:id="rId7" imgW="482600" imgH="381000" progId="Equation.3">
                    <p:embed/>
                  </p:oleObj>
                </mc:Choice>
                <mc:Fallback>
                  <p:oleObj name="Équation" r:id="rId7" imgW="482600" imgH="381000" progId="Equation.3">
                    <p:embed/>
                    <p:pic>
                      <p:nvPicPr>
                        <p:cNvPr id="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97575" y="5572496"/>
                          <a:ext cx="790575" cy="620342"/>
                        </a:xfrm>
                        <a:prstGeom prst="rect">
                          <a:avLst/>
                        </a:prstGeom>
                        <a:solidFill>
                          <a:schemeClr val="bg1"/>
                        </a:solidFill>
                      </p:spPr>
                    </p:pic>
                  </p:oleObj>
                </mc:Fallback>
              </mc:AlternateContent>
            </a:graphicData>
          </a:graphic>
        </p:graphicFrame>
      </p:grpSp>
      <p:sp>
        <p:nvSpPr>
          <p:cNvPr id="13" name="Rectangle 12"/>
          <p:cNvSpPr/>
          <p:nvPr/>
        </p:nvSpPr>
        <p:spPr>
          <a:xfrm>
            <a:off x="5899150" y="3875157"/>
            <a:ext cx="1943100" cy="276999"/>
          </a:xfrm>
          <a:prstGeom prst="rect">
            <a:avLst/>
          </a:prstGeom>
        </p:spPr>
        <p:txBody>
          <a:bodyPr wrap="square">
            <a:spAutoFit/>
          </a:bodyPr>
          <a:lstStyle/>
          <a:p>
            <a:r>
              <a:rPr lang="en-US" sz="1200" b="1" dirty="0" smtClean="0">
                <a:effectLst>
                  <a:outerShdw blurRad="50800" dist="38100" dir="2700000">
                    <a:srgbClr val="000000">
                      <a:alpha val="43000"/>
                    </a:srgbClr>
                  </a:outerShdw>
                </a:effectLst>
                <a:latin typeface="Symbol" charset="2"/>
                <a:cs typeface="Symbol" charset="2"/>
              </a:rPr>
              <a:t>r</a:t>
            </a:r>
            <a:r>
              <a:rPr lang="en-US" sz="1200" b="1" dirty="0" smtClean="0">
                <a:effectLst>
                  <a:outerShdw blurRad="50800" dist="38100" dir="2700000">
                    <a:srgbClr val="000000">
                      <a:alpha val="43000"/>
                    </a:srgbClr>
                  </a:outerShdw>
                </a:effectLst>
              </a:rPr>
              <a:t>(0 km/500 km)≈1e-12</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152400" y="19050"/>
            <a:ext cx="8839200" cy="457200"/>
          </a:xfrm>
          <a:prstGeom prst="rect">
            <a:avLst/>
          </a:prstGeom>
          <a:noFill/>
          <a:ln w="9525">
            <a:noFill/>
            <a:miter lim="800000"/>
            <a:headEnd/>
            <a:tailEnd/>
          </a:ln>
        </p:spPr>
        <p:txBody>
          <a:bodyPr>
            <a:prstTxWarp prst="textNoShape">
              <a:avLst/>
            </a:prstTxWarp>
            <a:spAutoFit/>
          </a:bodyPr>
          <a:lstStyle/>
          <a:p>
            <a:pPr algn="ctr">
              <a:spcBef>
                <a:spcPct val="50000"/>
              </a:spcBef>
            </a:pPr>
            <a:r>
              <a:rPr lang="en-GB" sz="2400" b="1" dirty="0" smtClean="0">
                <a:solidFill>
                  <a:srgbClr val="FFFFFF"/>
                </a:solidFill>
              </a:rPr>
              <a:t>Atmospheric drag</a:t>
            </a:r>
            <a:endParaRPr lang="fr-FR" sz="2400" b="1" dirty="0">
              <a:solidFill>
                <a:srgbClr val="FFFFFF"/>
              </a:solidFill>
            </a:endParaRPr>
          </a:p>
        </p:txBody>
      </p:sp>
      <p:sp>
        <p:nvSpPr>
          <p:cNvPr id="3" name="Espace réservé du contenu 2"/>
          <p:cNvSpPr txBox="1">
            <a:spLocks/>
          </p:cNvSpPr>
          <p:nvPr/>
        </p:nvSpPr>
        <p:spPr bwMode="auto">
          <a:xfrm>
            <a:off x="431799" y="638175"/>
            <a:ext cx="8280409" cy="1114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indent="-342900">
              <a:defRPr/>
            </a:pPr>
            <a:r>
              <a:rPr lang="fr-FR" dirty="0" smtClean="0">
                <a:solidFill>
                  <a:schemeClr val="bg1"/>
                </a:solidFill>
                <a:effectLst>
                  <a:outerShdw blurRad="50800" dist="38100" dir="2700000">
                    <a:srgbClr val="000000">
                      <a:alpha val="43000"/>
                    </a:srgbClr>
                  </a:outerShdw>
                </a:effectLst>
                <a:latin typeface="+mn-lt"/>
              </a:rPr>
              <a:t>A satellite/</a:t>
            </a:r>
            <a:r>
              <a:rPr lang="fr-FR" dirty="0" err="1" smtClean="0">
                <a:solidFill>
                  <a:schemeClr val="bg1"/>
                </a:solidFill>
                <a:effectLst>
                  <a:outerShdw blurRad="50800" dist="38100" dir="2700000">
                    <a:srgbClr val="000000">
                      <a:alpha val="43000"/>
                    </a:srgbClr>
                  </a:outerShdw>
                </a:effectLst>
                <a:latin typeface="+mn-lt"/>
              </a:rPr>
              <a:t>object</a:t>
            </a:r>
            <a:r>
              <a:rPr lang="fr-FR" dirty="0" smtClean="0">
                <a:solidFill>
                  <a:schemeClr val="bg1"/>
                </a:solidFill>
                <a:effectLst>
                  <a:outerShdw blurRad="50800" dist="38100" dir="2700000">
                    <a:srgbClr val="000000">
                      <a:alpha val="43000"/>
                    </a:srgbClr>
                  </a:outerShdw>
                </a:effectLst>
                <a:latin typeface="+mn-lt"/>
              </a:rPr>
              <a:t> in </a:t>
            </a:r>
            <a:r>
              <a:rPr lang="fr-FR" dirty="0" err="1" smtClean="0">
                <a:solidFill>
                  <a:schemeClr val="bg1"/>
                </a:solidFill>
                <a:effectLst>
                  <a:outerShdw blurRad="50800" dist="38100" dir="2700000">
                    <a:srgbClr val="000000">
                      <a:alpha val="43000"/>
                    </a:srgbClr>
                  </a:outerShdw>
                </a:effectLst>
                <a:latin typeface="+mn-lt"/>
              </a:rPr>
              <a:t>Low</a:t>
            </a:r>
            <a:r>
              <a:rPr lang="fr-FR" dirty="0" smtClean="0">
                <a:solidFill>
                  <a:schemeClr val="bg1"/>
                </a:solidFill>
                <a:effectLst>
                  <a:outerShdw blurRad="50800" dist="38100" dir="2700000">
                    <a:srgbClr val="000000">
                      <a:alpha val="43000"/>
                    </a:srgbClr>
                  </a:outerShdw>
                </a:effectLst>
                <a:latin typeface="+mn-lt"/>
              </a:rPr>
              <a:t> </a:t>
            </a:r>
            <a:r>
              <a:rPr lang="fr-FR" dirty="0" err="1" smtClean="0">
                <a:solidFill>
                  <a:schemeClr val="bg1"/>
                </a:solidFill>
                <a:effectLst>
                  <a:outerShdw blurRad="50800" dist="38100" dir="2700000">
                    <a:srgbClr val="000000">
                      <a:alpha val="43000"/>
                    </a:srgbClr>
                  </a:outerShdw>
                </a:effectLst>
                <a:latin typeface="+mn-lt"/>
              </a:rPr>
              <a:t>Earth</a:t>
            </a:r>
            <a:r>
              <a:rPr lang="fr-FR" dirty="0" smtClean="0">
                <a:solidFill>
                  <a:schemeClr val="bg1"/>
                </a:solidFill>
                <a:effectLst>
                  <a:outerShdw blurRad="50800" dist="38100" dir="2700000">
                    <a:srgbClr val="000000">
                      <a:alpha val="43000"/>
                    </a:srgbClr>
                  </a:outerShdw>
                </a:effectLst>
                <a:latin typeface="+mn-lt"/>
              </a:rPr>
              <a:t> </a:t>
            </a:r>
            <a:r>
              <a:rPr lang="fr-FR" dirty="0" err="1" smtClean="0">
                <a:solidFill>
                  <a:schemeClr val="bg1"/>
                </a:solidFill>
                <a:effectLst>
                  <a:outerShdw blurRad="50800" dist="38100" dir="2700000">
                    <a:srgbClr val="000000">
                      <a:alpha val="43000"/>
                    </a:srgbClr>
                  </a:outerShdw>
                </a:effectLst>
                <a:latin typeface="+mn-lt"/>
              </a:rPr>
              <a:t>Orbit</a:t>
            </a:r>
            <a:r>
              <a:rPr lang="fr-FR" dirty="0" smtClean="0">
                <a:solidFill>
                  <a:schemeClr val="bg1"/>
                </a:solidFill>
                <a:effectLst>
                  <a:outerShdw blurRad="50800" dist="38100" dir="2700000">
                    <a:srgbClr val="000000">
                      <a:alpha val="43000"/>
                    </a:srgbClr>
                  </a:outerShdw>
                </a:effectLst>
                <a:latin typeface="+mn-lt"/>
              </a:rPr>
              <a:t> </a:t>
            </a:r>
            <a:r>
              <a:rPr lang="fr-FR" dirty="0" err="1" smtClean="0">
                <a:solidFill>
                  <a:schemeClr val="bg1"/>
                </a:solidFill>
                <a:effectLst>
                  <a:outerShdw blurRad="50800" dist="38100" dir="2700000">
                    <a:srgbClr val="000000">
                      <a:alpha val="43000"/>
                    </a:srgbClr>
                  </a:outerShdw>
                </a:effectLst>
                <a:latin typeface="+mn-lt"/>
              </a:rPr>
              <a:t>loses</a:t>
            </a:r>
            <a:r>
              <a:rPr lang="fr-FR" dirty="0" smtClean="0">
                <a:solidFill>
                  <a:schemeClr val="bg1"/>
                </a:solidFill>
                <a:effectLst>
                  <a:outerShdw blurRad="50800" dist="38100" dir="2700000">
                    <a:srgbClr val="000000">
                      <a:alpha val="43000"/>
                    </a:srgbClr>
                  </a:outerShdw>
                </a:effectLst>
                <a:latin typeface="+mn-lt"/>
              </a:rPr>
              <a:t> altitude due to interaction </a:t>
            </a:r>
            <a:r>
              <a:rPr lang="fr-FR" dirty="0" err="1" smtClean="0">
                <a:solidFill>
                  <a:schemeClr val="bg1"/>
                </a:solidFill>
                <a:effectLst>
                  <a:outerShdw blurRad="50800" dist="38100" dir="2700000">
                    <a:srgbClr val="000000">
                      <a:alpha val="43000"/>
                    </a:srgbClr>
                  </a:outerShdw>
                </a:effectLst>
                <a:latin typeface="+mn-lt"/>
              </a:rPr>
              <a:t>with</a:t>
            </a:r>
            <a:r>
              <a:rPr lang="fr-FR" dirty="0" smtClean="0">
                <a:solidFill>
                  <a:schemeClr val="bg1"/>
                </a:solidFill>
                <a:effectLst>
                  <a:outerShdw blurRad="50800" dist="38100" dir="2700000">
                    <a:srgbClr val="000000">
                      <a:alpha val="43000"/>
                    </a:srgbClr>
                  </a:outerShdw>
                </a:effectLst>
                <a:latin typeface="+mn-lt"/>
              </a:rPr>
              <a:t> the </a:t>
            </a:r>
            <a:r>
              <a:rPr lang="fr-FR" dirty="0" err="1" smtClean="0">
                <a:solidFill>
                  <a:schemeClr val="bg1"/>
                </a:solidFill>
                <a:effectLst>
                  <a:outerShdw blurRad="50800" dist="38100" dir="2700000">
                    <a:srgbClr val="000000">
                      <a:alpha val="43000"/>
                    </a:srgbClr>
                  </a:outerShdw>
                </a:effectLst>
                <a:latin typeface="+mn-lt"/>
              </a:rPr>
              <a:t>neutral</a:t>
            </a:r>
            <a:r>
              <a:rPr lang="fr-FR" dirty="0" smtClean="0">
                <a:solidFill>
                  <a:schemeClr val="bg1"/>
                </a:solidFill>
                <a:effectLst>
                  <a:outerShdw blurRad="50800" dist="38100" dir="2700000">
                    <a:srgbClr val="000000">
                      <a:alpha val="43000"/>
                    </a:srgbClr>
                  </a:outerShdw>
                </a:effectLst>
                <a:latin typeface="+mn-lt"/>
              </a:rPr>
              <a:t> air </a:t>
            </a:r>
            <a:r>
              <a:rPr lang="fr-FR" dirty="0" err="1" smtClean="0">
                <a:solidFill>
                  <a:schemeClr val="bg1"/>
                </a:solidFill>
                <a:effectLst>
                  <a:outerShdw blurRad="50800" dist="38100" dir="2700000">
                    <a:srgbClr val="000000">
                      <a:alpha val="43000"/>
                    </a:srgbClr>
                  </a:outerShdw>
                </a:effectLst>
                <a:latin typeface="+mn-lt"/>
              </a:rPr>
              <a:t>particles</a:t>
            </a:r>
            <a:r>
              <a:rPr lang="fr-FR" dirty="0" smtClean="0">
                <a:solidFill>
                  <a:schemeClr val="bg1"/>
                </a:solidFill>
                <a:effectLst>
                  <a:outerShdw blurRad="50800" dist="38100" dir="2700000">
                    <a:srgbClr val="000000">
                      <a:alpha val="43000"/>
                    </a:srgbClr>
                  </a:outerShdw>
                </a:effectLst>
                <a:latin typeface="+mn-lt"/>
              </a:rPr>
              <a:t> (the </a:t>
            </a:r>
            <a:r>
              <a:rPr lang="fr-FR" dirty="0" err="1" smtClean="0">
                <a:solidFill>
                  <a:schemeClr val="bg1"/>
                </a:solidFill>
                <a:effectLst>
                  <a:outerShdw blurRad="50800" dist="38100" dir="2700000">
                    <a:srgbClr val="000000">
                      <a:alpha val="43000"/>
                    </a:srgbClr>
                  </a:outerShdw>
                </a:effectLst>
                <a:latin typeface="+mn-lt"/>
              </a:rPr>
              <a:t>thermosphere</a:t>
            </a:r>
            <a:r>
              <a:rPr lang="fr-FR" dirty="0" smtClean="0">
                <a:solidFill>
                  <a:schemeClr val="bg1"/>
                </a:solidFill>
                <a:effectLst>
                  <a:outerShdw blurRad="50800" dist="38100" dir="2700000">
                    <a:srgbClr val="000000">
                      <a:alpha val="43000"/>
                    </a:srgbClr>
                  </a:outerShdw>
                </a:effectLst>
                <a:latin typeface="+mn-lt"/>
              </a:rPr>
              <a:t>).</a:t>
            </a:r>
          </a:p>
          <a:p>
            <a:pPr indent="-342900">
              <a:defRPr/>
            </a:pPr>
            <a:r>
              <a:rPr lang="fr-FR" i="1" dirty="0" err="1" smtClean="0">
                <a:solidFill>
                  <a:schemeClr val="bg1"/>
                </a:solidFill>
                <a:effectLst>
                  <a:outerShdw blurRad="50800" dist="38100" dir="2700000">
                    <a:srgbClr val="000000">
                      <a:alpha val="43000"/>
                    </a:srgbClr>
                  </a:outerShdw>
                </a:effectLst>
                <a:latin typeface="+mn-lt"/>
              </a:rPr>
              <a:t>Ultimately</a:t>
            </a:r>
            <a:r>
              <a:rPr lang="fr-FR" i="1" dirty="0" smtClean="0">
                <a:solidFill>
                  <a:schemeClr val="bg1"/>
                </a:solidFill>
                <a:effectLst>
                  <a:outerShdw blurRad="50800" dist="38100" dir="2700000">
                    <a:srgbClr val="000000">
                      <a:alpha val="43000"/>
                    </a:srgbClr>
                  </a:outerShdw>
                </a:effectLst>
                <a:latin typeface="+mn-lt"/>
              </a:rPr>
              <a:t>, </a:t>
            </a:r>
            <a:r>
              <a:rPr lang="fr-FR" i="1" dirty="0" err="1" smtClean="0">
                <a:solidFill>
                  <a:schemeClr val="bg1"/>
                </a:solidFill>
                <a:effectLst>
                  <a:outerShdw blurRad="50800" dist="38100" dir="2700000">
                    <a:srgbClr val="000000">
                      <a:alpha val="43000"/>
                    </a:srgbClr>
                  </a:outerShdw>
                </a:effectLst>
                <a:latin typeface="+mn-lt"/>
              </a:rPr>
              <a:t>it</a:t>
            </a:r>
            <a:r>
              <a:rPr lang="fr-FR" i="1" dirty="0" smtClean="0">
                <a:solidFill>
                  <a:schemeClr val="bg1"/>
                </a:solidFill>
                <a:effectLst>
                  <a:outerShdw blurRad="50800" dist="38100" dir="2700000">
                    <a:srgbClr val="000000">
                      <a:alpha val="43000"/>
                    </a:srgbClr>
                  </a:outerShdw>
                </a:effectLst>
                <a:latin typeface="+mn-lt"/>
              </a:rPr>
              <a:t> </a:t>
            </a:r>
            <a:r>
              <a:rPr lang="fr-FR" i="1" dirty="0" err="1" smtClean="0">
                <a:solidFill>
                  <a:schemeClr val="bg1"/>
                </a:solidFill>
                <a:effectLst>
                  <a:outerShdw blurRad="50800" dist="38100" dir="2700000">
                    <a:srgbClr val="000000">
                      <a:alpha val="43000"/>
                    </a:srgbClr>
                  </a:outerShdw>
                </a:effectLst>
                <a:latin typeface="+mn-lt"/>
              </a:rPr>
              <a:t>reenters</a:t>
            </a:r>
            <a:r>
              <a:rPr lang="fr-FR" i="1" dirty="0" smtClean="0">
                <a:solidFill>
                  <a:schemeClr val="bg1"/>
                </a:solidFill>
                <a:effectLst>
                  <a:outerShdw blurRad="50800" dist="38100" dir="2700000">
                    <a:srgbClr val="000000">
                      <a:alpha val="43000"/>
                    </a:srgbClr>
                  </a:outerShdw>
                </a:effectLst>
                <a:latin typeface="+mn-lt"/>
              </a:rPr>
              <a:t> and </a:t>
            </a:r>
            <a:r>
              <a:rPr lang="fr-FR" i="1" dirty="0" err="1" smtClean="0">
                <a:solidFill>
                  <a:schemeClr val="bg1"/>
                </a:solidFill>
                <a:effectLst>
                  <a:outerShdw blurRad="50800" dist="38100" dir="2700000">
                    <a:srgbClr val="000000">
                      <a:alpha val="43000"/>
                    </a:srgbClr>
                  </a:outerShdw>
                </a:effectLst>
                <a:latin typeface="+mn-lt"/>
              </a:rPr>
              <a:t>burns</a:t>
            </a:r>
            <a:r>
              <a:rPr lang="fr-FR" i="1" dirty="0" smtClean="0">
                <a:solidFill>
                  <a:schemeClr val="bg1"/>
                </a:solidFill>
                <a:effectLst>
                  <a:outerShdw blurRad="50800" dist="38100" dir="2700000">
                    <a:srgbClr val="000000">
                      <a:alpha val="43000"/>
                    </a:srgbClr>
                  </a:outerShdw>
                </a:effectLst>
                <a:latin typeface="+mn-lt"/>
              </a:rPr>
              <a:t> up in the </a:t>
            </a:r>
            <a:r>
              <a:rPr lang="fr-FR" i="1" dirty="0" err="1" smtClean="0">
                <a:solidFill>
                  <a:schemeClr val="bg1"/>
                </a:solidFill>
                <a:effectLst>
                  <a:outerShdw blurRad="50800" dist="38100" dir="2700000">
                    <a:srgbClr val="000000">
                      <a:alpha val="43000"/>
                    </a:srgbClr>
                  </a:outerShdw>
                </a:effectLst>
                <a:latin typeface="+mn-lt"/>
              </a:rPr>
              <a:t>atmosphere</a:t>
            </a:r>
            <a:r>
              <a:rPr lang="fr-FR" i="1" dirty="0" smtClean="0">
                <a:solidFill>
                  <a:schemeClr val="bg1"/>
                </a:solidFill>
                <a:effectLst>
                  <a:outerShdw blurRad="50800" dist="38100" dir="2700000">
                    <a:srgbClr val="000000">
                      <a:alpha val="43000"/>
                    </a:srgbClr>
                  </a:outerShdw>
                </a:effectLst>
                <a:latin typeface="+mn-lt"/>
              </a:rPr>
              <a:t>.</a:t>
            </a:r>
          </a:p>
        </p:txBody>
      </p:sp>
      <p:pic>
        <p:nvPicPr>
          <p:cNvPr id="9" name="Image 8" descr="CHAMP-GRACE_Altitude.png"/>
          <p:cNvPicPr>
            <a:picLocks noChangeAspect="1"/>
          </p:cNvPicPr>
          <p:nvPr/>
        </p:nvPicPr>
        <p:blipFill>
          <a:blip r:embed="rId3"/>
          <a:stretch>
            <a:fillRect/>
          </a:stretch>
        </p:blipFill>
        <p:spPr>
          <a:xfrm>
            <a:off x="966791" y="1881190"/>
            <a:ext cx="7203001" cy="4500821"/>
          </a:xfrm>
          <a:prstGeom prst="rect">
            <a:avLst/>
          </a:prstGeom>
          <a:solidFill>
            <a:srgbClr val="CCCCCC"/>
          </a:solidFill>
        </p:spPr>
      </p:pic>
      <p:pic>
        <p:nvPicPr>
          <p:cNvPr id="10" name="Image 9" descr="CHAMP.GIF"/>
          <p:cNvPicPr>
            <a:picLocks noChangeAspect="1"/>
          </p:cNvPicPr>
          <p:nvPr/>
        </p:nvPicPr>
        <p:blipFill>
          <a:blip r:embed="rId4"/>
          <a:srcRect l="3037" t="11616" r="5398" b="10606"/>
          <a:stretch>
            <a:fillRect/>
          </a:stretch>
        </p:blipFill>
        <p:spPr>
          <a:xfrm>
            <a:off x="1974850" y="4470399"/>
            <a:ext cx="1876536" cy="1337898"/>
          </a:xfrm>
          <a:prstGeom prst="rect">
            <a:avLst/>
          </a:prstGeom>
          <a:ln w="28575" cap="flat" cmpd="sng" algn="ctr">
            <a:solidFill>
              <a:srgbClr val="C62E10"/>
            </a:solidFill>
            <a:prstDash val="solid"/>
            <a:round/>
            <a:headEnd type="none" w="med" len="med"/>
            <a:tailEnd type="none" w="med" len="med"/>
          </a:ln>
        </p:spPr>
      </p:pic>
      <p:pic>
        <p:nvPicPr>
          <p:cNvPr id="12" name="Image 11" descr="grace_topview.gif"/>
          <p:cNvPicPr>
            <a:picLocks noChangeAspect="1"/>
          </p:cNvPicPr>
          <p:nvPr/>
        </p:nvPicPr>
        <p:blipFill>
          <a:blip r:embed="rId5"/>
          <a:stretch>
            <a:fillRect/>
          </a:stretch>
        </p:blipFill>
        <p:spPr>
          <a:xfrm>
            <a:off x="4871205" y="2863850"/>
            <a:ext cx="1897894" cy="1343024"/>
          </a:xfrm>
          <a:prstGeom prst="rect">
            <a:avLst/>
          </a:prstGeom>
          <a:ln w="28575" cap="flat" cmpd="sng" algn="ctr">
            <a:solidFill>
              <a:srgbClr val="0000FF"/>
            </a:solidFill>
            <a:prstDash val="solid"/>
            <a:round/>
            <a:headEnd type="none" w="med" len="med"/>
            <a:tailEnd type="none" w="med" len="med"/>
          </a:ln>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152400" y="19050"/>
            <a:ext cx="8839200" cy="457200"/>
          </a:xfrm>
          <a:prstGeom prst="rect">
            <a:avLst/>
          </a:prstGeom>
          <a:noFill/>
          <a:ln w="9525">
            <a:noFill/>
            <a:miter lim="800000"/>
            <a:headEnd/>
            <a:tailEnd/>
          </a:ln>
        </p:spPr>
        <p:txBody>
          <a:bodyPr>
            <a:prstTxWarp prst="textNoShape">
              <a:avLst/>
            </a:prstTxWarp>
            <a:spAutoFit/>
          </a:bodyPr>
          <a:lstStyle/>
          <a:p>
            <a:pPr algn="ctr">
              <a:spcBef>
                <a:spcPct val="50000"/>
              </a:spcBef>
            </a:pPr>
            <a:r>
              <a:rPr lang="en-GB" sz="2400" b="1" dirty="0" smtClean="0">
                <a:solidFill>
                  <a:srgbClr val="FFFFFF"/>
                </a:solidFill>
              </a:rPr>
              <a:t>Atmospheric drag</a:t>
            </a:r>
            <a:endParaRPr lang="fr-FR" sz="2400" b="1" dirty="0">
              <a:solidFill>
                <a:srgbClr val="FFFFFF"/>
              </a:solidFill>
            </a:endParaRPr>
          </a:p>
        </p:txBody>
      </p:sp>
      <p:sp>
        <p:nvSpPr>
          <p:cNvPr id="34" name="Text Box 8"/>
          <p:cNvSpPr txBox="1">
            <a:spLocks noChangeArrowheads="1"/>
          </p:cNvSpPr>
          <p:nvPr/>
        </p:nvSpPr>
        <p:spPr bwMode="auto">
          <a:xfrm>
            <a:off x="247652" y="740842"/>
            <a:ext cx="8680448" cy="2554545"/>
          </a:xfrm>
          <a:prstGeom prst="rect">
            <a:avLst/>
          </a:prstGeom>
          <a:noFill/>
          <a:ln w="9525">
            <a:noFill/>
            <a:miter lim="800000"/>
            <a:headEnd/>
            <a:tailEnd/>
          </a:ln>
        </p:spPr>
        <p:txBody>
          <a:bodyPr wrap="square">
            <a:prstTxWarp prst="textNoShape">
              <a:avLst/>
            </a:prstTxWarp>
            <a:spAutoFit/>
          </a:bodyPr>
          <a:lstStyle/>
          <a:p>
            <a:pPr>
              <a:spcBef>
                <a:spcPts val="0"/>
              </a:spcBef>
              <a:spcAft>
                <a:spcPts val="1800"/>
              </a:spcAft>
            </a:pPr>
            <a:r>
              <a:rPr lang="fr-FR" dirty="0" smtClean="0">
                <a:solidFill>
                  <a:schemeClr val="bg1"/>
                </a:solidFill>
              </a:rPr>
              <a:t>	</a:t>
            </a:r>
            <a:r>
              <a:rPr lang="fr-FR" b="1" dirty="0" smtClean="0">
                <a:solidFill>
                  <a:schemeClr val="bg1"/>
                </a:solidFill>
                <a:effectLst>
                  <a:outerShdw blurRad="50800" dist="38100" dir="2700000">
                    <a:srgbClr val="000000">
                      <a:alpha val="43000"/>
                    </a:srgbClr>
                  </a:outerShdw>
                </a:effectLst>
              </a:rPr>
              <a:t>Satellite drag </a:t>
            </a:r>
            <a:r>
              <a:rPr lang="fr-FR" b="1" dirty="0" err="1" smtClean="0">
                <a:solidFill>
                  <a:schemeClr val="bg1"/>
                </a:solidFill>
                <a:effectLst>
                  <a:outerShdw blurRad="50800" dist="38100" dir="2700000">
                    <a:srgbClr val="000000">
                      <a:alpha val="43000"/>
                    </a:srgbClr>
                  </a:outerShdw>
                </a:effectLst>
              </a:rPr>
              <a:t>acceleration</a:t>
            </a:r>
            <a:r>
              <a:rPr lang="fr-FR" b="1" dirty="0" smtClean="0">
                <a:solidFill>
                  <a:schemeClr val="bg1"/>
                </a:solidFill>
                <a:effectLst>
                  <a:outerShdw blurRad="50800" dist="38100" dir="2700000">
                    <a:srgbClr val="000000">
                      <a:alpha val="43000"/>
                    </a:srgbClr>
                  </a:outerShdw>
                </a:effectLst>
              </a:rPr>
              <a:t>:</a:t>
            </a:r>
          </a:p>
          <a:p>
            <a:pPr>
              <a:spcBef>
                <a:spcPts val="600"/>
              </a:spcBef>
            </a:pPr>
            <a:r>
              <a:rPr lang="fr-FR" i="1" dirty="0" smtClean="0">
                <a:solidFill>
                  <a:schemeClr val="bg1"/>
                </a:solidFill>
                <a:effectLst>
                  <a:outerShdw blurRad="50800" dist="38100" dir="2700000">
                    <a:srgbClr val="000000">
                      <a:alpha val="43000"/>
                    </a:srgbClr>
                  </a:outerShdw>
                </a:effectLst>
              </a:rPr>
              <a:t>v</a:t>
            </a:r>
            <a:r>
              <a:rPr lang="fr-FR" dirty="0" smtClean="0">
                <a:solidFill>
                  <a:schemeClr val="bg1"/>
                </a:solidFill>
                <a:effectLst>
                  <a:outerShdw blurRad="50800" dist="38100" dir="2700000">
                    <a:srgbClr val="000000">
                      <a:alpha val="43000"/>
                    </a:srgbClr>
                  </a:outerShdw>
                </a:effectLst>
              </a:rPr>
              <a:t>	= satellite speed </a:t>
            </a:r>
            <a:r>
              <a:rPr lang="fr-FR" dirty="0" err="1" smtClean="0">
                <a:solidFill>
                  <a:schemeClr val="bg1"/>
                </a:solidFill>
                <a:effectLst>
                  <a:outerShdw blurRad="50800" dist="38100" dir="2700000">
                    <a:srgbClr val="000000">
                      <a:alpha val="43000"/>
                    </a:srgbClr>
                  </a:outerShdw>
                </a:effectLst>
              </a:rPr>
              <a:t>with</a:t>
            </a:r>
            <a:r>
              <a:rPr lang="fr-FR" dirty="0" smtClean="0">
                <a:solidFill>
                  <a:schemeClr val="bg1"/>
                </a:solidFill>
                <a:effectLst>
                  <a:outerShdw blurRad="50800" dist="38100" dir="2700000">
                    <a:srgbClr val="000000">
                      <a:alpha val="43000"/>
                    </a:srgbClr>
                  </a:outerShdw>
                </a:effectLst>
              </a:rPr>
              <a:t> respect to </a:t>
            </a:r>
            <a:r>
              <a:rPr lang="fr-FR" dirty="0" err="1" smtClean="0">
                <a:solidFill>
                  <a:schemeClr val="bg1"/>
                </a:solidFill>
                <a:effectLst>
                  <a:outerShdw blurRad="50800" dist="38100" dir="2700000">
                    <a:srgbClr val="000000">
                      <a:alpha val="43000"/>
                    </a:srgbClr>
                  </a:outerShdw>
                </a:effectLst>
              </a:rPr>
              <a:t>co-rotating</a:t>
            </a:r>
            <a:r>
              <a:rPr lang="fr-FR" dirty="0" smtClean="0">
                <a:solidFill>
                  <a:schemeClr val="bg1"/>
                </a:solidFill>
                <a:effectLst>
                  <a:outerShdw blurRad="50800" dist="38100" dir="2700000">
                    <a:srgbClr val="000000">
                      <a:alpha val="43000"/>
                    </a:srgbClr>
                  </a:outerShdw>
                </a:effectLst>
              </a:rPr>
              <a:t> </a:t>
            </a:r>
            <a:r>
              <a:rPr lang="fr-FR" dirty="0" err="1" smtClean="0">
                <a:solidFill>
                  <a:schemeClr val="bg1"/>
                </a:solidFill>
                <a:effectLst>
                  <a:outerShdw blurRad="50800" dist="38100" dir="2700000">
                    <a:srgbClr val="000000">
                      <a:alpha val="43000"/>
                    </a:srgbClr>
                  </a:outerShdw>
                </a:effectLst>
              </a:rPr>
              <a:t>atmosphere</a:t>
            </a:r>
            <a:r>
              <a:rPr lang="fr-FR" dirty="0" smtClean="0">
                <a:solidFill>
                  <a:schemeClr val="bg1"/>
                </a:solidFill>
                <a:effectLst>
                  <a:outerShdw blurRad="50800" dist="38100" dir="2700000">
                    <a:srgbClr val="000000">
                      <a:alpha val="43000"/>
                    </a:srgbClr>
                  </a:outerShdw>
                </a:effectLst>
              </a:rPr>
              <a:t> (</a:t>
            </a:r>
            <a:r>
              <a:rPr lang="fr-FR" i="1" dirty="0" err="1" smtClean="0">
                <a:solidFill>
                  <a:schemeClr val="bg1"/>
                </a:solidFill>
                <a:effectLst>
                  <a:outerShdw blurRad="50800" dist="38100" dir="2700000">
                    <a:srgbClr val="000000">
                      <a:alpha val="43000"/>
                    </a:srgbClr>
                  </a:outerShdw>
                </a:effectLst>
              </a:rPr>
              <a:t>orbit</a:t>
            </a:r>
            <a:r>
              <a:rPr lang="fr-FR" dirty="0" smtClean="0">
                <a:solidFill>
                  <a:schemeClr val="bg1"/>
                </a:solidFill>
                <a:effectLst>
                  <a:outerShdw blurRad="50800" dist="38100" dir="2700000">
                    <a:srgbClr val="000000">
                      <a:alpha val="43000"/>
                    </a:srgbClr>
                  </a:outerShdw>
                </a:effectLst>
              </a:rPr>
              <a:t>) </a:t>
            </a:r>
          </a:p>
          <a:p>
            <a:pPr>
              <a:spcBef>
                <a:spcPts val="600"/>
              </a:spcBef>
            </a:pPr>
            <a:r>
              <a:rPr lang="fr-FR" i="1" dirty="0" smtClean="0">
                <a:solidFill>
                  <a:schemeClr val="bg1"/>
                </a:solidFill>
                <a:effectLst>
                  <a:outerShdw blurRad="50800" dist="38100" dir="2700000">
                    <a:srgbClr val="000000">
                      <a:alpha val="43000"/>
                    </a:srgbClr>
                  </a:outerShdw>
                </a:effectLst>
              </a:rPr>
              <a:t>A</a:t>
            </a:r>
            <a:r>
              <a:rPr lang="fr-FR" dirty="0" smtClean="0">
                <a:solidFill>
                  <a:schemeClr val="bg1"/>
                </a:solidFill>
                <a:effectLst>
                  <a:outerShdw blurRad="50800" dist="38100" dir="2700000">
                    <a:srgbClr val="000000">
                      <a:alpha val="43000"/>
                    </a:srgbClr>
                  </a:outerShdw>
                </a:effectLst>
              </a:rPr>
              <a:t>	= satellite surface </a:t>
            </a:r>
            <a:r>
              <a:rPr lang="fr-FR" dirty="0" err="1" smtClean="0">
                <a:solidFill>
                  <a:schemeClr val="bg1"/>
                </a:solidFill>
                <a:effectLst>
                  <a:outerShdw blurRad="50800" dist="38100" dir="2700000">
                    <a:srgbClr val="000000">
                      <a:alpha val="43000"/>
                    </a:srgbClr>
                  </a:outerShdw>
                </a:effectLst>
              </a:rPr>
              <a:t>perpendicular</a:t>
            </a:r>
            <a:r>
              <a:rPr lang="fr-FR" dirty="0" smtClean="0">
                <a:solidFill>
                  <a:schemeClr val="bg1"/>
                </a:solidFill>
                <a:effectLst>
                  <a:outerShdw blurRad="50800" dist="38100" dir="2700000">
                    <a:srgbClr val="000000">
                      <a:alpha val="43000"/>
                    </a:srgbClr>
                  </a:outerShdw>
                </a:effectLst>
              </a:rPr>
              <a:t> to speed, or ram area</a:t>
            </a:r>
          </a:p>
          <a:p>
            <a:pPr>
              <a:spcBef>
                <a:spcPts val="600"/>
              </a:spcBef>
            </a:pPr>
            <a:r>
              <a:rPr lang="fr-FR" i="1" dirty="0" smtClean="0">
                <a:solidFill>
                  <a:schemeClr val="bg1"/>
                </a:solidFill>
                <a:effectLst>
                  <a:outerShdw blurRad="50800" dist="38100" dir="2700000">
                    <a:srgbClr val="000000">
                      <a:alpha val="43000"/>
                    </a:srgbClr>
                  </a:outerShdw>
                </a:effectLst>
              </a:rPr>
              <a:t>m</a:t>
            </a:r>
            <a:r>
              <a:rPr lang="fr-FR" dirty="0" smtClean="0">
                <a:solidFill>
                  <a:schemeClr val="bg1"/>
                </a:solidFill>
                <a:effectLst>
                  <a:outerShdw blurRad="50800" dist="38100" dir="2700000">
                    <a:srgbClr val="000000">
                      <a:alpha val="43000"/>
                    </a:srgbClr>
                  </a:outerShdw>
                </a:effectLst>
              </a:rPr>
              <a:t>	= satellite mass</a:t>
            </a:r>
          </a:p>
          <a:p>
            <a:pPr>
              <a:spcBef>
                <a:spcPts val="600"/>
              </a:spcBef>
            </a:pPr>
            <a:r>
              <a:rPr lang="fr-FR" i="1" dirty="0" smtClean="0">
                <a:solidFill>
                  <a:schemeClr val="bg1"/>
                </a:solidFill>
                <a:effectLst>
                  <a:outerShdw blurRad="50800" dist="38100" dir="2700000">
                    <a:srgbClr val="000000">
                      <a:alpha val="43000"/>
                    </a:srgbClr>
                  </a:outerShdw>
                </a:effectLst>
              </a:rPr>
              <a:t>C</a:t>
            </a:r>
            <a:r>
              <a:rPr lang="fr-FR" i="1" baseline="-25000" dirty="0" smtClean="0">
                <a:solidFill>
                  <a:schemeClr val="bg1"/>
                </a:solidFill>
                <a:effectLst>
                  <a:outerShdw blurRad="50800" dist="38100" dir="2700000">
                    <a:srgbClr val="000000">
                      <a:alpha val="43000"/>
                    </a:srgbClr>
                  </a:outerShdw>
                </a:effectLst>
              </a:rPr>
              <a:t>D</a:t>
            </a:r>
            <a:r>
              <a:rPr lang="fr-FR" dirty="0" smtClean="0">
                <a:solidFill>
                  <a:schemeClr val="bg1"/>
                </a:solidFill>
                <a:effectLst>
                  <a:outerShdw blurRad="50800" dist="38100" dir="2700000">
                    <a:srgbClr val="000000">
                      <a:alpha val="43000"/>
                    </a:srgbClr>
                  </a:outerShdw>
                </a:effectLst>
              </a:rPr>
              <a:t>	= </a:t>
            </a:r>
            <a:r>
              <a:rPr lang="fr-FR" dirty="0" err="1" smtClean="0">
                <a:solidFill>
                  <a:schemeClr val="bg1"/>
                </a:solidFill>
                <a:effectLst>
                  <a:outerShdw blurRad="50800" dist="38100" dir="2700000">
                    <a:srgbClr val="000000">
                      <a:alpha val="43000"/>
                    </a:srgbClr>
                  </a:outerShdw>
                </a:effectLst>
              </a:rPr>
              <a:t>aerodynamic</a:t>
            </a:r>
            <a:r>
              <a:rPr lang="fr-FR" dirty="0" smtClean="0">
                <a:solidFill>
                  <a:schemeClr val="bg1"/>
                </a:solidFill>
                <a:effectLst>
                  <a:outerShdw blurRad="50800" dist="38100" dir="2700000">
                    <a:srgbClr val="000000">
                      <a:alpha val="43000"/>
                    </a:srgbClr>
                  </a:outerShdw>
                </a:effectLst>
              </a:rPr>
              <a:t> coefficient (</a:t>
            </a:r>
            <a:r>
              <a:rPr lang="fr-FR" i="1" dirty="0" smtClean="0">
                <a:solidFill>
                  <a:schemeClr val="bg1"/>
                </a:solidFill>
                <a:effectLst>
                  <a:outerShdw blurRad="50800" dist="38100" dir="2700000">
                    <a:srgbClr val="000000">
                      <a:alpha val="43000"/>
                    </a:srgbClr>
                  </a:outerShdw>
                </a:effectLst>
              </a:rPr>
              <a:t>model</a:t>
            </a:r>
            <a:r>
              <a:rPr lang="fr-FR" dirty="0" smtClean="0">
                <a:solidFill>
                  <a:schemeClr val="bg1"/>
                </a:solidFill>
                <a:effectLst>
                  <a:outerShdw blurRad="50800" dist="38100" dir="2700000">
                    <a:srgbClr val="000000">
                      <a:alpha val="43000"/>
                    </a:srgbClr>
                  </a:outerShdw>
                </a:effectLst>
              </a:rPr>
              <a:t>) </a:t>
            </a:r>
          </a:p>
          <a:p>
            <a:pPr>
              <a:spcBef>
                <a:spcPts val="600"/>
              </a:spcBef>
            </a:pPr>
            <a:r>
              <a:rPr lang="fr-FR" i="1" dirty="0" smtClean="0">
                <a:solidFill>
                  <a:schemeClr val="bg1"/>
                </a:solidFill>
                <a:effectLst>
                  <a:outerShdw blurRad="50800" dist="38100" dir="2700000">
                    <a:srgbClr val="000000">
                      <a:alpha val="43000"/>
                    </a:srgbClr>
                  </a:outerShdw>
                </a:effectLst>
                <a:latin typeface="Symbol" charset="2"/>
                <a:cs typeface="Symbol" charset="2"/>
              </a:rPr>
              <a:t>r</a:t>
            </a:r>
            <a:r>
              <a:rPr lang="fr-FR" dirty="0" smtClean="0">
                <a:solidFill>
                  <a:schemeClr val="bg1"/>
                </a:solidFill>
                <a:effectLst>
                  <a:outerShdw blurRad="50800" dist="38100" dir="2700000">
                    <a:srgbClr val="000000">
                      <a:alpha val="43000"/>
                    </a:srgbClr>
                  </a:outerShdw>
                </a:effectLst>
              </a:rPr>
              <a:t>	= </a:t>
            </a:r>
            <a:r>
              <a:rPr lang="fr-FR" dirty="0" err="1" smtClean="0">
                <a:solidFill>
                  <a:schemeClr val="bg1"/>
                </a:solidFill>
                <a:effectLst>
                  <a:outerShdw blurRad="50800" dist="38100" dir="2700000">
                    <a:srgbClr val="000000">
                      <a:alpha val="43000"/>
                    </a:srgbClr>
                  </a:outerShdw>
                </a:effectLst>
              </a:rPr>
              <a:t>thermosphere</a:t>
            </a:r>
            <a:r>
              <a:rPr lang="fr-FR" dirty="0" smtClean="0">
                <a:solidFill>
                  <a:schemeClr val="bg1"/>
                </a:solidFill>
                <a:effectLst>
                  <a:outerShdw blurRad="50800" dist="38100" dir="2700000">
                    <a:srgbClr val="000000">
                      <a:alpha val="43000"/>
                    </a:srgbClr>
                  </a:outerShdw>
                </a:effectLst>
              </a:rPr>
              <a:t> </a:t>
            </a:r>
            <a:r>
              <a:rPr lang="fr-FR" dirty="0" err="1" smtClean="0">
                <a:solidFill>
                  <a:schemeClr val="bg1"/>
                </a:solidFill>
                <a:effectLst>
                  <a:outerShdw blurRad="50800" dist="38100" dir="2700000">
                    <a:srgbClr val="000000">
                      <a:alpha val="43000"/>
                    </a:srgbClr>
                  </a:outerShdw>
                </a:effectLst>
              </a:rPr>
              <a:t>density</a:t>
            </a:r>
            <a:r>
              <a:rPr lang="fr-FR" dirty="0" smtClean="0">
                <a:solidFill>
                  <a:schemeClr val="bg1"/>
                </a:solidFill>
                <a:effectLst>
                  <a:outerShdw blurRad="50800" dist="38100" dir="2700000">
                    <a:srgbClr val="000000">
                      <a:alpha val="43000"/>
                    </a:srgbClr>
                  </a:outerShdw>
                </a:effectLst>
              </a:rPr>
              <a:t> (</a:t>
            </a:r>
            <a:r>
              <a:rPr lang="fr-FR" i="1" dirty="0" smtClean="0">
                <a:solidFill>
                  <a:schemeClr val="bg1"/>
                </a:solidFill>
                <a:effectLst>
                  <a:outerShdw blurRad="50800" dist="38100" dir="2700000">
                    <a:srgbClr val="000000">
                      <a:alpha val="43000"/>
                    </a:srgbClr>
                  </a:outerShdw>
                </a:effectLst>
              </a:rPr>
              <a:t>model</a:t>
            </a:r>
            <a:r>
              <a:rPr lang="fr-FR" dirty="0" smtClean="0">
                <a:solidFill>
                  <a:schemeClr val="bg1"/>
                </a:solidFill>
                <a:effectLst>
                  <a:outerShdw blurRad="50800" dist="38100" dir="2700000">
                    <a:srgbClr val="000000">
                      <a:alpha val="43000"/>
                    </a:srgbClr>
                  </a:outerShdw>
                </a:effectLst>
              </a:rPr>
              <a:t>)</a:t>
            </a:r>
          </a:p>
        </p:txBody>
      </p:sp>
      <p:pic>
        <p:nvPicPr>
          <p:cNvPr id="36" name="Image 35"/>
          <p:cNvPicPr>
            <a:picLocks noChangeAspect="1"/>
          </p:cNvPicPr>
          <p:nvPr/>
        </p:nvPicPr>
        <p:blipFill>
          <a:blip r:embed="rId4"/>
          <a:stretch>
            <a:fillRect/>
          </a:stretch>
        </p:blipFill>
        <p:spPr>
          <a:xfrm>
            <a:off x="4929716" y="626533"/>
            <a:ext cx="2590800" cy="711200"/>
          </a:xfrm>
          <a:prstGeom prst="rect">
            <a:avLst/>
          </a:prstGeom>
        </p:spPr>
      </p:pic>
      <p:grpSp>
        <p:nvGrpSpPr>
          <p:cNvPr id="11" name="Grouper 10"/>
          <p:cNvGrpSpPr/>
          <p:nvPr/>
        </p:nvGrpSpPr>
        <p:grpSpPr>
          <a:xfrm>
            <a:off x="241300" y="1587500"/>
            <a:ext cx="8661400" cy="5010150"/>
            <a:chOff x="241300" y="1587500"/>
            <a:chExt cx="8661400" cy="5010150"/>
          </a:xfrm>
        </p:grpSpPr>
        <p:sp>
          <p:nvSpPr>
            <p:cNvPr id="3" name="Text Box 5"/>
            <p:cNvSpPr txBox="1">
              <a:spLocks noChangeArrowheads="1"/>
            </p:cNvSpPr>
            <p:nvPr/>
          </p:nvSpPr>
          <p:spPr bwMode="auto">
            <a:xfrm>
              <a:off x="241300" y="3642788"/>
              <a:ext cx="8661400" cy="400050"/>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fr-FR" sz="2000" i="1" dirty="0" smtClean="0">
                  <a:solidFill>
                    <a:schemeClr val="bg1"/>
                  </a:solidFill>
                  <a:effectLst>
                    <a:outerShdw blurRad="50800" dist="38100" dir="2700000">
                      <a:srgbClr val="000000">
                        <a:alpha val="43000"/>
                      </a:srgbClr>
                    </a:outerShdw>
                  </a:effectLst>
                </a:rPr>
                <a:t>Simple satellite model (</a:t>
              </a:r>
              <a:r>
                <a:rPr lang="fr-FR" sz="2000" i="1" dirty="0" err="1" smtClean="0">
                  <a:solidFill>
                    <a:schemeClr val="bg1"/>
                  </a:solidFill>
                  <a:effectLst>
                    <a:outerShdw blurRad="50800" dist="38100" dir="2700000">
                      <a:srgbClr val="000000">
                        <a:alpha val="43000"/>
                      </a:srgbClr>
                    </a:outerShdw>
                  </a:effectLst>
                </a:rPr>
                <a:t>macromodel</a:t>
              </a:r>
              <a:r>
                <a:rPr lang="fr-FR" sz="2000" i="1" dirty="0" smtClean="0">
                  <a:solidFill>
                    <a:schemeClr val="bg1"/>
                  </a:solidFill>
                  <a:effectLst>
                    <a:outerShdw blurRad="50800" dist="38100" dir="2700000">
                      <a:srgbClr val="000000">
                        <a:alpha val="43000"/>
                      </a:srgbClr>
                    </a:outerShdw>
                  </a:effectLst>
                </a:rPr>
                <a:t>). </a:t>
              </a:r>
              <a:r>
                <a:rPr lang="fr-FR" sz="2000" i="1" dirty="0" err="1" smtClean="0">
                  <a:solidFill>
                    <a:schemeClr val="bg1"/>
                  </a:solidFill>
                  <a:effectLst>
                    <a:outerShdw blurRad="50800" dist="38100" dir="2700000">
                      <a:srgbClr val="000000">
                        <a:alpha val="43000"/>
                      </a:srgbClr>
                    </a:outerShdw>
                  </a:effectLst>
                </a:rPr>
                <a:t>Example</a:t>
              </a:r>
              <a:r>
                <a:rPr lang="fr-FR" sz="2000" i="1" dirty="0" smtClean="0">
                  <a:solidFill>
                    <a:schemeClr val="bg1"/>
                  </a:solidFill>
                  <a:effectLst>
                    <a:outerShdw blurRad="50800" dist="38100" dir="2700000">
                      <a:srgbClr val="000000">
                        <a:alpha val="43000"/>
                      </a:srgbClr>
                    </a:outerShdw>
                  </a:effectLst>
                </a:rPr>
                <a:t> </a:t>
              </a:r>
              <a:r>
                <a:rPr lang="fr-FR" sz="2000" i="1" dirty="0" err="1" smtClean="0">
                  <a:solidFill>
                    <a:schemeClr val="bg1"/>
                  </a:solidFill>
                  <a:effectLst>
                    <a:outerShdw blurRad="50800" dist="38100" dir="2700000">
                      <a:srgbClr val="000000">
                        <a:alpha val="43000"/>
                      </a:srgbClr>
                    </a:outerShdw>
                  </a:effectLst>
                </a:rPr>
                <a:t>below</a:t>
              </a:r>
              <a:r>
                <a:rPr lang="fr-FR" sz="2000" i="1" dirty="0" smtClean="0">
                  <a:solidFill>
                    <a:schemeClr val="bg1"/>
                  </a:solidFill>
                  <a:effectLst>
                    <a:outerShdw blurRad="50800" dist="38100" dir="2700000">
                      <a:srgbClr val="000000">
                        <a:alpha val="43000"/>
                      </a:srgbClr>
                    </a:outerShdw>
                  </a:effectLst>
                </a:rPr>
                <a:t>: « </a:t>
              </a:r>
              <a:r>
                <a:rPr lang="fr-FR" sz="2000" i="1" dirty="0" err="1" smtClean="0">
                  <a:solidFill>
                    <a:schemeClr val="bg1"/>
                  </a:solidFill>
                  <a:effectLst>
                    <a:outerShdw blurRad="50800" dist="38100" dir="2700000">
                      <a:srgbClr val="000000">
                        <a:alpha val="43000"/>
                      </a:srgbClr>
                    </a:outerShdw>
                  </a:effectLst>
                </a:rPr>
                <a:t>box-and-wing</a:t>
              </a:r>
              <a:r>
                <a:rPr lang="fr-FR" sz="2000" i="1" dirty="0" smtClean="0">
                  <a:solidFill>
                    <a:schemeClr val="bg1"/>
                  </a:solidFill>
                  <a:effectLst>
                    <a:outerShdw blurRad="50800" dist="38100" dir="2700000">
                      <a:srgbClr val="000000">
                        <a:alpha val="43000"/>
                      </a:srgbClr>
                    </a:outerShdw>
                  </a:effectLst>
                </a:rPr>
                <a:t> »</a:t>
              </a:r>
              <a:endParaRPr lang="fr-FR" sz="2000" i="1" dirty="0">
                <a:solidFill>
                  <a:schemeClr val="bg1"/>
                </a:solidFill>
                <a:effectLst>
                  <a:outerShdw blurRad="50800" dist="38100" dir="2700000">
                    <a:srgbClr val="000000">
                      <a:alpha val="43000"/>
                    </a:srgbClr>
                  </a:outerShdw>
                </a:effectLst>
              </a:endParaRPr>
            </a:p>
          </p:txBody>
        </p:sp>
        <p:pic>
          <p:nvPicPr>
            <p:cNvPr id="35" name="Image 34"/>
            <p:cNvPicPr>
              <a:picLocks noChangeAspect="1"/>
            </p:cNvPicPr>
            <p:nvPr/>
          </p:nvPicPr>
          <p:blipFill>
            <a:blip r:embed="rId5"/>
            <a:stretch>
              <a:fillRect/>
            </a:stretch>
          </p:blipFill>
          <p:spPr>
            <a:xfrm>
              <a:off x="2197100" y="4069854"/>
              <a:ext cx="6362700" cy="2527796"/>
            </a:xfrm>
            <a:prstGeom prst="rect">
              <a:avLst/>
            </a:prstGeom>
          </p:spPr>
        </p:pic>
        <p:sp>
          <p:nvSpPr>
            <p:cNvPr id="9" name="Virage 8"/>
            <p:cNvSpPr/>
            <p:nvPr/>
          </p:nvSpPr>
          <p:spPr bwMode="auto">
            <a:xfrm rot="5400000">
              <a:off x="7015162" y="2601912"/>
              <a:ext cx="1609726" cy="577850"/>
            </a:xfrm>
            <a:prstGeom prst="bentArrow">
              <a:avLst>
                <a:gd name="adj1" fmla="val 14888"/>
                <a:gd name="adj2" fmla="val 23507"/>
                <a:gd name="adj3" fmla="val 25000"/>
                <a:gd name="adj4" fmla="val 44874"/>
              </a:avLst>
            </a:prstGeom>
            <a:solidFill>
              <a:srgbClr val="1EC2C8"/>
            </a:solidFill>
            <a:ln w="9525" cap="flat" cmpd="sng" algn="ctr">
              <a:solidFill>
                <a:srgbClr val="1EC2C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84" charset="0"/>
                <a:ea typeface="ＭＳ Ｐゴシック" pitchFamily="-84" charset="-128"/>
                <a:cs typeface="ＭＳ Ｐゴシック" pitchFamily="-84" charset="-128"/>
              </a:endParaRPr>
            </a:p>
          </p:txBody>
        </p:sp>
        <p:sp>
          <p:nvSpPr>
            <p:cNvPr id="10" name="ZoneTexte 9"/>
            <p:cNvSpPr txBox="1"/>
            <p:nvPr/>
          </p:nvSpPr>
          <p:spPr>
            <a:xfrm>
              <a:off x="7245350" y="1587500"/>
              <a:ext cx="415273" cy="923330"/>
            </a:xfrm>
            <a:prstGeom prst="rect">
              <a:avLst/>
            </a:prstGeom>
            <a:noFill/>
            <a:ln>
              <a:noFill/>
            </a:ln>
          </p:spPr>
          <p:txBody>
            <a:bodyPr wrap="none" rtlCol="0">
              <a:spAutoFit/>
            </a:bodyPr>
            <a:lstStyle/>
            <a:p>
              <a:r>
                <a:rPr lang="en-US" sz="5400" dirty="0" smtClean="0">
                  <a:solidFill>
                    <a:srgbClr val="1EC2C8"/>
                  </a:solidFill>
                </a:rPr>
                <a:t>)</a:t>
              </a:r>
              <a:endParaRPr lang="en-US" sz="5400" dirty="0">
                <a:solidFill>
                  <a:srgbClr val="1EC2C8"/>
                </a:solidFill>
              </a:endParaRPr>
            </a:p>
          </p:txBody>
        </p:sp>
      </p:grpSp>
      <p:sp>
        <p:nvSpPr>
          <p:cNvPr id="12" name="ZoneTexte 11"/>
          <p:cNvSpPr txBox="1"/>
          <p:nvPr/>
        </p:nvSpPr>
        <p:spPr>
          <a:xfrm>
            <a:off x="431800" y="4749800"/>
            <a:ext cx="1524000" cy="584776"/>
          </a:xfrm>
          <a:prstGeom prst="rect">
            <a:avLst/>
          </a:prstGeom>
          <a:solidFill>
            <a:schemeClr val="bg1"/>
          </a:solidFill>
          <a:ln w="28575" cap="flat" cmpd="sng" algn="ctr">
            <a:solidFill>
              <a:schemeClr val="tx1"/>
            </a:solidFill>
            <a:prstDash val="solid"/>
            <a:round/>
            <a:headEnd type="none" w="med" len="med"/>
            <a:tailEnd type="none" w="med" len="med"/>
          </a:ln>
        </p:spPr>
        <p:txBody>
          <a:bodyPr wrap="square" rtlCol="0">
            <a:spAutoFit/>
          </a:bodyPr>
          <a:lstStyle/>
          <a:p>
            <a:pPr algn="ctr"/>
            <a:r>
              <a:rPr lang="en-US" sz="1600" i="1" dirty="0" smtClean="0">
                <a:effectLst>
                  <a:outerShdw blurRad="50800" dist="38100" dir="2700000">
                    <a:srgbClr val="000000">
                      <a:alpha val="43000"/>
                    </a:srgbClr>
                  </a:outerShdw>
                </a:effectLst>
              </a:rPr>
              <a:t>Attitude must be known</a:t>
            </a:r>
            <a:endParaRPr lang="en-US" sz="1600" i="1" dirty="0">
              <a:effectLst>
                <a:outerShdw blurRad="50800" dist="38100" dir="2700000">
                  <a:srgbClr val="000000">
                    <a:alpha val="43000"/>
                  </a:srgbClr>
                </a:outerShdw>
              </a:effectLst>
            </a:endParaRPr>
          </a:p>
        </p:txBody>
      </p:sp>
    </p:spTree>
    <p:custDataLst>
      <p:tags r:id="rId1"/>
    </p:custData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152400" y="19050"/>
            <a:ext cx="8839200" cy="457200"/>
          </a:xfrm>
          <a:prstGeom prst="rect">
            <a:avLst/>
          </a:prstGeom>
          <a:noFill/>
          <a:ln w="9525">
            <a:noFill/>
            <a:miter lim="800000"/>
            <a:headEnd/>
            <a:tailEnd/>
          </a:ln>
        </p:spPr>
        <p:txBody>
          <a:bodyPr>
            <a:prstTxWarp prst="textNoShape">
              <a:avLst/>
            </a:prstTxWarp>
            <a:spAutoFit/>
          </a:bodyPr>
          <a:lstStyle/>
          <a:p>
            <a:pPr algn="ctr">
              <a:spcBef>
                <a:spcPct val="50000"/>
              </a:spcBef>
            </a:pPr>
            <a:r>
              <a:rPr lang="en-GB" sz="2400" b="1" dirty="0" smtClean="0">
                <a:solidFill>
                  <a:srgbClr val="FFFFFF"/>
                </a:solidFill>
              </a:rPr>
              <a:t>Thermosphere density variability</a:t>
            </a:r>
            <a:endParaRPr lang="fr-FR" sz="2400" b="1" dirty="0">
              <a:solidFill>
                <a:srgbClr val="FFFFFF"/>
              </a:solidFill>
            </a:endParaRPr>
          </a:p>
        </p:txBody>
      </p:sp>
      <p:sp>
        <p:nvSpPr>
          <p:cNvPr id="3" name="ZoneTexte 2"/>
          <p:cNvSpPr txBox="1"/>
          <p:nvPr/>
        </p:nvSpPr>
        <p:spPr>
          <a:xfrm>
            <a:off x="355600" y="622300"/>
            <a:ext cx="8458200" cy="1631216"/>
          </a:xfrm>
          <a:prstGeom prst="rect">
            <a:avLst/>
          </a:prstGeom>
          <a:noFill/>
        </p:spPr>
        <p:txBody>
          <a:bodyPr wrap="square" rtlCol="0">
            <a:spAutoFit/>
          </a:bodyPr>
          <a:lstStyle/>
          <a:p>
            <a:r>
              <a:rPr lang="en-US" b="1" dirty="0" smtClean="0">
                <a:solidFill>
                  <a:schemeClr val="bg1"/>
                </a:solidFill>
                <a:effectLst>
                  <a:outerShdw blurRad="50800" dist="38100" dir="2700000">
                    <a:srgbClr val="000000">
                      <a:alpha val="43000"/>
                    </a:srgbClr>
                  </a:outerShdw>
                </a:effectLst>
                <a:latin typeface="+mn-lt"/>
              </a:rPr>
              <a:t>Thermosphere density is function of location:</a:t>
            </a:r>
          </a:p>
          <a:p>
            <a:pPr>
              <a:buFont typeface="Arial"/>
              <a:buChar char="•"/>
            </a:pPr>
            <a:r>
              <a:rPr lang="en-US" dirty="0" smtClean="0">
                <a:solidFill>
                  <a:schemeClr val="bg1"/>
                </a:solidFill>
                <a:effectLst>
                  <a:outerShdw blurRad="50800" dist="38100" dir="2700000">
                    <a:srgbClr val="000000">
                      <a:alpha val="43000"/>
                    </a:srgbClr>
                  </a:outerShdw>
                </a:effectLst>
                <a:latin typeface="+mn-lt"/>
              </a:rPr>
              <a:t> Altitude</a:t>
            </a:r>
          </a:p>
          <a:p>
            <a:pPr>
              <a:buFont typeface="Arial"/>
              <a:buChar char="•"/>
            </a:pPr>
            <a:r>
              <a:rPr lang="en-US" dirty="0" smtClean="0">
                <a:solidFill>
                  <a:schemeClr val="bg1"/>
                </a:solidFill>
                <a:effectLst>
                  <a:outerShdw blurRad="50800" dist="38100" dir="2700000">
                    <a:srgbClr val="000000">
                      <a:alpha val="43000"/>
                    </a:srgbClr>
                  </a:outerShdw>
                </a:effectLst>
                <a:latin typeface="+mn-lt"/>
              </a:rPr>
              <a:t> Latitude, longitude</a:t>
            </a:r>
          </a:p>
          <a:p>
            <a:pPr>
              <a:buFont typeface="Arial"/>
              <a:buChar char="•"/>
            </a:pPr>
            <a:r>
              <a:rPr lang="en-US" dirty="0" smtClean="0">
                <a:solidFill>
                  <a:schemeClr val="bg1"/>
                </a:solidFill>
                <a:effectLst>
                  <a:outerShdw blurRad="50800" dist="38100" dir="2700000">
                    <a:srgbClr val="000000">
                      <a:alpha val="43000"/>
                    </a:srgbClr>
                  </a:outerShdw>
                </a:effectLst>
                <a:latin typeface="+mn-lt"/>
              </a:rPr>
              <a:t> Local solar time</a:t>
            </a:r>
          </a:p>
          <a:p>
            <a:endParaRPr lang="en-US" dirty="0" smtClean="0">
              <a:solidFill>
                <a:schemeClr val="bg1"/>
              </a:solidFill>
              <a:effectLst>
                <a:outerShdw blurRad="50800" dist="38100" dir="2700000">
                  <a:srgbClr val="000000">
                    <a:alpha val="43000"/>
                  </a:srgbClr>
                </a:outerShdw>
              </a:effectLst>
              <a:latin typeface="+mn-lt"/>
            </a:endParaRPr>
          </a:p>
        </p:txBody>
      </p:sp>
      <p:pic>
        <p:nvPicPr>
          <p:cNvPr id="9" name="Image 8" descr="Fig_ro_dtm13_250kmF181day158kp1.png"/>
          <p:cNvPicPr>
            <a:picLocks noChangeAspect="1"/>
          </p:cNvPicPr>
          <p:nvPr/>
        </p:nvPicPr>
        <p:blipFill>
          <a:blip r:embed="rId3"/>
          <a:stretch>
            <a:fillRect/>
          </a:stretch>
        </p:blipFill>
        <p:spPr>
          <a:xfrm>
            <a:off x="4369328" y="3520635"/>
            <a:ext cx="4500000" cy="2700000"/>
          </a:xfrm>
          <a:prstGeom prst="rect">
            <a:avLst/>
          </a:prstGeom>
          <a:solidFill>
            <a:srgbClr val="FFCC66"/>
          </a:solidFill>
        </p:spPr>
      </p:pic>
      <p:pic>
        <p:nvPicPr>
          <p:cNvPr id="10" name="Image 9" descr="ro_dtm13_LF.png"/>
          <p:cNvPicPr>
            <a:picLocks noChangeAspect="1"/>
          </p:cNvPicPr>
          <p:nvPr/>
        </p:nvPicPr>
        <p:blipFill>
          <a:blip r:embed="rId4"/>
          <a:srcRect t="10496"/>
          <a:stretch>
            <a:fillRect/>
          </a:stretch>
        </p:blipFill>
        <p:spPr>
          <a:xfrm>
            <a:off x="298980" y="3536690"/>
            <a:ext cx="3998226" cy="268394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152400" y="19050"/>
            <a:ext cx="8839200" cy="457200"/>
          </a:xfrm>
          <a:prstGeom prst="rect">
            <a:avLst/>
          </a:prstGeom>
          <a:noFill/>
          <a:ln w="9525">
            <a:noFill/>
            <a:miter lim="800000"/>
            <a:headEnd/>
            <a:tailEnd/>
          </a:ln>
        </p:spPr>
        <p:txBody>
          <a:bodyPr>
            <a:prstTxWarp prst="textNoShape">
              <a:avLst/>
            </a:prstTxWarp>
            <a:spAutoFit/>
          </a:bodyPr>
          <a:lstStyle/>
          <a:p>
            <a:pPr algn="ctr">
              <a:spcBef>
                <a:spcPct val="50000"/>
              </a:spcBef>
            </a:pPr>
            <a:r>
              <a:rPr lang="en-GB" sz="2400" b="1" dirty="0" smtClean="0">
                <a:solidFill>
                  <a:srgbClr val="FFFFFF"/>
                </a:solidFill>
              </a:rPr>
              <a:t>Thermosphere density variability</a:t>
            </a:r>
            <a:endParaRPr lang="fr-FR" sz="2400" b="1" dirty="0">
              <a:solidFill>
                <a:srgbClr val="FFFFFF"/>
              </a:solidFill>
            </a:endParaRPr>
          </a:p>
        </p:txBody>
      </p:sp>
      <p:sp>
        <p:nvSpPr>
          <p:cNvPr id="3" name="ZoneTexte 2"/>
          <p:cNvSpPr txBox="1"/>
          <p:nvPr/>
        </p:nvSpPr>
        <p:spPr>
          <a:xfrm>
            <a:off x="349250" y="628650"/>
            <a:ext cx="8464550" cy="1015663"/>
          </a:xfrm>
          <a:prstGeom prst="rect">
            <a:avLst/>
          </a:prstGeom>
          <a:noFill/>
        </p:spPr>
        <p:txBody>
          <a:bodyPr wrap="square" rtlCol="0">
            <a:spAutoFit/>
          </a:bodyPr>
          <a:lstStyle/>
          <a:p>
            <a:r>
              <a:rPr lang="en-US" b="1" dirty="0" smtClean="0">
                <a:solidFill>
                  <a:schemeClr val="bg1"/>
                </a:solidFill>
                <a:effectLst>
                  <a:outerShdw blurRad="50800" dist="38100" dir="2700000">
                    <a:srgbClr val="000000">
                      <a:alpha val="43000"/>
                    </a:srgbClr>
                  </a:outerShdw>
                </a:effectLst>
                <a:latin typeface="+mn-lt"/>
              </a:rPr>
              <a:t>Thermosphere density is function of</a:t>
            </a:r>
            <a:r>
              <a:rPr lang="en-US" b="1" dirty="0" smtClean="0">
                <a:solidFill>
                  <a:schemeClr val="bg1"/>
                </a:solidFill>
                <a:effectLst>
                  <a:outerShdw blurRad="50800" dist="38100" dir="2700000">
                    <a:srgbClr val="000000">
                      <a:alpha val="43000"/>
                    </a:srgbClr>
                  </a:outerShdw>
                </a:effectLst>
              </a:rPr>
              <a:t>:</a:t>
            </a:r>
          </a:p>
          <a:p>
            <a:pPr>
              <a:buFont typeface="Arial"/>
              <a:buChar char="•"/>
            </a:pPr>
            <a:r>
              <a:rPr lang="en-US" dirty="0" smtClean="0">
                <a:solidFill>
                  <a:schemeClr val="bg1"/>
                </a:solidFill>
                <a:effectLst>
                  <a:outerShdw blurRad="50800" dist="38100" dir="2700000">
                    <a:srgbClr val="000000">
                      <a:alpha val="43000"/>
                    </a:srgbClr>
                  </a:outerShdw>
                </a:effectLst>
              </a:rPr>
              <a:t> Solar and geomagnetic activity </a:t>
            </a:r>
            <a:r>
              <a:rPr lang="en-US" dirty="0" smtClean="0">
                <a:solidFill>
                  <a:srgbClr val="FFFF66"/>
                </a:solidFill>
                <a:effectLst>
                  <a:outerShdw blurRad="50800" dist="38100" dir="2700000">
                    <a:srgbClr val="000000">
                      <a:alpha val="43000"/>
                    </a:srgbClr>
                  </a:outerShdw>
                </a:effectLst>
              </a:rPr>
              <a:t>&gt; </a:t>
            </a:r>
            <a:r>
              <a:rPr lang="en-US" i="1" dirty="0" smtClean="0">
                <a:solidFill>
                  <a:srgbClr val="FFFF66"/>
                </a:solidFill>
                <a:effectLst>
                  <a:outerShdw blurRad="50800" dist="38100" dir="2700000">
                    <a:srgbClr val="000000">
                      <a:alpha val="43000"/>
                    </a:srgbClr>
                  </a:outerShdw>
                </a:effectLst>
              </a:rPr>
              <a:t>proxies</a:t>
            </a:r>
          </a:p>
          <a:p>
            <a:pPr>
              <a:buFont typeface="Arial"/>
              <a:buChar char="•"/>
            </a:pPr>
            <a:r>
              <a:rPr lang="en-US" dirty="0" smtClean="0">
                <a:solidFill>
                  <a:schemeClr val="bg1"/>
                </a:solidFill>
                <a:effectLst>
                  <a:outerShdw blurRad="50800" dist="38100" dir="2700000">
                    <a:srgbClr val="000000">
                      <a:alpha val="43000"/>
                    </a:srgbClr>
                  </a:outerShdw>
                </a:effectLst>
              </a:rPr>
              <a:t> Season</a:t>
            </a:r>
          </a:p>
        </p:txBody>
      </p:sp>
      <p:pic>
        <p:nvPicPr>
          <p:cNvPr id="5" name="Image 4" descr="The_Solar_Cycle_XRay_hi.jpg"/>
          <p:cNvPicPr>
            <a:picLocks noChangeAspect="1"/>
          </p:cNvPicPr>
          <p:nvPr/>
        </p:nvPicPr>
        <p:blipFill>
          <a:blip r:embed="rId3"/>
          <a:srcRect l="4750" t="8426" r="4895" b="10185"/>
          <a:stretch>
            <a:fillRect/>
          </a:stretch>
        </p:blipFill>
        <p:spPr>
          <a:xfrm>
            <a:off x="419099" y="3300224"/>
            <a:ext cx="4832351" cy="3227576"/>
          </a:xfrm>
          <a:prstGeom prst="rect">
            <a:avLst/>
          </a:prstGeom>
        </p:spPr>
      </p:pic>
      <p:pic>
        <p:nvPicPr>
          <p:cNvPr id="4" name="Image 3" descr="Structure_of_the_magnetosphere.png"/>
          <p:cNvPicPr>
            <a:picLocks noChangeAspect="1"/>
          </p:cNvPicPr>
          <p:nvPr/>
        </p:nvPicPr>
        <p:blipFill>
          <a:blip r:embed="rId4"/>
          <a:srcRect t="3596" r="30133" b="2355"/>
          <a:stretch>
            <a:fillRect/>
          </a:stretch>
        </p:blipFill>
        <p:spPr>
          <a:xfrm>
            <a:off x="5416549" y="2984500"/>
            <a:ext cx="3435351" cy="3549650"/>
          </a:xfrm>
          <a:prstGeom prst="rect">
            <a:avLst/>
          </a:prstGeom>
        </p:spPr>
      </p:pic>
      <p:grpSp>
        <p:nvGrpSpPr>
          <p:cNvPr id="12" name="Grouper 7"/>
          <p:cNvGrpSpPr/>
          <p:nvPr/>
        </p:nvGrpSpPr>
        <p:grpSpPr>
          <a:xfrm>
            <a:off x="412749" y="3306574"/>
            <a:ext cx="4833114" cy="3227576"/>
            <a:chOff x="3238499" y="1153924"/>
            <a:chExt cx="4833114" cy="3227576"/>
          </a:xfrm>
        </p:grpSpPr>
        <p:pic>
          <p:nvPicPr>
            <p:cNvPr id="6" name="Image 5" descr="Fig_F107m.png"/>
            <p:cNvPicPr>
              <a:picLocks/>
            </p:cNvPicPr>
            <p:nvPr/>
          </p:nvPicPr>
          <p:blipFill>
            <a:blip r:embed="rId5"/>
            <a:stretch>
              <a:fillRect/>
            </a:stretch>
          </p:blipFill>
          <p:spPr>
            <a:xfrm>
              <a:off x="3244851" y="1155157"/>
              <a:ext cx="4826762" cy="3225267"/>
            </a:xfrm>
            <a:prstGeom prst="rect">
              <a:avLst/>
            </a:prstGeom>
            <a:solidFill>
              <a:schemeClr val="bg1"/>
            </a:solidFill>
          </p:spPr>
        </p:pic>
        <p:pic>
          <p:nvPicPr>
            <p:cNvPr id="7" name="Image 6" descr="The_Solar_Cycle_XRay_hi.jpg"/>
            <p:cNvPicPr>
              <a:picLocks noChangeAspect="1"/>
            </p:cNvPicPr>
            <p:nvPr/>
          </p:nvPicPr>
          <p:blipFill>
            <a:blip r:embed="rId3">
              <a:alphaModFix amt="19000"/>
            </a:blip>
            <a:srcRect l="4750" t="8426" r="4895" b="10185"/>
            <a:stretch>
              <a:fillRect/>
            </a:stretch>
          </p:blipFill>
          <p:spPr>
            <a:xfrm>
              <a:off x="3238499" y="1153924"/>
              <a:ext cx="4832351" cy="3227576"/>
            </a:xfrm>
            <a:prstGeom prst="rect">
              <a:avLst/>
            </a:prstGeom>
          </p:spPr>
        </p:pic>
      </p:grpSp>
      <p:pic>
        <p:nvPicPr>
          <p:cNvPr id="13" name="Image 12" descr="Fig_Kp_2003.png"/>
          <p:cNvPicPr>
            <a:picLocks noChangeAspect="1"/>
          </p:cNvPicPr>
          <p:nvPr/>
        </p:nvPicPr>
        <p:blipFill>
          <a:blip r:embed="rId6"/>
          <a:stretch>
            <a:fillRect/>
          </a:stretch>
        </p:blipFill>
        <p:spPr>
          <a:xfrm>
            <a:off x="5422097" y="4279900"/>
            <a:ext cx="3431537" cy="2267064"/>
          </a:xfrm>
          <a:prstGeom prst="rect">
            <a:avLst/>
          </a:prstGeom>
          <a:solidFill>
            <a:srgbClr val="FFFFFF"/>
          </a:solidFill>
        </p:spPr>
      </p:pic>
      <p:grpSp>
        <p:nvGrpSpPr>
          <p:cNvPr id="18" name="Grouper 17"/>
          <p:cNvGrpSpPr/>
          <p:nvPr/>
        </p:nvGrpSpPr>
        <p:grpSpPr>
          <a:xfrm>
            <a:off x="2813050" y="533400"/>
            <a:ext cx="6048462" cy="3724050"/>
            <a:chOff x="2813050" y="533400"/>
            <a:chExt cx="6048462" cy="3724050"/>
          </a:xfrm>
        </p:grpSpPr>
        <p:pic>
          <p:nvPicPr>
            <p:cNvPr id="15" name="Image 14" descr="Sun-illumination-SHsummer.png"/>
            <p:cNvPicPr>
              <a:picLocks noChangeAspect="1"/>
            </p:cNvPicPr>
            <p:nvPr/>
          </p:nvPicPr>
          <p:blipFill>
            <a:blip r:embed="rId7"/>
            <a:srcRect r="-10459"/>
            <a:stretch>
              <a:fillRect/>
            </a:stretch>
          </p:blipFill>
          <p:spPr>
            <a:xfrm>
              <a:off x="2813050" y="1537406"/>
              <a:ext cx="2749550" cy="1590322"/>
            </a:xfrm>
            <a:prstGeom prst="rect">
              <a:avLst/>
            </a:prstGeom>
            <a:solidFill>
              <a:schemeClr val="bg1"/>
            </a:solidFill>
          </p:spPr>
        </p:pic>
        <p:pic>
          <p:nvPicPr>
            <p:cNvPr id="16" name="Image 15" descr="Fig_Tz_ms00_NHsum.png"/>
            <p:cNvPicPr>
              <a:picLocks noChangeAspect="1"/>
            </p:cNvPicPr>
            <p:nvPr/>
          </p:nvPicPr>
          <p:blipFill>
            <a:blip r:embed="rId8"/>
            <a:stretch>
              <a:fillRect/>
            </a:stretch>
          </p:blipFill>
          <p:spPr>
            <a:xfrm>
              <a:off x="5562601" y="533400"/>
              <a:ext cx="3298911" cy="1800000"/>
            </a:xfrm>
            <a:prstGeom prst="rect">
              <a:avLst/>
            </a:prstGeom>
            <a:solidFill>
              <a:srgbClr val="FFFFFF"/>
            </a:solidFill>
          </p:spPr>
        </p:pic>
        <p:pic>
          <p:nvPicPr>
            <p:cNvPr id="17" name="Image 16" descr="Fig_Tz_ms00_SHsum.png"/>
            <p:cNvPicPr>
              <a:picLocks noChangeAspect="1"/>
            </p:cNvPicPr>
            <p:nvPr/>
          </p:nvPicPr>
          <p:blipFill>
            <a:blip r:embed="rId9"/>
            <a:srcRect t="-7056"/>
            <a:stretch>
              <a:fillRect/>
            </a:stretch>
          </p:blipFill>
          <p:spPr>
            <a:xfrm>
              <a:off x="5562601" y="2330450"/>
              <a:ext cx="3298909" cy="1927000"/>
            </a:xfrm>
            <a:prstGeom prst="rect">
              <a:avLst/>
            </a:prstGeom>
            <a:solidFill>
              <a:srgbClr val="FFFFFF"/>
            </a:solidFill>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152400" y="19050"/>
            <a:ext cx="8839200" cy="457200"/>
          </a:xfrm>
          <a:prstGeom prst="rect">
            <a:avLst/>
          </a:prstGeom>
          <a:noFill/>
          <a:ln w="9525">
            <a:noFill/>
            <a:miter lim="800000"/>
            <a:headEnd/>
            <a:tailEnd/>
          </a:ln>
        </p:spPr>
        <p:txBody>
          <a:bodyPr>
            <a:prstTxWarp prst="textNoShape">
              <a:avLst/>
            </a:prstTxWarp>
            <a:spAutoFit/>
          </a:bodyPr>
          <a:lstStyle/>
          <a:p>
            <a:pPr algn="ctr">
              <a:spcBef>
                <a:spcPct val="50000"/>
              </a:spcBef>
            </a:pPr>
            <a:r>
              <a:rPr lang="en-GB" sz="2400" b="1" dirty="0" smtClean="0">
                <a:solidFill>
                  <a:srgbClr val="FFFFFF"/>
                </a:solidFill>
              </a:rPr>
              <a:t>Thermosphere density variability</a:t>
            </a:r>
            <a:endParaRPr lang="fr-FR" sz="2400" b="1" dirty="0">
              <a:solidFill>
                <a:srgbClr val="FFFFFF"/>
              </a:solidFill>
            </a:endParaRPr>
          </a:p>
        </p:txBody>
      </p:sp>
      <p:sp>
        <p:nvSpPr>
          <p:cNvPr id="3" name="ZoneTexte 2"/>
          <p:cNvSpPr txBox="1"/>
          <p:nvPr/>
        </p:nvSpPr>
        <p:spPr>
          <a:xfrm>
            <a:off x="254000" y="609600"/>
            <a:ext cx="8661400" cy="400110"/>
          </a:xfrm>
          <a:prstGeom prst="rect">
            <a:avLst/>
          </a:prstGeom>
          <a:noFill/>
        </p:spPr>
        <p:txBody>
          <a:bodyPr wrap="square" rtlCol="0">
            <a:spAutoFit/>
          </a:bodyPr>
          <a:lstStyle/>
          <a:p>
            <a:pPr algn="ctr"/>
            <a:r>
              <a:rPr lang="en-US" b="1" dirty="0" smtClean="0">
                <a:solidFill>
                  <a:schemeClr val="bg1"/>
                </a:solidFill>
                <a:effectLst>
                  <a:outerShdw blurRad="50800" dist="38100" dir="2700000">
                    <a:srgbClr val="000000">
                      <a:alpha val="43000"/>
                    </a:srgbClr>
                  </a:outerShdw>
                </a:effectLst>
                <a:latin typeface="+mn-lt"/>
              </a:rPr>
              <a:t>Maximum versus minimum density envelope as a function of altitude</a:t>
            </a:r>
          </a:p>
        </p:txBody>
      </p:sp>
      <p:pic>
        <p:nvPicPr>
          <p:cNvPr id="16" name="Image 15" descr="Fig_F65Ap1-400_ratios.png"/>
          <p:cNvPicPr>
            <a:picLocks noChangeAspect="1"/>
          </p:cNvPicPr>
          <p:nvPr/>
        </p:nvPicPr>
        <p:blipFill>
          <a:blip r:embed="rId3"/>
          <a:stretch>
            <a:fillRect/>
          </a:stretch>
        </p:blipFill>
        <p:spPr>
          <a:xfrm>
            <a:off x="457200" y="1212850"/>
            <a:ext cx="5760000" cy="5236364"/>
          </a:xfrm>
          <a:prstGeom prst="rect">
            <a:avLst/>
          </a:prstGeom>
          <a:solidFill>
            <a:schemeClr val="accent5"/>
          </a:solidFill>
        </p:spPr>
      </p:pic>
      <p:sp>
        <p:nvSpPr>
          <p:cNvPr id="11" name="ZoneTexte 10"/>
          <p:cNvSpPr txBox="1"/>
          <p:nvPr/>
        </p:nvSpPr>
        <p:spPr>
          <a:xfrm>
            <a:off x="1123950" y="4953000"/>
            <a:ext cx="2406649" cy="707886"/>
          </a:xfrm>
          <a:prstGeom prst="rect">
            <a:avLst/>
          </a:prstGeom>
          <a:noFill/>
        </p:spPr>
        <p:txBody>
          <a:bodyPr wrap="square" rtlCol="0">
            <a:spAutoFit/>
          </a:bodyPr>
          <a:lstStyle/>
          <a:p>
            <a:r>
              <a:rPr lang="en-US" dirty="0" smtClean="0">
                <a:solidFill>
                  <a:srgbClr val="0080FF"/>
                </a:solidFill>
              </a:rPr>
              <a:t>(</a:t>
            </a:r>
            <a:r>
              <a:rPr lang="en-US" sz="1600" b="1" i="1" dirty="0" smtClean="0">
                <a:solidFill>
                  <a:srgbClr val="0080FF"/>
                </a:solidFill>
              </a:rPr>
              <a:t>Solar min without any geomagnetic activity</a:t>
            </a:r>
            <a:r>
              <a:rPr lang="en-US" dirty="0" smtClean="0">
                <a:solidFill>
                  <a:srgbClr val="0080FF"/>
                </a:solidFill>
              </a:rPr>
              <a:t>)</a:t>
            </a:r>
            <a:endParaRPr lang="en-US" dirty="0">
              <a:solidFill>
                <a:srgbClr val="0080FF"/>
              </a:solidFill>
            </a:endParaRPr>
          </a:p>
        </p:txBody>
      </p:sp>
      <p:sp>
        <p:nvSpPr>
          <p:cNvPr id="10" name="ZoneTexte 9"/>
          <p:cNvSpPr txBox="1"/>
          <p:nvPr/>
        </p:nvSpPr>
        <p:spPr>
          <a:xfrm>
            <a:off x="1955800" y="1549400"/>
            <a:ext cx="2407630" cy="400110"/>
          </a:xfrm>
          <a:prstGeom prst="rect">
            <a:avLst/>
          </a:prstGeom>
          <a:noFill/>
        </p:spPr>
        <p:txBody>
          <a:bodyPr wrap="none" rtlCol="0">
            <a:spAutoFit/>
          </a:bodyPr>
          <a:lstStyle/>
          <a:p>
            <a:r>
              <a:rPr lang="en-US" dirty="0" smtClean="0">
                <a:solidFill>
                  <a:srgbClr val="0000FF"/>
                </a:solidFill>
              </a:rPr>
              <a:t>(</a:t>
            </a:r>
            <a:r>
              <a:rPr lang="en-US" sz="1600" b="1" i="1" dirty="0" smtClean="0">
                <a:solidFill>
                  <a:srgbClr val="0000FF"/>
                </a:solidFill>
              </a:rPr>
              <a:t>Solar min and storm</a:t>
            </a:r>
            <a:r>
              <a:rPr lang="en-US" dirty="0" smtClean="0">
                <a:solidFill>
                  <a:srgbClr val="0000FF"/>
                </a:solidFill>
              </a:rPr>
              <a:t>)</a:t>
            </a:r>
            <a:endParaRPr lang="en-US" dirty="0">
              <a:solidFill>
                <a:srgbClr val="0000FF"/>
              </a:solidFill>
            </a:endParaRPr>
          </a:p>
        </p:txBody>
      </p:sp>
      <p:grpSp>
        <p:nvGrpSpPr>
          <p:cNvPr id="21" name="Grouper 20"/>
          <p:cNvGrpSpPr/>
          <p:nvPr/>
        </p:nvGrpSpPr>
        <p:grpSpPr>
          <a:xfrm>
            <a:off x="1435100" y="1219200"/>
            <a:ext cx="5760000" cy="5236364"/>
            <a:chOff x="1435100" y="1219200"/>
            <a:chExt cx="5760000" cy="5236364"/>
          </a:xfrm>
        </p:grpSpPr>
        <p:pic>
          <p:nvPicPr>
            <p:cNvPr id="17" name="Image 16" descr="Fig_F65Ap1-400_F240Ap1.png"/>
            <p:cNvPicPr>
              <a:picLocks noChangeAspect="1"/>
            </p:cNvPicPr>
            <p:nvPr/>
          </p:nvPicPr>
          <p:blipFill>
            <a:blip r:embed="rId4"/>
            <a:stretch>
              <a:fillRect/>
            </a:stretch>
          </p:blipFill>
          <p:spPr>
            <a:xfrm>
              <a:off x="1435100" y="1219200"/>
              <a:ext cx="5760000" cy="5236364"/>
            </a:xfrm>
            <a:prstGeom prst="rect">
              <a:avLst/>
            </a:prstGeom>
            <a:solidFill>
              <a:srgbClr val="FF0000"/>
            </a:solidFill>
            <a:ln>
              <a:noFill/>
            </a:ln>
          </p:spPr>
        </p:pic>
        <p:sp>
          <p:nvSpPr>
            <p:cNvPr id="18" name="ZoneTexte 17"/>
            <p:cNvSpPr txBox="1"/>
            <p:nvPr/>
          </p:nvSpPr>
          <p:spPr>
            <a:xfrm>
              <a:off x="2114550" y="4959350"/>
              <a:ext cx="2406649" cy="707886"/>
            </a:xfrm>
            <a:prstGeom prst="rect">
              <a:avLst/>
            </a:prstGeom>
            <a:noFill/>
            <a:ln>
              <a:noFill/>
            </a:ln>
          </p:spPr>
          <p:txBody>
            <a:bodyPr wrap="square" rtlCol="0">
              <a:spAutoFit/>
            </a:bodyPr>
            <a:lstStyle/>
            <a:p>
              <a:r>
                <a:rPr lang="en-US" dirty="0" smtClean="0">
                  <a:solidFill>
                    <a:srgbClr val="0080FF"/>
                  </a:solidFill>
                </a:rPr>
                <a:t>(</a:t>
              </a:r>
              <a:r>
                <a:rPr lang="en-US" sz="1600" b="1" i="1" dirty="0" smtClean="0">
                  <a:solidFill>
                    <a:srgbClr val="0080FF"/>
                  </a:solidFill>
                </a:rPr>
                <a:t>Solar min without any geomagnetic activity</a:t>
              </a:r>
              <a:r>
                <a:rPr lang="en-US" dirty="0" smtClean="0">
                  <a:solidFill>
                    <a:srgbClr val="0080FF"/>
                  </a:solidFill>
                </a:rPr>
                <a:t>)</a:t>
              </a:r>
              <a:endParaRPr lang="en-US" dirty="0">
                <a:solidFill>
                  <a:srgbClr val="0080FF"/>
                </a:solidFill>
              </a:endParaRPr>
            </a:p>
          </p:txBody>
        </p:sp>
        <p:sp>
          <p:nvSpPr>
            <p:cNvPr id="20" name="ZoneTexte 19"/>
            <p:cNvSpPr txBox="1"/>
            <p:nvPr/>
          </p:nvSpPr>
          <p:spPr>
            <a:xfrm>
              <a:off x="3676650" y="2025650"/>
              <a:ext cx="2559050" cy="707886"/>
            </a:xfrm>
            <a:prstGeom prst="rect">
              <a:avLst/>
            </a:prstGeom>
            <a:noFill/>
            <a:ln>
              <a:noFill/>
            </a:ln>
          </p:spPr>
          <p:txBody>
            <a:bodyPr wrap="square" rtlCol="0">
              <a:spAutoFit/>
            </a:bodyPr>
            <a:lstStyle/>
            <a:p>
              <a:r>
                <a:rPr lang="en-US" dirty="0" smtClean="0">
                  <a:solidFill>
                    <a:srgbClr val="FF0000"/>
                  </a:solidFill>
                </a:rPr>
                <a:t>(</a:t>
              </a:r>
              <a:r>
                <a:rPr lang="en-US" sz="1600" b="1" i="1" dirty="0" smtClean="0">
                  <a:solidFill>
                    <a:srgbClr val="FF0000"/>
                  </a:solidFill>
                </a:rPr>
                <a:t>Solar max without any geomagnetic activity</a:t>
              </a:r>
              <a:r>
                <a:rPr lang="en-US" dirty="0" smtClean="0">
                  <a:solidFill>
                    <a:srgbClr val="FF0000"/>
                  </a:solidFill>
                </a:rPr>
                <a:t>)</a:t>
              </a:r>
              <a:endParaRPr lang="en-US" dirty="0">
                <a:solidFill>
                  <a:srgbClr val="FF0000"/>
                </a:solidFill>
              </a:endParaRPr>
            </a:p>
          </p:txBody>
        </p:sp>
      </p:grpSp>
      <p:grpSp>
        <p:nvGrpSpPr>
          <p:cNvPr id="29" name="Grouper 28"/>
          <p:cNvGrpSpPr/>
          <p:nvPr/>
        </p:nvGrpSpPr>
        <p:grpSpPr>
          <a:xfrm>
            <a:off x="3067050" y="1219200"/>
            <a:ext cx="5760000" cy="5236364"/>
            <a:chOff x="3067050" y="1219200"/>
            <a:chExt cx="5760000" cy="5236364"/>
          </a:xfrm>
        </p:grpSpPr>
        <p:pic>
          <p:nvPicPr>
            <p:cNvPr id="23" name="Image 22" descr="Fig_F65Ap1-400_F240Ap1-400.png"/>
            <p:cNvPicPr>
              <a:picLocks noChangeAspect="1"/>
            </p:cNvPicPr>
            <p:nvPr/>
          </p:nvPicPr>
          <p:blipFill>
            <a:blip r:embed="rId5"/>
            <a:stretch>
              <a:fillRect/>
            </a:stretch>
          </p:blipFill>
          <p:spPr>
            <a:xfrm>
              <a:off x="3067050" y="1219200"/>
              <a:ext cx="5760000" cy="5236364"/>
            </a:xfrm>
            <a:prstGeom prst="rect">
              <a:avLst/>
            </a:prstGeom>
            <a:solidFill>
              <a:srgbClr val="FF66FF"/>
            </a:solidFill>
          </p:spPr>
        </p:pic>
        <p:sp>
          <p:nvSpPr>
            <p:cNvPr id="24" name="ZoneTexte 23"/>
            <p:cNvSpPr txBox="1"/>
            <p:nvPr/>
          </p:nvSpPr>
          <p:spPr>
            <a:xfrm>
              <a:off x="3733800" y="4965700"/>
              <a:ext cx="2406649" cy="707886"/>
            </a:xfrm>
            <a:prstGeom prst="rect">
              <a:avLst/>
            </a:prstGeom>
            <a:noFill/>
            <a:ln>
              <a:noFill/>
            </a:ln>
          </p:spPr>
          <p:txBody>
            <a:bodyPr wrap="square" rtlCol="0">
              <a:spAutoFit/>
            </a:bodyPr>
            <a:lstStyle/>
            <a:p>
              <a:r>
                <a:rPr lang="en-US" dirty="0" smtClean="0">
                  <a:solidFill>
                    <a:srgbClr val="0080FF"/>
                  </a:solidFill>
                </a:rPr>
                <a:t>(</a:t>
              </a:r>
              <a:r>
                <a:rPr lang="en-US" sz="1600" b="1" i="1" dirty="0" smtClean="0">
                  <a:solidFill>
                    <a:srgbClr val="0080FF"/>
                  </a:solidFill>
                </a:rPr>
                <a:t>Solar min without any geomagnetic activity</a:t>
              </a:r>
              <a:r>
                <a:rPr lang="en-US" dirty="0" smtClean="0">
                  <a:solidFill>
                    <a:srgbClr val="0080FF"/>
                  </a:solidFill>
                </a:rPr>
                <a:t>)</a:t>
              </a:r>
              <a:endParaRPr lang="en-US" dirty="0">
                <a:solidFill>
                  <a:srgbClr val="0080FF"/>
                </a:solidFill>
              </a:endParaRPr>
            </a:p>
          </p:txBody>
        </p:sp>
        <p:sp>
          <p:nvSpPr>
            <p:cNvPr id="28" name="ZoneTexte 27"/>
            <p:cNvSpPr txBox="1"/>
            <p:nvPr/>
          </p:nvSpPr>
          <p:spPr>
            <a:xfrm>
              <a:off x="5480050" y="2336800"/>
              <a:ext cx="2406649" cy="400110"/>
            </a:xfrm>
            <a:prstGeom prst="rect">
              <a:avLst/>
            </a:prstGeom>
            <a:noFill/>
            <a:ln>
              <a:noFill/>
            </a:ln>
          </p:spPr>
          <p:txBody>
            <a:bodyPr wrap="square" rtlCol="0">
              <a:spAutoFit/>
            </a:bodyPr>
            <a:lstStyle/>
            <a:p>
              <a:r>
                <a:rPr lang="en-US" dirty="0" smtClean="0">
                  <a:solidFill>
                    <a:srgbClr val="FF66FF"/>
                  </a:solidFill>
                </a:rPr>
                <a:t>(</a:t>
              </a:r>
              <a:r>
                <a:rPr lang="en-US" sz="1600" b="1" i="1" dirty="0" smtClean="0">
                  <a:solidFill>
                    <a:srgbClr val="FF66FF"/>
                  </a:solidFill>
                </a:rPr>
                <a:t>Solar max and storm</a:t>
              </a:r>
              <a:r>
                <a:rPr lang="en-US" dirty="0" smtClean="0">
                  <a:solidFill>
                    <a:srgbClr val="FF66FF"/>
                  </a:solidFill>
                </a:rPr>
                <a:t>)</a:t>
              </a:r>
              <a:endParaRPr lang="en-US" dirty="0">
                <a:solidFill>
                  <a:srgbClr val="FF66FF"/>
                </a:solidFill>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152400" y="19050"/>
            <a:ext cx="8839200" cy="457200"/>
          </a:xfrm>
          <a:prstGeom prst="rect">
            <a:avLst/>
          </a:prstGeom>
          <a:noFill/>
          <a:ln w="9525">
            <a:noFill/>
            <a:miter lim="800000"/>
            <a:headEnd/>
            <a:tailEnd/>
          </a:ln>
        </p:spPr>
        <p:txBody>
          <a:bodyPr>
            <a:prstTxWarp prst="textNoShape">
              <a:avLst/>
            </a:prstTxWarp>
            <a:spAutoFit/>
          </a:bodyPr>
          <a:lstStyle/>
          <a:p>
            <a:pPr algn="ctr">
              <a:spcBef>
                <a:spcPct val="50000"/>
              </a:spcBef>
            </a:pPr>
            <a:r>
              <a:rPr lang="en-GB" sz="2400" b="1" dirty="0" smtClean="0">
                <a:solidFill>
                  <a:srgbClr val="FFFFFF"/>
                </a:solidFill>
              </a:rPr>
              <a:t>Thermosphere density variability</a:t>
            </a:r>
            <a:endParaRPr lang="fr-FR" sz="2400" b="1" dirty="0">
              <a:solidFill>
                <a:srgbClr val="FFFFFF"/>
              </a:solidFill>
            </a:endParaRPr>
          </a:p>
        </p:txBody>
      </p:sp>
      <p:sp>
        <p:nvSpPr>
          <p:cNvPr id="3" name="ZoneTexte 2"/>
          <p:cNvSpPr txBox="1"/>
          <p:nvPr/>
        </p:nvSpPr>
        <p:spPr>
          <a:xfrm>
            <a:off x="254000" y="469900"/>
            <a:ext cx="8559800" cy="2862322"/>
          </a:xfrm>
          <a:prstGeom prst="rect">
            <a:avLst/>
          </a:prstGeom>
          <a:noFill/>
        </p:spPr>
        <p:txBody>
          <a:bodyPr wrap="square" rtlCol="0">
            <a:spAutoFit/>
          </a:bodyPr>
          <a:lstStyle/>
          <a:p>
            <a:r>
              <a:rPr lang="en-US" b="1" dirty="0" smtClean="0">
                <a:solidFill>
                  <a:schemeClr val="bg1"/>
                </a:solidFill>
                <a:effectLst>
                  <a:outerShdw blurRad="50800" dist="38100" dir="2700000">
                    <a:srgbClr val="000000">
                      <a:alpha val="43000"/>
                    </a:srgbClr>
                  </a:outerShdw>
                </a:effectLst>
                <a:latin typeface="+mn-lt"/>
              </a:rPr>
              <a:t>Slow and fast temporal variations:</a:t>
            </a:r>
          </a:p>
          <a:p>
            <a:pPr>
              <a:buFont typeface="Arial"/>
              <a:buChar char="•"/>
            </a:pPr>
            <a:r>
              <a:rPr lang="en-US" dirty="0" smtClean="0">
                <a:solidFill>
                  <a:srgbClr val="FF0000"/>
                </a:solidFill>
                <a:effectLst>
                  <a:outerShdw blurRad="50800" dist="38100" dir="2700000">
                    <a:srgbClr val="000000">
                      <a:alpha val="43000"/>
                    </a:srgbClr>
                  </a:outerShdw>
                </a:effectLst>
                <a:latin typeface="+mn-lt"/>
              </a:rPr>
              <a:t> Solar cycle (≈11 years)</a:t>
            </a:r>
          </a:p>
          <a:p>
            <a:pPr>
              <a:buFont typeface="Arial"/>
              <a:buChar char="•"/>
            </a:pPr>
            <a:r>
              <a:rPr lang="en-US" dirty="0" smtClean="0">
                <a:solidFill>
                  <a:schemeClr val="bg1"/>
                </a:solidFill>
                <a:effectLst>
                  <a:outerShdw blurRad="50800" dist="38100" dir="2700000">
                    <a:srgbClr val="000000">
                      <a:alpha val="43000"/>
                    </a:srgbClr>
                  </a:outerShdw>
                </a:effectLst>
                <a:latin typeface="+mn-lt"/>
              </a:rPr>
              <a:t> Season (</a:t>
            </a:r>
            <a:r>
              <a:rPr lang="en-US" dirty="0" smtClean="0">
                <a:solidFill>
                  <a:schemeClr val="bg1"/>
                </a:solidFill>
                <a:effectLst>
                  <a:outerShdw blurRad="50800" dist="38100" dir="2700000">
                    <a:srgbClr val="000000">
                      <a:alpha val="43000"/>
                    </a:srgbClr>
                  </a:outerShdw>
                </a:effectLst>
              </a:rPr>
              <a:t>6 months &amp; 12 months</a:t>
            </a:r>
            <a:r>
              <a:rPr lang="en-US" dirty="0" smtClean="0">
                <a:solidFill>
                  <a:schemeClr val="bg1"/>
                </a:solidFill>
                <a:effectLst>
                  <a:outerShdw blurRad="50800" dist="38100" dir="2700000">
                    <a:srgbClr val="000000">
                      <a:alpha val="43000"/>
                    </a:srgbClr>
                  </a:outerShdw>
                </a:effectLst>
                <a:latin typeface="+mn-lt"/>
              </a:rPr>
              <a:t>)</a:t>
            </a:r>
          </a:p>
          <a:p>
            <a:pPr>
              <a:buFont typeface="Arial"/>
              <a:buChar char="•"/>
            </a:pPr>
            <a:r>
              <a:rPr lang="en-US" dirty="0" smtClean="0">
                <a:solidFill>
                  <a:schemeClr val="bg1"/>
                </a:solidFill>
                <a:effectLst>
                  <a:outerShdw blurRad="50800" dist="38100" dir="2700000">
                    <a:srgbClr val="000000">
                      <a:alpha val="43000"/>
                    </a:srgbClr>
                  </a:outerShdw>
                </a:effectLst>
                <a:latin typeface="+mn-lt"/>
              </a:rPr>
              <a:t> Active regions (months) </a:t>
            </a:r>
          </a:p>
          <a:p>
            <a:pPr>
              <a:buFont typeface="Arial"/>
              <a:buChar char="•"/>
            </a:pPr>
            <a:r>
              <a:rPr lang="en-US" dirty="0" smtClean="0">
                <a:solidFill>
                  <a:schemeClr val="bg1"/>
                </a:solidFill>
                <a:effectLst>
                  <a:outerShdw blurRad="50800" dist="38100" dir="2700000">
                    <a:srgbClr val="000000">
                      <a:alpha val="43000"/>
                    </a:srgbClr>
                  </a:outerShdw>
                </a:effectLst>
                <a:latin typeface="+mn-lt"/>
              </a:rPr>
              <a:t> Solar rotation (</a:t>
            </a:r>
            <a:r>
              <a:rPr lang="en-US" dirty="0" smtClean="0">
                <a:solidFill>
                  <a:schemeClr val="bg1"/>
                </a:solidFill>
                <a:effectLst>
                  <a:outerShdw blurRad="50800" dist="38100" dir="2700000">
                    <a:srgbClr val="000000">
                      <a:alpha val="43000"/>
                    </a:srgbClr>
                  </a:outerShdw>
                </a:effectLst>
              </a:rPr>
              <a:t>≈27 days)</a:t>
            </a:r>
          </a:p>
          <a:p>
            <a:pPr>
              <a:buFont typeface="Arial"/>
              <a:buChar char="•"/>
            </a:pPr>
            <a:r>
              <a:rPr lang="en-US" dirty="0" smtClean="0">
                <a:solidFill>
                  <a:schemeClr val="bg1"/>
                </a:solidFill>
                <a:effectLst>
                  <a:outerShdw blurRad="50800" dist="38100" dir="2700000">
                    <a:srgbClr val="000000">
                      <a:alpha val="43000"/>
                    </a:srgbClr>
                  </a:outerShdw>
                </a:effectLst>
                <a:latin typeface="+mn-lt"/>
              </a:rPr>
              <a:t> </a:t>
            </a:r>
            <a:r>
              <a:rPr lang="en-US" dirty="0" err="1" smtClean="0">
                <a:solidFill>
                  <a:schemeClr val="bg1"/>
                </a:solidFill>
                <a:effectLst>
                  <a:outerShdw blurRad="50800" dist="38100" dir="2700000">
                    <a:srgbClr val="000000">
                      <a:alpha val="43000"/>
                    </a:srgbClr>
                  </a:outerShdw>
                </a:effectLst>
                <a:latin typeface="+mn-lt"/>
              </a:rPr>
              <a:t>Corotating</a:t>
            </a:r>
            <a:r>
              <a:rPr lang="en-US" dirty="0" smtClean="0">
                <a:solidFill>
                  <a:schemeClr val="bg1"/>
                </a:solidFill>
                <a:effectLst>
                  <a:outerShdw blurRad="50800" dist="38100" dir="2700000">
                    <a:srgbClr val="000000">
                      <a:alpha val="43000"/>
                    </a:srgbClr>
                  </a:outerShdw>
                </a:effectLst>
                <a:latin typeface="+mn-lt"/>
              </a:rPr>
              <a:t> Interaction Regions (9 &amp; 13.5 days)</a:t>
            </a:r>
          </a:p>
          <a:p>
            <a:pPr>
              <a:buFont typeface="Arial"/>
              <a:buChar char="•"/>
            </a:pPr>
            <a:r>
              <a:rPr lang="en-US" dirty="0" smtClean="0">
                <a:solidFill>
                  <a:schemeClr val="bg1"/>
                </a:solidFill>
                <a:effectLst>
                  <a:outerShdw blurRad="50800" dist="38100" dir="2700000">
                    <a:srgbClr val="000000">
                      <a:alpha val="43000"/>
                    </a:srgbClr>
                  </a:outerShdw>
                </a:effectLst>
                <a:latin typeface="+mn-lt"/>
              </a:rPr>
              <a:t> Day to day variations</a:t>
            </a:r>
          </a:p>
          <a:p>
            <a:pPr>
              <a:buFont typeface="Arial"/>
              <a:buChar char="•"/>
            </a:pPr>
            <a:r>
              <a:rPr lang="en-US" dirty="0" smtClean="0">
                <a:solidFill>
                  <a:schemeClr val="bg1"/>
                </a:solidFill>
                <a:effectLst>
                  <a:outerShdw blurRad="50800" dist="38100" dir="2700000">
                    <a:srgbClr val="000000">
                      <a:alpha val="43000"/>
                    </a:srgbClr>
                  </a:outerShdw>
                </a:effectLst>
                <a:latin typeface="+mn-lt"/>
              </a:rPr>
              <a:t> Solar/geomagnetic storms (hours – days)</a:t>
            </a:r>
          </a:p>
          <a:p>
            <a:pPr>
              <a:buFont typeface="Arial"/>
              <a:buChar char="•"/>
            </a:pPr>
            <a:r>
              <a:rPr lang="en-US" dirty="0" smtClean="0">
                <a:solidFill>
                  <a:schemeClr val="bg1"/>
                </a:solidFill>
                <a:effectLst>
                  <a:outerShdw blurRad="50800" dist="38100" dir="2700000">
                    <a:srgbClr val="000000">
                      <a:alpha val="43000"/>
                    </a:srgbClr>
                  </a:outerShdw>
                </a:effectLst>
                <a:latin typeface="+mn-lt"/>
              </a:rPr>
              <a:t> Solar flares (hours)</a:t>
            </a:r>
          </a:p>
        </p:txBody>
      </p:sp>
      <p:pic>
        <p:nvPicPr>
          <p:cNvPr id="6" name="Image 5" descr="Dailyro_CHAMP-GRACE_vs_Fm.png"/>
          <p:cNvPicPr>
            <a:picLocks noChangeAspect="1"/>
          </p:cNvPicPr>
          <p:nvPr/>
        </p:nvPicPr>
        <p:blipFill>
          <a:blip r:embed="rId3"/>
          <a:stretch>
            <a:fillRect/>
          </a:stretch>
        </p:blipFill>
        <p:spPr>
          <a:xfrm>
            <a:off x="2774950" y="2973185"/>
            <a:ext cx="6089650" cy="3592714"/>
          </a:xfrm>
          <a:prstGeom prst="rect">
            <a:avLst/>
          </a:prstGeom>
          <a:solidFill>
            <a:schemeClr val="bg1"/>
          </a:solidFill>
          <a:ln w="19050" cap="flat" cmpd="sng" algn="ctr">
            <a:solidFill>
              <a:srgbClr val="FF0000"/>
            </a:solidFill>
            <a:prstDash val="solid"/>
            <a:round/>
            <a:headEnd type="none" w="med" len="med"/>
            <a:tailEnd type="none" w="med" len="med"/>
          </a:ln>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r 6"/>
          <p:cNvGrpSpPr/>
          <p:nvPr/>
        </p:nvGrpSpPr>
        <p:grpSpPr>
          <a:xfrm>
            <a:off x="2764986" y="3232150"/>
            <a:ext cx="6096693" cy="2806700"/>
            <a:chOff x="2764986" y="3232150"/>
            <a:chExt cx="6096693" cy="2806700"/>
          </a:xfrm>
        </p:grpSpPr>
        <p:pic>
          <p:nvPicPr>
            <p:cNvPr id="5" name="Picture 7" descr="JB2006_indices_2003"/>
            <p:cNvPicPr>
              <a:picLocks noChangeAspect="1" noChangeArrowheads="1"/>
            </p:cNvPicPr>
            <p:nvPr/>
          </p:nvPicPr>
          <p:blipFill>
            <a:blip r:embed="rId3"/>
            <a:srcRect t="7898" b="6629"/>
            <a:stretch>
              <a:fillRect/>
            </a:stretch>
          </p:blipFill>
          <p:spPr bwMode="auto">
            <a:xfrm>
              <a:off x="2764986" y="3232150"/>
              <a:ext cx="6096693" cy="2806700"/>
            </a:xfrm>
            <a:prstGeom prst="rect">
              <a:avLst/>
            </a:prstGeom>
            <a:noFill/>
            <a:ln w="9525">
              <a:noFill/>
              <a:miter lim="800000"/>
              <a:headEnd/>
              <a:tailEnd/>
            </a:ln>
          </p:spPr>
        </p:pic>
        <p:sp>
          <p:nvSpPr>
            <p:cNvPr id="6" name="ZoneTexte 5"/>
            <p:cNvSpPr txBox="1"/>
            <p:nvPr/>
          </p:nvSpPr>
          <p:spPr>
            <a:xfrm>
              <a:off x="5016500" y="3524250"/>
              <a:ext cx="2546350" cy="584776"/>
            </a:xfrm>
            <a:prstGeom prst="rect">
              <a:avLst/>
            </a:prstGeom>
            <a:noFill/>
          </p:spPr>
          <p:txBody>
            <a:bodyPr wrap="square" rtlCol="0">
              <a:spAutoFit/>
            </a:bodyPr>
            <a:lstStyle/>
            <a:p>
              <a:r>
                <a:rPr lang="en-US" sz="1600" b="1" dirty="0" smtClean="0"/>
                <a:t>2003: solar rotation clearly visible in proxies</a:t>
              </a:r>
              <a:endParaRPr lang="en-US" sz="1600" b="1" dirty="0"/>
            </a:p>
          </p:txBody>
        </p:sp>
      </p:grpSp>
      <p:sp>
        <p:nvSpPr>
          <p:cNvPr id="2" name="Text Box 6"/>
          <p:cNvSpPr txBox="1">
            <a:spLocks noChangeArrowheads="1"/>
          </p:cNvSpPr>
          <p:nvPr/>
        </p:nvSpPr>
        <p:spPr bwMode="auto">
          <a:xfrm>
            <a:off x="152400" y="19050"/>
            <a:ext cx="8839200" cy="457200"/>
          </a:xfrm>
          <a:prstGeom prst="rect">
            <a:avLst/>
          </a:prstGeom>
          <a:noFill/>
          <a:ln w="9525">
            <a:noFill/>
            <a:miter lim="800000"/>
            <a:headEnd/>
            <a:tailEnd/>
          </a:ln>
        </p:spPr>
        <p:txBody>
          <a:bodyPr>
            <a:prstTxWarp prst="textNoShape">
              <a:avLst/>
            </a:prstTxWarp>
            <a:spAutoFit/>
          </a:bodyPr>
          <a:lstStyle/>
          <a:p>
            <a:pPr algn="ctr">
              <a:spcBef>
                <a:spcPct val="50000"/>
              </a:spcBef>
            </a:pPr>
            <a:r>
              <a:rPr lang="en-GB" sz="2400" b="1" dirty="0" smtClean="0">
                <a:solidFill>
                  <a:srgbClr val="FFFFFF"/>
                </a:solidFill>
              </a:rPr>
              <a:t>Thermosphere density variability</a:t>
            </a:r>
            <a:endParaRPr lang="fr-FR" sz="2400" b="1" dirty="0">
              <a:solidFill>
                <a:srgbClr val="FFFFFF"/>
              </a:solidFill>
            </a:endParaRPr>
          </a:p>
        </p:txBody>
      </p:sp>
      <p:sp>
        <p:nvSpPr>
          <p:cNvPr id="3" name="ZoneTexte 2"/>
          <p:cNvSpPr txBox="1"/>
          <p:nvPr/>
        </p:nvSpPr>
        <p:spPr>
          <a:xfrm>
            <a:off x="254000" y="469900"/>
            <a:ext cx="8559800" cy="2862322"/>
          </a:xfrm>
          <a:prstGeom prst="rect">
            <a:avLst/>
          </a:prstGeom>
          <a:noFill/>
        </p:spPr>
        <p:txBody>
          <a:bodyPr wrap="square" rtlCol="0">
            <a:spAutoFit/>
          </a:bodyPr>
          <a:lstStyle/>
          <a:p>
            <a:r>
              <a:rPr lang="en-US" b="1" dirty="0" smtClean="0">
                <a:solidFill>
                  <a:schemeClr val="bg1"/>
                </a:solidFill>
                <a:effectLst>
                  <a:outerShdw blurRad="50800" dist="38100" dir="2700000">
                    <a:srgbClr val="000000">
                      <a:alpha val="43000"/>
                    </a:srgbClr>
                  </a:outerShdw>
                </a:effectLst>
                <a:latin typeface="+mn-lt"/>
              </a:rPr>
              <a:t>Slow and fast temporal variations:</a:t>
            </a:r>
          </a:p>
          <a:p>
            <a:pPr>
              <a:buFont typeface="Arial"/>
              <a:buChar char="•"/>
            </a:pPr>
            <a:r>
              <a:rPr lang="en-US" dirty="0" smtClean="0">
                <a:solidFill>
                  <a:schemeClr val="bg1"/>
                </a:solidFill>
                <a:effectLst>
                  <a:outerShdw blurRad="50800" dist="38100" dir="2700000">
                    <a:srgbClr val="000000">
                      <a:alpha val="43000"/>
                    </a:srgbClr>
                  </a:outerShdw>
                </a:effectLst>
                <a:latin typeface="+mn-lt"/>
              </a:rPr>
              <a:t> Solar cycle (≈11 years)</a:t>
            </a:r>
          </a:p>
          <a:p>
            <a:pPr>
              <a:buFont typeface="Arial"/>
              <a:buChar char="•"/>
            </a:pPr>
            <a:r>
              <a:rPr lang="en-US" dirty="0" smtClean="0">
                <a:solidFill>
                  <a:schemeClr val="bg1"/>
                </a:solidFill>
                <a:effectLst>
                  <a:outerShdw blurRad="50800" dist="38100" dir="2700000">
                    <a:srgbClr val="000000">
                      <a:alpha val="43000"/>
                    </a:srgbClr>
                  </a:outerShdw>
                </a:effectLst>
                <a:latin typeface="+mn-lt"/>
              </a:rPr>
              <a:t> Season (6 months &amp; 12 months)</a:t>
            </a:r>
          </a:p>
          <a:p>
            <a:pPr>
              <a:buFont typeface="Arial"/>
              <a:buChar char="•"/>
            </a:pPr>
            <a:r>
              <a:rPr lang="en-US" dirty="0" smtClean="0">
                <a:solidFill>
                  <a:schemeClr val="bg1"/>
                </a:solidFill>
                <a:effectLst>
                  <a:outerShdw blurRad="50800" dist="38100" dir="2700000">
                    <a:srgbClr val="000000">
                      <a:alpha val="43000"/>
                    </a:srgbClr>
                  </a:outerShdw>
                </a:effectLst>
              </a:rPr>
              <a:t> Active regions (months) </a:t>
            </a:r>
            <a:endParaRPr lang="en-US" dirty="0" smtClean="0">
              <a:solidFill>
                <a:schemeClr val="bg1"/>
              </a:solidFill>
              <a:effectLst>
                <a:outerShdw blurRad="50800" dist="38100" dir="2700000">
                  <a:srgbClr val="000000">
                    <a:alpha val="43000"/>
                  </a:srgbClr>
                </a:outerShdw>
              </a:effectLst>
              <a:latin typeface="+mn-lt"/>
            </a:endParaRPr>
          </a:p>
          <a:p>
            <a:pPr>
              <a:buFont typeface="Arial"/>
              <a:buChar char="•"/>
            </a:pPr>
            <a:r>
              <a:rPr lang="en-US" dirty="0" smtClean="0">
                <a:solidFill>
                  <a:srgbClr val="FF0000"/>
                </a:solidFill>
                <a:effectLst>
                  <a:outerShdw blurRad="50800" dist="38100" dir="2700000">
                    <a:srgbClr val="000000">
                      <a:alpha val="43000"/>
                    </a:srgbClr>
                  </a:outerShdw>
                </a:effectLst>
                <a:latin typeface="+mn-lt"/>
              </a:rPr>
              <a:t> Solar rotation (</a:t>
            </a:r>
            <a:r>
              <a:rPr lang="en-US" dirty="0" smtClean="0">
                <a:solidFill>
                  <a:srgbClr val="FF0000"/>
                </a:solidFill>
                <a:effectLst>
                  <a:outerShdw blurRad="50800" dist="38100" dir="2700000">
                    <a:srgbClr val="000000">
                      <a:alpha val="43000"/>
                    </a:srgbClr>
                  </a:outerShdw>
                </a:effectLst>
              </a:rPr>
              <a:t>≈27 days)</a:t>
            </a:r>
          </a:p>
          <a:p>
            <a:pPr>
              <a:buFont typeface="Arial"/>
              <a:buChar char="•"/>
            </a:pPr>
            <a:r>
              <a:rPr lang="en-US" dirty="0" smtClean="0">
                <a:solidFill>
                  <a:schemeClr val="bg1"/>
                </a:solidFill>
                <a:effectLst>
                  <a:outerShdw blurRad="50800" dist="38100" dir="2700000">
                    <a:srgbClr val="000000">
                      <a:alpha val="43000"/>
                    </a:srgbClr>
                  </a:outerShdw>
                </a:effectLst>
                <a:latin typeface="+mn-lt"/>
              </a:rPr>
              <a:t> </a:t>
            </a:r>
            <a:r>
              <a:rPr lang="en-US" dirty="0" err="1" smtClean="0">
                <a:solidFill>
                  <a:schemeClr val="bg1"/>
                </a:solidFill>
                <a:effectLst>
                  <a:outerShdw blurRad="50800" dist="38100" dir="2700000">
                    <a:srgbClr val="000000">
                      <a:alpha val="43000"/>
                    </a:srgbClr>
                  </a:outerShdw>
                </a:effectLst>
                <a:latin typeface="+mn-lt"/>
              </a:rPr>
              <a:t>Corotating</a:t>
            </a:r>
            <a:r>
              <a:rPr lang="en-US" dirty="0" smtClean="0">
                <a:solidFill>
                  <a:schemeClr val="bg1"/>
                </a:solidFill>
                <a:effectLst>
                  <a:outerShdw blurRad="50800" dist="38100" dir="2700000">
                    <a:srgbClr val="000000">
                      <a:alpha val="43000"/>
                    </a:srgbClr>
                  </a:outerShdw>
                </a:effectLst>
                <a:latin typeface="+mn-lt"/>
              </a:rPr>
              <a:t> Interaction Regions (9 &amp; 13.5 days)</a:t>
            </a:r>
          </a:p>
          <a:p>
            <a:pPr>
              <a:buFont typeface="Arial"/>
              <a:buChar char="•"/>
            </a:pPr>
            <a:r>
              <a:rPr lang="en-US" dirty="0" smtClean="0">
                <a:solidFill>
                  <a:schemeClr val="bg1"/>
                </a:solidFill>
                <a:effectLst>
                  <a:outerShdw blurRad="50800" dist="38100" dir="2700000">
                    <a:srgbClr val="000000">
                      <a:alpha val="43000"/>
                    </a:srgbClr>
                  </a:outerShdw>
                </a:effectLst>
                <a:latin typeface="+mn-lt"/>
              </a:rPr>
              <a:t> Day to day variations</a:t>
            </a:r>
          </a:p>
          <a:p>
            <a:pPr>
              <a:buFont typeface="Arial"/>
              <a:buChar char="•"/>
            </a:pPr>
            <a:r>
              <a:rPr lang="en-US" dirty="0" smtClean="0">
                <a:solidFill>
                  <a:schemeClr val="bg1"/>
                </a:solidFill>
                <a:effectLst>
                  <a:outerShdw blurRad="50800" dist="38100" dir="2700000">
                    <a:srgbClr val="000000">
                      <a:alpha val="43000"/>
                    </a:srgbClr>
                  </a:outerShdw>
                </a:effectLst>
                <a:latin typeface="+mn-lt"/>
              </a:rPr>
              <a:t> Solar/geomagnetic storms (hours – days)</a:t>
            </a:r>
          </a:p>
          <a:p>
            <a:pPr>
              <a:buFont typeface="Arial"/>
              <a:buChar char="•"/>
            </a:pPr>
            <a:r>
              <a:rPr lang="en-US" dirty="0" smtClean="0">
                <a:solidFill>
                  <a:schemeClr val="bg1"/>
                </a:solidFill>
                <a:effectLst>
                  <a:outerShdw blurRad="50800" dist="38100" dir="2700000">
                    <a:srgbClr val="000000">
                      <a:alpha val="43000"/>
                    </a:srgbClr>
                  </a:outerShdw>
                </a:effectLst>
                <a:latin typeface="+mn-lt"/>
              </a:rPr>
              <a:t> Solar flares (hours)</a:t>
            </a:r>
          </a:p>
        </p:txBody>
      </p:sp>
      <p:pic>
        <p:nvPicPr>
          <p:cNvPr id="9" name="Image 8" descr="Dailyro_CHAMP-GRACE_StormOct03_F.png"/>
          <p:cNvPicPr>
            <a:picLocks noChangeAspect="1"/>
          </p:cNvPicPr>
          <p:nvPr/>
        </p:nvPicPr>
        <p:blipFill>
          <a:blip r:embed="rId4"/>
          <a:stretch>
            <a:fillRect/>
          </a:stretch>
        </p:blipFill>
        <p:spPr>
          <a:xfrm>
            <a:off x="2762250" y="2971800"/>
            <a:ext cx="6102000" cy="3600000"/>
          </a:xfrm>
          <a:prstGeom prst="rect">
            <a:avLst/>
          </a:prstGeom>
          <a:solidFill>
            <a:srgbClr val="FFFFFF"/>
          </a:solidFill>
          <a:ln w="19050" cap="flat" cmpd="sng" algn="ctr">
            <a:solidFill>
              <a:srgbClr val="FF0000"/>
            </a:solidFill>
            <a:prstDash val="solid"/>
            <a:round/>
            <a:headEnd type="none" w="med" len="med"/>
            <a:tailEnd type="none" w="med" len="me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4,5"/>
</p:tagLst>
</file>

<file path=ppt/theme/theme1.xml><?xml version="1.0" encoding="utf-8"?>
<a:theme xmlns:a="http://schemas.openxmlformats.org/drawingml/2006/main" name="Nouvelle présentation">
  <a:themeElements>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uvelle présentation">
      <a:majorFont>
        <a:latin typeface="Arial"/>
        <a:ea typeface="ＭＳ Ｐゴシック"/>
        <a:cs typeface="ＭＳ Ｐゴシック"/>
      </a:majorFont>
      <a:minorFont>
        <a:latin typeface="Arial"/>
        <a:ea typeface="ＭＳ Ｐゴシック"/>
        <a:cs typeface="ＭＳ Ｐゴシック"/>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000" b="0" i="0" u="none" strike="noStrike" cap="none" normalizeH="0" baseline="0">
            <a:ln>
              <a:noFill/>
            </a:ln>
            <a:solidFill>
              <a:schemeClr val="tx1"/>
            </a:solidFill>
            <a:effectLst/>
            <a:latin typeface="Arial" pitchFamily="-84" charset="0"/>
            <a:ea typeface="ＭＳ Ｐゴシック" pitchFamily="-84" charset="-128"/>
            <a:cs typeface="ＭＳ Ｐゴシック"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000" b="0" i="0" u="none" strike="noStrike" cap="none" normalizeH="0" baseline="0">
            <a:ln>
              <a:noFill/>
            </a:ln>
            <a:solidFill>
              <a:schemeClr val="tx1"/>
            </a:solidFill>
            <a:effectLst/>
            <a:latin typeface="Arial" pitchFamily="-84" charset="0"/>
            <a:ea typeface="ＭＳ Ｐゴシック" pitchFamily="-84" charset="-128"/>
            <a:cs typeface="ＭＳ Ｐゴシック" pitchFamily="-84" charset="-128"/>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3490</TotalTime>
  <Words>3934</Words>
  <Application>Microsoft Macintosh PowerPoint</Application>
  <PresentationFormat>On-screen Show (4:3)</PresentationFormat>
  <Paragraphs>245</Paragraphs>
  <Slides>19</Slides>
  <Notes>18</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19</vt:i4>
      </vt:variant>
    </vt:vector>
  </HeadingPairs>
  <TitlesOfParts>
    <vt:vector size="22" baseType="lpstr">
      <vt:lpstr>Nouvelle présentation</vt:lpstr>
      <vt:lpstr>Équation</vt:lpstr>
      <vt:lpstr>Paint Shop Pro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CNES-DCT/SI/GS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sean bruinsma</dc:creator>
  <cp:lastModifiedBy>Masha Kuznetsova</cp:lastModifiedBy>
  <cp:revision>105</cp:revision>
  <dcterms:created xsi:type="dcterms:W3CDTF">2015-12-01T16:25:32Z</dcterms:created>
  <dcterms:modified xsi:type="dcterms:W3CDTF">2016-01-05T04:10:58Z</dcterms:modified>
</cp:coreProperties>
</file>