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unknown"/>
  <Default Extension="jpeg" ContentType="image/jpeg"/>
  <Default Extension="rels" ContentType="application/vnd.openxmlformats-package.relationships+xml"/>
  <Default Extension="gif" ContentType="video/unknown"/>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98" r:id="rId2"/>
    <p:sldId id="342" r:id="rId3"/>
    <p:sldId id="392" r:id="rId4"/>
    <p:sldId id="393" r:id="rId5"/>
    <p:sldId id="400" r:id="rId6"/>
    <p:sldId id="401" r:id="rId7"/>
    <p:sldId id="404" r:id="rId8"/>
    <p:sldId id="405" r:id="rId9"/>
    <p:sldId id="402" r:id="rId10"/>
    <p:sldId id="414" r:id="rId11"/>
    <p:sldId id="417" r:id="rId12"/>
    <p:sldId id="418" r:id="rId13"/>
    <p:sldId id="429" r:id="rId14"/>
    <p:sldId id="456" r:id="rId15"/>
    <p:sldId id="411" r:id="rId16"/>
    <p:sldId id="430" r:id="rId17"/>
    <p:sldId id="380" r:id="rId18"/>
    <p:sldId id="381" r:id="rId19"/>
    <p:sldId id="383" r:id="rId20"/>
    <p:sldId id="382" r:id="rId21"/>
    <p:sldId id="391" r:id="rId22"/>
    <p:sldId id="328" r:id="rId23"/>
    <p:sldId id="433" r:id="rId24"/>
    <p:sldId id="457" r:id="rId25"/>
    <p:sldId id="449" r:id="rId26"/>
    <p:sldId id="434" r:id="rId27"/>
    <p:sldId id="436" r:id="rId28"/>
    <p:sldId id="451" r:id="rId29"/>
    <p:sldId id="371" r:id="rId30"/>
    <p:sldId id="450" r:id="rId31"/>
    <p:sldId id="453" r:id="rId32"/>
    <p:sldId id="458" r:id="rId33"/>
    <p:sldId id="45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29854" autoAdjust="0"/>
    <p:restoredTop sz="34706" autoAdjust="0"/>
  </p:normalViewPr>
  <p:slideViewPr>
    <p:cSldViewPr snapToGrid="0" snapToObjects="1">
      <p:cViewPr>
        <p:scale>
          <a:sx n="100" d="100"/>
          <a:sy n="100" d="100"/>
        </p:scale>
        <p:origin x="-80" y="-8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C3E88-E34D-5042-A438-737568C8AADA}" type="datetimeFigureOut">
              <a:rPr lang="en-US" smtClean="0"/>
              <a:pPr/>
              <a:t>1/25/16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1E533B-AA21-8E4E-A465-221A79D3646B}" type="slidenum">
              <a:rPr lang="en-US" smtClean="0"/>
              <a:pPr/>
              <a:t>‹#›</a:t>
            </a:fld>
            <a:endParaRPr lang="en-US"/>
          </a:p>
        </p:txBody>
      </p:sp>
    </p:spTree>
    <p:extLst>
      <p:ext uri="{BB962C8B-B14F-4D97-AF65-F5344CB8AC3E}">
        <p14:creationId xmlns:p14="http://schemas.microsoft.com/office/powerpoint/2010/main" val="37550916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en.wikipedia.org/wiki/Help:IPA_for_English"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acs.gmu.edu/profile/dusan-odstrcil/" TargetMode="External"/><Relationship Id="rId4" Type="http://schemas.openxmlformats.org/officeDocument/2006/relationships/hyperlink" Target="http://ccmc.gsfc.nasa.gov/models/modelinfo.php?model=ENLIL%20with%20Cone%20Model" TargetMode="External"/><Relationship Id="rId5" Type="http://schemas.openxmlformats.org/officeDocument/2006/relationships/hyperlink" Target="http://kauai.ccmc.gsfc.nasa.gov/DONKI/"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Welcome</a:t>
            </a:r>
            <a:r>
              <a:rPr lang="en-US" sz="1100" baseline="0" dirty="0" smtClean="0"/>
              <a:t> to the “</a:t>
            </a:r>
            <a:r>
              <a:rPr lang="en-US" sz="1100" b="1" baseline="0" dirty="0" smtClean="0"/>
              <a:t>Introduction to Space Weather: Tools and Concepts</a:t>
            </a:r>
            <a:r>
              <a:rPr lang="en-US" sz="1100" baseline="0" dirty="0" smtClean="0"/>
              <a:t>” School. My name is Masha Kuznetsova. I am leading the </a:t>
            </a:r>
            <a:r>
              <a:rPr lang="en-US" sz="1100" b="1" baseline="0" dirty="0" smtClean="0"/>
              <a:t>Community Coordinated Modeling Center (CCMC)</a:t>
            </a:r>
            <a:r>
              <a:rPr lang="en-US" sz="1100" baseline="0" dirty="0" smtClean="0"/>
              <a:t>. The CCMC (</a:t>
            </a:r>
            <a:r>
              <a:rPr lang="en-US" sz="1100" b="1" baseline="0" dirty="0" smtClean="0"/>
              <a:t>http://</a:t>
            </a:r>
            <a:r>
              <a:rPr lang="en-US" sz="1100" b="1" baseline="0" dirty="0" err="1" smtClean="0"/>
              <a:t>ccmc.gsfc.nasa.gov</a:t>
            </a:r>
            <a:r>
              <a:rPr lang="en-US" sz="1100" baseline="0" dirty="0" smtClean="0"/>
              <a:t>) is an asset of US multi-agency partnership including sponsoring agencies  NASA and National Science Foundation. CCMC is also an asset of the entire  space science and space weather community world-wide. Several members of the CCMC team came to this workshop to provide support for this school. You will learn more about CCMC, its tools and services during this school and workshop.</a:t>
            </a:r>
          </a:p>
          <a:p>
            <a:endParaRPr lang="en-US" sz="1100" baseline="0" dirty="0" smtClean="0"/>
          </a:p>
          <a:p>
            <a:r>
              <a:rPr lang="en-US" sz="1100" baseline="0" dirty="0" smtClean="0"/>
              <a:t>CCMC Staff: </a:t>
            </a:r>
            <a:r>
              <a:rPr lang="en-US" sz="1100" b="1" baseline="0" dirty="0" smtClean="0"/>
              <a:t>http://</a:t>
            </a:r>
            <a:r>
              <a:rPr lang="en-US" sz="1100" b="1" baseline="0" dirty="0" err="1" smtClean="0"/>
              <a:t>ccmc.gsfc.nasa.gov</a:t>
            </a:r>
            <a:r>
              <a:rPr lang="en-US" sz="1100" b="1" baseline="0" dirty="0" smtClean="0"/>
              <a:t>/staff/</a:t>
            </a:r>
            <a:r>
              <a:rPr lang="en-US" sz="1100" b="1" baseline="0" dirty="0" err="1" smtClean="0"/>
              <a:t>index.php</a:t>
            </a:r>
            <a:endParaRPr lang="en-US" sz="1100" b="1" baseline="0" dirty="0" smtClean="0"/>
          </a:p>
          <a:p>
            <a:pPr>
              <a:spcAft>
                <a:spcPts val="600"/>
              </a:spcAft>
            </a:pPr>
            <a:r>
              <a:rPr lang="en-US" sz="1100" b="0" baseline="0" dirty="0" smtClean="0"/>
              <a:t>CCMC Staff attending the Workshop (at your service):</a:t>
            </a:r>
          </a:p>
          <a:p>
            <a:pPr>
              <a:spcAft>
                <a:spcPts val="600"/>
              </a:spcAft>
            </a:pPr>
            <a:r>
              <a:rPr lang="en-US" sz="1100" b="1" baseline="0" dirty="0" smtClean="0"/>
              <a:t>Masha Kuznetsova </a:t>
            </a:r>
            <a:r>
              <a:rPr lang="en-US" sz="1100" b="0" baseline="0" dirty="0" smtClean="0"/>
              <a:t>(magnetosphere scientist, CCMC director)</a:t>
            </a:r>
          </a:p>
          <a:p>
            <a:pPr>
              <a:spcAft>
                <a:spcPts val="600"/>
              </a:spcAft>
            </a:pPr>
            <a:r>
              <a:rPr lang="en-US" sz="1100" b="1" baseline="0" dirty="0" err="1" smtClean="0"/>
              <a:t>Marlo</a:t>
            </a:r>
            <a:r>
              <a:rPr lang="en-US" sz="1100" b="1" baseline="0" dirty="0" smtClean="0"/>
              <a:t> Maddox </a:t>
            </a:r>
            <a:r>
              <a:rPr lang="en-US" sz="1100" b="0" baseline="0" dirty="0" smtClean="0"/>
              <a:t>(lead developer of CCMC Integrated Space Weather Analysis System http://</a:t>
            </a:r>
            <a:r>
              <a:rPr lang="en-US" sz="1100" b="0" baseline="0" dirty="0" err="1" smtClean="0"/>
              <a:t>iswa.ccmc.gsfc.nasa.gov</a:t>
            </a:r>
            <a:r>
              <a:rPr lang="en-US" sz="1100" b="0" baseline="0" dirty="0" smtClean="0"/>
              <a:t>)</a:t>
            </a:r>
          </a:p>
          <a:p>
            <a:pPr>
              <a:spcAft>
                <a:spcPts val="600"/>
              </a:spcAft>
            </a:pPr>
            <a:r>
              <a:rPr lang="en-US" sz="1100" b="1" baseline="0" dirty="0" err="1" smtClean="0"/>
              <a:t>Yihua</a:t>
            </a:r>
            <a:r>
              <a:rPr lang="en-US" sz="1100" b="1" baseline="0" dirty="0" smtClean="0"/>
              <a:t> </a:t>
            </a:r>
            <a:r>
              <a:rPr lang="en-US" sz="1100" b="1" baseline="0" dirty="0" err="1" smtClean="0"/>
              <a:t>Zheng</a:t>
            </a:r>
            <a:r>
              <a:rPr lang="en-US" sz="1100" b="1" baseline="0" dirty="0" smtClean="0"/>
              <a:t> </a:t>
            </a:r>
            <a:r>
              <a:rPr lang="en-US" sz="1100" b="0" baseline="0" dirty="0" smtClean="0"/>
              <a:t>(magnetosphere and space weather scientist and analyst, lead of CCMC Space Weather Research, Education and Development Initiative (Space Weather REDI, http://</a:t>
            </a:r>
            <a:r>
              <a:rPr lang="en-US" sz="1100" b="0" baseline="0" dirty="0" err="1" smtClean="0"/>
              <a:t>ccmc.gsfc.nasa.gov</a:t>
            </a:r>
            <a:r>
              <a:rPr lang="en-US" sz="1100" b="0" baseline="0" dirty="0" smtClean="0"/>
              <a:t>/support/SWREDI/</a:t>
            </a:r>
            <a:r>
              <a:rPr lang="en-US" sz="1100" b="0" baseline="0" dirty="0" err="1" smtClean="0"/>
              <a:t>swredi.php</a:t>
            </a:r>
            <a:r>
              <a:rPr lang="en-US" sz="1100" b="0" baseline="0" dirty="0" smtClean="0"/>
              <a:t>)</a:t>
            </a:r>
          </a:p>
          <a:p>
            <a:pPr>
              <a:spcAft>
                <a:spcPts val="600"/>
              </a:spcAft>
            </a:pPr>
            <a:r>
              <a:rPr lang="en-US" sz="1100" b="1" baseline="0" dirty="0" err="1" smtClean="0"/>
              <a:t>Sandro</a:t>
            </a:r>
            <a:r>
              <a:rPr lang="en-US" sz="1100" b="1" baseline="0" dirty="0" smtClean="0"/>
              <a:t> </a:t>
            </a:r>
            <a:r>
              <a:rPr lang="en-US" sz="1100" b="1" baseline="0" dirty="0" err="1" smtClean="0"/>
              <a:t>Taktakishvili</a:t>
            </a:r>
            <a:r>
              <a:rPr lang="en-US" sz="1100" b="1" baseline="0" dirty="0" smtClean="0"/>
              <a:t> </a:t>
            </a:r>
            <a:r>
              <a:rPr lang="en-US" sz="1100" b="0" baseline="0" dirty="0" smtClean="0"/>
              <a:t>(solar and space weather scientist and analyst)</a:t>
            </a:r>
          </a:p>
          <a:p>
            <a:pPr>
              <a:spcAft>
                <a:spcPts val="600"/>
              </a:spcAft>
            </a:pPr>
            <a:r>
              <a:rPr lang="en-US" sz="1100" b="1" baseline="0" dirty="0" err="1" smtClean="0"/>
              <a:t>Ja</a:t>
            </a:r>
            <a:r>
              <a:rPr lang="en-US" sz="1100" b="1" baseline="0" dirty="0" smtClean="0"/>
              <a:t> Soon Shim </a:t>
            </a:r>
            <a:r>
              <a:rPr lang="en-US" sz="1100" b="0" baseline="0" dirty="0" smtClean="0"/>
              <a:t>(ionosphere scientist)</a:t>
            </a:r>
          </a:p>
          <a:p>
            <a:pPr>
              <a:spcAft>
                <a:spcPts val="600"/>
              </a:spcAft>
            </a:pPr>
            <a:r>
              <a:rPr lang="en-US" sz="1100" b="1" baseline="0" dirty="0" err="1" smtClean="0"/>
              <a:t>Satabjit</a:t>
            </a:r>
            <a:r>
              <a:rPr lang="en-US" sz="1100" b="1" baseline="0" dirty="0" smtClean="0"/>
              <a:t> </a:t>
            </a:r>
            <a:r>
              <a:rPr lang="en-US" sz="1100" b="1" baseline="0" dirty="0" err="1" smtClean="0"/>
              <a:t>Bakshi</a:t>
            </a:r>
            <a:r>
              <a:rPr lang="en-US" sz="1100" b="1" baseline="0" dirty="0" smtClean="0"/>
              <a:t> </a:t>
            </a:r>
            <a:r>
              <a:rPr lang="en-US" sz="1100" b="0" baseline="0" dirty="0" smtClean="0"/>
              <a:t>(CCMC IT </a:t>
            </a:r>
            <a:r>
              <a:rPr lang="en-US" sz="1100" b="0" baseline="0" dirty="0" err="1" smtClean="0"/>
              <a:t>Infrastucture</a:t>
            </a:r>
            <a:r>
              <a:rPr lang="en-US" sz="1100" b="0" baseline="0" dirty="0" smtClean="0"/>
              <a:t> engineer)</a:t>
            </a:r>
          </a:p>
          <a:p>
            <a:pPr>
              <a:spcAft>
                <a:spcPts val="600"/>
              </a:spcAft>
            </a:pPr>
            <a:r>
              <a:rPr lang="en-US" sz="1100" b="1" baseline="0" dirty="0" smtClean="0"/>
              <a:t>Alex </a:t>
            </a:r>
            <a:r>
              <a:rPr lang="en-US" sz="1100" b="1" baseline="0" dirty="0" err="1" smtClean="0"/>
              <a:t>Glocer</a:t>
            </a:r>
            <a:r>
              <a:rPr lang="en-US" sz="1100" b="1" baseline="0" dirty="0" smtClean="0"/>
              <a:t> </a:t>
            </a:r>
            <a:r>
              <a:rPr lang="en-US" sz="1100" b="0" baseline="0" dirty="0" smtClean="0"/>
              <a:t>(magnetosphere scientist, CCMC advisor)</a:t>
            </a:r>
          </a:p>
          <a:p>
            <a:pPr>
              <a:spcAft>
                <a:spcPts val="600"/>
              </a:spcAft>
            </a:pPr>
            <a:endParaRPr lang="en-US" sz="1100" b="0" baseline="0" dirty="0" smtClean="0"/>
          </a:p>
          <a:p>
            <a:endParaRPr lang="en-US" sz="1100" b="0" baseline="0" dirty="0" smtClean="0"/>
          </a:p>
          <a:p>
            <a:endParaRPr lang="en-US" sz="1100" b="0" baseline="0" dirty="0" smtClean="0"/>
          </a:p>
          <a:p>
            <a:endParaRPr lang="en-US" sz="1100" b="0"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a:t>
            </a:fld>
            <a:endParaRPr lang="en-US"/>
          </a:p>
        </p:txBody>
      </p:sp>
    </p:spTree>
    <p:extLst>
      <p:ext uri="{BB962C8B-B14F-4D97-AF65-F5344CB8AC3E}">
        <p14:creationId xmlns:p14="http://schemas.microsoft.com/office/powerpoint/2010/main" val="94728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0" dirty="0" smtClean="0">
                <a:latin typeface="Helvetica"/>
                <a:cs typeface="Helvetica"/>
              </a:rPr>
              <a:t>The  stream of the charged particles flowing outward from the Sun,</a:t>
            </a:r>
            <a:r>
              <a:rPr lang="en-US" sz="800" b="0" baseline="0" dirty="0" smtClean="0">
                <a:latin typeface="Helvetica"/>
                <a:cs typeface="Helvetica"/>
              </a:rPr>
              <a:t> the so-called solar wind,  interacts with Earth’s magnetic field (and other magnetized planets)</a:t>
            </a:r>
            <a:r>
              <a:rPr lang="en-US" sz="800" b="0" baseline="0" dirty="0" smtClean="0">
                <a:latin typeface="Helvetica"/>
                <a:cs typeface="Helvetica"/>
              </a:rPr>
              <a:t>. </a:t>
            </a:r>
            <a:r>
              <a:rPr lang="en-US" sz="800" b="0" dirty="0" smtClean="0">
                <a:latin typeface="Helvetica"/>
                <a:cs typeface="Helvetica"/>
              </a:rPr>
              <a:t>The </a:t>
            </a:r>
            <a:r>
              <a:rPr lang="en-US" sz="800" b="0" dirty="0" smtClean="0">
                <a:latin typeface="Helvetica"/>
                <a:cs typeface="Helvetica"/>
              </a:rPr>
              <a:t>Earth's magnetic field is similar to that of a bar magnet  tilted 11 degrees from the spin axis of the Earth.</a:t>
            </a:r>
          </a:p>
          <a:p>
            <a:r>
              <a:rPr lang="en-US" sz="800" b="0" dirty="0" smtClean="0">
                <a:latin typeface="Helvetica"/>
                <a:cs typeface="Helvetica"/>
              </a:rPr>
              <a:t>The magnitude of the</a:t>
            </a:r>
            <a:r>
              <a:rPr lang="en-US" sz="800" b="0" baseline="0" dirty="0" smtClean="0">
                <a:latin typeface="Helvetica"/>
                <a:cs typeface="Helvetica"/>
              </a:rPr>
              <a:t> magnetic field </a:t>
            </a:r>
            <a:r>
              <a:rPr lang="en-US" sz="800" b="0" dirty="0" smtClean="0">
                <a:latin typeface="Helvetica"/>
                <a:cs typeface="Helvetica"/>
              </a:rPr>
              <a:t>varies over the surface of the Earth in the range 0.3 to 0.6 Gauss. </a:t>
            </a:r>
            <a:r>
              <a:rPr lang="en-US" sz="800" b="0" baseline="0" dirty="0" smtClean="0">
                <a:latin typeface="Helvetica"/>
                <a:ea typeface="ＭＳ Ｐゴシック" charset="-128"/>
                <a:cs typeface="Helvetica"/>
              </a:rPr>
              <a:t> </a:t>
            </a:r>
            <a:r>
              <a:rPr lang="en-US" sz="800" b="0" dirty="0" smtClean="0">
                <a:latin typeface="Helvetica"/>
                <a:cs typeface="Helvetica"/>
              </a:rPr>
              <a:t>The </a:t>
            </a:r>
            <a:r>
              <a:rPr lang="en-US" sz="800" b="0" dirty="0" smtClean="0">
                <a:latin typeface="Helvetica"/>
                <a:cs typeface="Helvetica"/>
              </a:rPr>
              <a:t>solar wind pushes and stretches Earth’s magnetic field into a vast, comet-shaped region called the magnetosphere. The magnetosphere and Earth’s atmosphere protect us from the solar wind and other kinds of solar and cosmic radiation. </a:t>
            </a:r>
            <a:r>
              <a:rPr lang="en-US" sz="800" b="0" baseline="0" dirty="0" smtClean="0">
                <a:latin typeface="Helvetica"/>
                <a:cs typeface="Helvetica"/>
              </a:rPr>
              <a:t> </a:t>
            </a:r>
            <a:r>
              <a:rPr lang="en-US" sz="800" b="0" dirty="0" smtClean="0">
                <a:latin typeface="Helvetica"/>
                <a:ea typeface="ＭＳ Ｐゴシック" pitchFamily="-65" charset="-128"/>
                <a:cs typeface="Helvetica"/>
              </a:rPr>
              <a:t>Solar </a:t>
            </a:r>
            <a:r>
              <a:rPr lang="en-US" sz="800" b="0" dirty="0">
                <a:latin typeface="Helvetica"/>
                <a:ea typeface="ＭＳ Ｐゴシック" pitchFamily="-65" charset="-128"/>
                <a:cs typeface="Helvetica"/>
              </a:rPr>
              <a:t>wind – Earth’s magnetic field field interaction flatten  the nose (dayside – towards the sun) and  drag field lines to the tail (night-side – away from the sun).</a:t>
            </a:r>
          </a:p>
          <a:p>
            <a:endParaRPr lang="en-US" sz="800" b="0" dirty="0" smtClean="0">
              <a:latin typeface="Helvetica"/>
              <a:cs typeface="Helvetica"/>
            </a:endParaRPr>
          </a:p>
          <a:p>
            <a:r>
              <a:rPr lang="en-US" sz="800" b="0" dirty="0" smtClean="0">
                <a:latin typeface="Helvetica"/>
                <a:cs typeface="Helvetica"/>
              </a:rPr>
              <a:t>The magnetopause separates Earth's magnetic domain from the solar wind and its embedded interplanetary field (IMF). </a:t>
            </a:r>
            <a:r>
              <a:rPr lang="en-US" sz="800" b="0" dirty="0" smtClean="0">
                <a:latin typeface="Helvetica"/>
                <a:cs typeface="Helvetica"/>
              </a:rPr>
              <a:t>The </a:t>
            </a:r>
            <a:r>
              <a:rPr lang="en-US" sz="800" b="0" dirty="0" smtClean="0">
                <a:latin typeface="Helvetica"/>
                <a:cs typeface="Helvetica"/>
              </a:rPr>
              <a:t>three-dimensional location of the magnetopause represents a balance of pressures: Pressures of solar-origin (predominantly</a:t>
            </a:r>
            <a:r>
              <a:rPr lang="en-US" sz="800" b="0" baseline="0" dirty="0" smtClean="0">
                <a:latin typeface="Helvetica"/>
                <a:cs typeface="Helvetica"/>
              </a:rPr>
              <a:t> solar wind </a:t>
            </a:r>
            <a:r>
              <a:rPr lang="en-US" sz="800" b="0" dirty="0" smtClean="0">
                <a:latin typeface="Helvetica"/>
                <a:cs typeface="Helvetica"/>
              </a:rPr>
              <a:t>flow ram pressure) balance pressures of Earth-origin (predominantly outward magnetic pressure) at the magnetopause. </a:t>
            </a:r>
            <a:endParaRPr lang="en-US" sz="800" b="0" dirty="0">
              <a:latin typeface="Helvetica"/>
              <a:ea typeface="ＭＳ Ｐゴシック" pitchFamily="-65" charset="-128"/>
              <a:cs typeface="Helvetica"/>
            </a:endParaRPr>
          </a:p>
          <a:p>
            <a:endParaRPr lang="en-US" sz="800" b="0" dirty="0" smtClean="0">
              <a:latin typeface="Helvetica"/>
              <a:cs typeface="Helvetica"/>
            </a:endParaRPr>
          </a:p>
          <a:p>
            <a:r>
              <a:rPr lang="en-US" sz="800" b="0" dirty="0" smtClean="0">
                <a:latin typeface="Helvetica"/>
                <a:ea typeface="ＭＳ Ｐゴシック" charset="-128"/>
                <a:cs typeface="Helvetica"/>
              </a:rPr>
              <a:t>The magnetic field is the shield that protects the Earth from the solar plasma particles because they have difficulty in moving across the magnetic field </a:t>
            </a:r>
            <a:r>
              <a:rPr lang="en-US" sz="800" b="0" dirty="0" smtClean="0">
                <a:latin typeface="Helvetica"/>
                <a:ea typeface="ＭＳ Ｐゴシック" charset="-128"/>
                <a:cs typeface="Helvetica"/>
              </a:rPr>
              <a:t>lines.</a:t>
            </a:r>
            <a:r>
              <a:rPr lang="en-US" sz="800" b="0" baseline="0" dirty="0" smtClean="0">
                <a:latin typeface="Helvetica"/>
                <a:ea typeface="ＭＳ Ｐゴシック" charset="-128"/>
                <a:cs typeface="Helvetica"/>
              </a:rPr>
              <a:t> </a:t>
            </a:r>
            <a:r>
              <a:rPr lang="en-US" sz="800" b="0" dirty="0" smtClean="0">
                <a:latin typeface="Helvetica"/>
                <a:ea typeface="ＭＳ Ｐゴシック" charset="-128"/>
                <a:cs typeface="Helvetica"/>
              </a:rPr>
              <a:t>If </a:t>
            </a:r>
            <a:r>
              <a:rPr lang="en-US" sz="800" b="0" dirty="0" smtClean="0">
                <a:latin typeface="Helvetica"/>
                <a:ea typeface="ＭＳ Ｐゴシック" charset="-128"/>
                <a:cs typeface="Helvetica"/>
              </a:rPr>
              <a:t>the Earth did not have the magnetic field, continuously blowing solar wind and CMEs would most likely wipe out all the life forms on the Earth. Scientists speculate that something like this could have happened on Mars,  who lost its magnetic field over the time. </a:t>
            </a:r>
          </a:p>
          <a:p>
            <a:endParaRPr lang="en-US" sz="800" b="0" dirty="0" smtClean="0">
              <a:latin typeface="Helvetica"/>
              <a:cs typeface="Helvetica"/>
            </a:endParaRPr>
          </a:p>
          <a:p>
            <a:r>
              <a:rPr lang="en-US" sz="800" b="0" dirty="0">
                <a:latin typeface="Helvetica"/>
                <a:ea typeface="ＭＳ Ｐゴシック" pitchFamily="-65" charset="-128"/>
                <a:cs typeface="Helvetica"/>
              </a:rPr>
              <a:t>The Sun-Earth line cross the magnetopause at the Sub-solar point. Magnetopause stand-off distance is the distance to the magnetopause sub-solar </a:t>
            </a:r>
            <a:r>
              <a:rPr lang="en-US" sz="800" b="0" dirty="0" smtClean="0">
                <a:latin typeface="Helvetica"/>
                <a:ea typeface="ＭＳ Ｐゴシック" pitchFamily="-65" charset="-128"/>
                <a:cs typeface="Helvetica"/>
              </a:rPr>
              <a:t>point.</a:t>
            </a:r>
            <a:r>
              <a:rPr lang="en-US" sz="800" b="0" baseline="0" dirty="0" smtClean="0">
                <a:latin typeface="Helvetica"/>
                <a:ea typeface="ＭＳ Ｐゴシック" pitchFamily="-65" charset="-128"/>
                <a:cs typeface="Helvetica"/>
              </a:rPr>
              <a:t> </a:t>
            </a:r>
            <a:r>
              <a:rPr lang="en-US" sz="800" b="0" dirty="0" smtClean="0">
                <a:latin typeface="Helvetica"/>
                <a:cs typeface="Helvetica"/>
              </a:rPr>
              <a:t>Under </a:t>
            </a:r>
            <a:r>
              <a:rPr lang="en-US" sz="800" b="0" dirty="0" smtClean="0">
                <a:latin typeface="Helvetica"/>
                <a:cs typeface="Helvetica"/>
              </a:rPr>
              <a:t>quiet conditions the magnetopause sub-solar</a:t>
            </a:r>
            <a:r>
              <a:rPr lang="en-US" sz="800" b="0" baseline="0" dirty="0" smtClean="0">
                <a:latin typeface="Helvetica"/>
                <a:cs typeface="Helvetica"/>
              </a:rPr>
              <a:t> point  is about </a:t>
            </a:r>
            <a:r>
              <a:rPr lang="en-US" sz="800" b="0" dirty="0" smtClean="0">
                <a:latin typeface="Helvetica"/>
                <a:cs typeface="Helvetica"/>
              </a:rPr>
              <a:t> 10 to 12  Earth’s radii away from Earth</a:t>
            </a:r>
            <a:r>
              <a:rPr lang="en-US" sz="800" b="0" dirty="0" smtClean="0">
                <a:latin typeface="Helvetica"/>
                <a:cs typeface="Helvetica"/>
              </a:rPr>
              <a:t>.</a:t>
            </a:r>
            <a:r>
              <a:rPr lang="en-US" sz="800" b="0" baseline="0" dirty="0" smtClean="0">
                <a:latin typeface="Helvetica"/>
                <a:cs typeface="Helvetica"/>
              </a:rPr>
              <a:t> </a:t>
            </a:r>
            <a:r>
              <a:rPr lang="en-US" sz="800" b="0" dirty="0" smtClean="0">
                <a:latin typeface="Helvetica"/>
                <a:ea typeface="ＭＳ Ｐゴシック" charset="0"/>
                <a:cs typeface="Helvetica"/>
              </a:rPr>
              <a:t>1 </a:t>
            </a:r>
            <a:r>
              <a:rPr lang="en-US" sz="800" b="0" dirty="0">
                <a:latin typeface="Helvetica"/>
                <a:ea typeface="ＭＳ Ｐゴシック" charset="0"/>
                <a:cs typeface="Helvetica"/>
              </a:rPr>
              <a:t>R</a:t>
            </a:r>
            <a:r>
              <a:rPr lang="en-US" sz="800" b="0" baseline="-25000" dirty="0">
                <a:latin typeface="Helvetica"/>
                <a:ea typeface="ＭＳ Ｐゴシック" charset="0"/>
                <a:cs typeface="Helvetica"/>
              </a:rPr>
              <a:t>E</a:t>
            </a:r>
            <a:r>
              <a:rPr lang="en-US" sz="800" b="0" dirty="0">
                <a:latin typeface="Helvetica"/>
                <a:ea typeface="ＭＳ Ｐゴシック" charset="0"/>
                <a:cs typeface="Helvetica"/>
              </a:rPr>
              <a:t> (Earth</a:t>
            </a:r>
            <a:r>
              <a:rPr lang="ja-JP" altLang="en-US" sz="800" b="0" dirty="0">
                <a:latin typeface="Helvetica"/>
                <a:ea typeface="ＭＳ Ｐゴシック" charset="0"/>
                <a:cs typeface="Helvetica"/>
              </a:rPr>
              <a:t>’</a:t>
            </a:r>
            <a:r>
              <a:rPr lang="en-US" altLang="ja-JP" sz="800" b="0" dirty="0">
                <a:latin typeface="Helvetica"/>
                <a:ea typeface="ＭＳ Ｐゴシック" charset="0"/>
                <a:cs typeface="Helvetica"/>
              </a:rPr>
              <a:t>s radius) = 6370 </a:t>
            </a:r>
            <a:r>
              <a:rPr lang="en-US" altLang="ja-JP" sz="800" b="0" dirty="0" smtClean="0">
                <a:latin typeface="Helvetica"/>
                <a:ea typeface="ＭＳ Ｐゴシック" charset="0"/>
                <a:cs typeface="Helvetica"/>
              </a:rPr>
              <a:t>km.</a:t>
            </a:r>
            <a:r>
              <a:rPr lang="en-US" altLang="ja-JP" sz="800" b="0" baseline="0" dirty="0" smtClean="0">
                <a:latin typeface="Helvetica"/>
                <a:ea typeface="ＭＳ Ｐゴシック" charset="0"/>
                <a:cs typeface="Helvetica"/>
              </a:rPr>
              <a:t> </a:t>
            </a:r>
            <a:r>
              <a:rPr lang="en-US" sz="800" b="0" dirty="0" smtClean="0">
                <a:latin typeface="Helvetica"/>
                <a:cs typeface="Helvetica"/>
              </a:rPr>
              <a:t>In </a:t>
            </a:r>
            <a:r>
              <a:rPr lang="en-US" sz="800" b="0" dirty="0" smtClean="0">
                <a:latin typeface="Helvetica"/>
                <a:cs typeface="Helvetica"/>
              </a:rPr>
              <a:t>dense solar wind or in the presence of a strong and negative solar wind magnetic field component </a:t>
            </a:r>
            <a:r>
              <a:rPr lang="en-US" sz="800" b="0" dirty="0" err="1" smtClean="0">
                <a:latin typeface="Helvetica"/>
                <a:cs typeface="Helvetica"/>
              </a:rPr>
              <a:t>B</a:t>
            </a:r>
            <a:r>
              <a:rPr lang="en-US" sz="800" b="0" baseline="-25000" dirty="0" err="1" smtClean="0">
                <a:latin typeface="Helvetica"/>
                <a:cs typeface="Helvetica"/>
              </a:rPr>
              <a:t>z</a:t>
            </a:r>
            <a:r>
              <a:rPr lang="en-US" sz="800" b="0" dirty="0" smtClean="0">
                <a:latin typeface="Helvetica"/>
                <a:cs typeface="Helvetica"/>
              </a:rPr>
              <a:t>, the magnetopause can move closer and even cross geosynchronous orbit (distance about 6.7 R</a:t>
            </a:r>
            <a:r>
              <a:rPr lang="en-US" sz="800" b="0" baseline="-25000" dirty="0" smtClean="0">
                <a:latin typeface="Helvetica"/>
                <a:cs typeface="Helvetica"/>
              </a:rPr>
              <a:t>E</a:t>
            </a:r>
            <a:r>
              <a:rPr lang="en-US" sz="800" b="0" dirty="0" smtClean="0">
                <a:latin typeface="Helvetica"/>
                <a:cs typeface="Helvetica"/>
              </a:rPr>
              <a:t>). </a:t>
            </a:r>
            <a:endParaRPr lang="en-US" sz="800" b="0" dirty="0" smtClean="0">
              <a:latin typeface="Helvetica"/>
              <a:ea typeface="ＭＳ Ｐゴシック" charset="-128"/>
              <a:cs typeface="Helvetica"/>
            </a:endParaRPr>
          </a:p>
          <a:p>
            <a:endParaRPr lang="en-US" b="0"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CME impact is detected my Solar Wind</a:t>
            </a:r>
            <a:r>
              <a:rPr lang="en-US" baseline="0" dirty="0" smtClean="0"/>
              <a:t> Monitors upstream of the Earths magnetopause at L1.</a:t>
            </a:r>
          </a:p>
          <a:p>
            <a:r>
              <a:rPr lang="en-US" dirty="0" smtClean="0"/>
              <a:t>The </a:t>
            </a:r>
            <a:r>
              <a:rPr lang="en-US" b="1" dirty="0" err="1" smtClean="0"/>
              <a:t>Lagrangian</a:t>
            </a:r>
            <a:r>
              <a:rPr lang="en-US" b="1" dirty="0" smtClean="0"/>
              <a:t> points</a:t>
            </a:r>
            <a:r>
              <a:rPr lang="en-US" dirty="0" smtClean="0"/>
              <a:t> (</a:t>
            </a:r>
            <a:r>
              <a:rPr lang="en-US" dirty="0" smtClean="0">
                <a:hlinkClick r:id="rId3" tooltip="Help:IPA for English"/>
              </a:rPr>
              <a:t>/</a:t>
            </a:r>
            <a:r>
              <a:rPr lang="en-US" b="1" dirty="0" smtClean="0"/>
              <a:t>L-points</a:t>
            </a:r>
            <a:r>
              <a:rPr lang="en-US" dirty="0" smtClean="0"/>
              <a:t>) are the five positions in an orbital configuration where a spacecraft  affected only by gravity can </a:t>
            </a:r>
          </a:p>
          <a:p>
            <a:r>
              <a:rPr lang="en-US" dirty="0" smtClean="0"/>
              <a:t>maintain its position relative to the two massive bodies</a:t>
            </a:r>
            <a:r>
              <a:rPr lang="en-US" baseline="0" dirty="0" smtClean="0"/>
              <a:t> (the Earth and the Sun). </a:t>
            </a:r>
          </a:p>
          <a:p>
            <a:r>
              <a:rPr lang="en-US" baseline="0" dirty="0" err="1" smtClean="0"/>
              <a:t>Lagrangian</a:t>
            </a:r>
            <a:r>
              <a:rPr lang="en-US" baseline="0" dirty="0" smtClean="0"/>
              <a:t>  points are perfect for continuous   monitoring of Solar activity and solar wind. </a:t>
            </a:r>
          </a:p>
          <a:p>
            <a:pPr defTabSz="897301" eaLnBrk="0" fontAlgn="base" hangingPunct="0">
              <a:spcBef>
                <a:spcPct val="30000"/>
              </a:spcBef>
              <a:spcAft>
                <a:spcPct val="0"/>
              </a:spcAft>
              <a:defRPr/>
            </a:pPr>
            <a:r>
              <a:rPr lang="en-US" baseline="0" dirty="0" smtClean="0"/>
              <a:t>You can almost  fit 1 solar diameter (~ 200 </a:t>
            </a:r>
            <a:r>
              <a:rPr lang="en-US" dirty="0">
                <a:latin typeface="Times New Roman" charset="0"/>
                <a:ea typeface="ＭＳ Ｐゴシック" charset="0"/>
                <a:cs typeface="ＭＳ Ｐゴシック" charset="0"/>
              </a:rPr>
              <a:t>R</a:t>
            </a:r>
            <a:r>
              <a:rPr lang="en-US" baseline="-25000" dirty="0">
                <a:latin typeface="Times New Roman" charset="0"/>
                <a:ea typeface="ＭＳ Ｐゴシック" charset="0"/>
                <a:cs typeface="ＭＳ Ｐゴシック" charset="0"/>
              </a:rPr>
              <a:t>E</a:t>
            </a:r>
            <a:r>
              <a:rPr lang="en-US" dirty="0">
                <a:latin typeface="Times New Roman" charset="0"/>
                <a:ea typeface="ＭＳ Ｐゴシック" charset="0"/>
                <a:cs typeface="ＭＳ Ｐゴシック" charset="0"/>
              </a:rPr>
              <a:t> </a:t>
            </a:r>
            <a:r>
              <a:rPr lang="en-US" baseline="0" dirty="0" smtClean="0"/>
              <a:t>) between the Earth and L1.</a:t>
            </a:r>
          </a:p>
          <a:p>
            <a:r>
              <a:rPr lang="en-US" dirty="0">
                <a:latin typeface="Times New Roman" charset="0"/>
                <a:ea typeface="ＭＳ Ｐゴシック" charset="0"/>
                <a:cs typeface="ＭＳ Ｐゴシック" charset="0"/>
              </a:rPr>
              <a:t>Solar wind monitor ACE is positioned at L1 point. </a:t>
            </a:r>
            <a:r>
              <a:rPr lang="en-US" dirty="0" smtClean="0">
                <a:latin typeface="Times New Roman" charset="0"/>
                <a:ea typeface="ＭＳ Ｐゴシック" charset="0"/>
                <a:cs typeface="ＭＳ Ｐゴシック" charset="0"/>
              </a:rPr>
              <a:t>DISCOVR is</a:t>
            </a:r>
            <a:r>
              <a:rPr lang="en-US" baseline="0" dirty="0" smtClean="0">
                <a:latin typeface="Times New Roman" charset="0"/>
                <a:ea typeface="ＭＳ Ｐゴシック" charset="0"/>
                <a:cs typeface="ＭＳ Ｐゴシック" charset="0"/>
              </a:rPr>
              <a:t> coming soon.</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It takes about 30 – 60 min (depending on the speed of the solar wind) for the disturbance observed at L1 to reach the Earth</a:t>
            </a:r>
            <a:r>
              <a:rPr lang="en-US" dirty="0" smtClean="0">
                <a:latin typeface="Times New Roman" charset="0"/>
                <a:ea typeface="ＭＳ Ｐゴシック" charset="0"/>
                <a:cs typeface="ＭＳ Ｐゴシック" charset="0"/>
              </a:rPr>
              <a:t>.</a:t>
            </a:r>
          </a:p>
          <a:p>
            <a:r>
              <a:rPr lang="en-US" dirty="0" smtClean="0">
                <a:latin typeface="Times New Roman" charset="0"/>
                <a:ea typeface="ＭＳ Ｐゴシック" charset="0"/>
                <a:cs typeface="ＭＳ Ｐゴシック" charset="0"/>
              </a:rPr>
              <a:t>It would</a:t>
            </a:r>
            <a:r>
              <a:rPr lang="en-US" baseline="0" dirty="0" smtClean="0">
                <a:latin typeface="Times New Roman" charset="0"/>
                <a:ea typeface="ＭＳ Ｐゴシック" charset="0"/>
                <a:cs typeface="ＭＳ Ｐゴシック" charset="0"/>
              </a:rPr>
              <a:t> be nice to have monitor at other </a:t>
            </a:r>
            <a:r>
              <a:rPr lang="en-US" baseline="0" dirty="0" err="1" smtClean="0">
                <a:latin typeface="Times New Roman" charset="0"/>
                <a:ea typeface="ＭＳ Ｐゴシック" charset="0"/>
                <a:cs typeface="ＭＳ Ｐゴシック" charset="0"/>
              </a:rPr>
              <a:t>Lagrangian</a:t>
            </a:r>
            <a:r>
              <a:rPr lang="en-US" baseline="0" dirty="0" smtClean="0">
                <a:latin typeface="Times New Roman" charset="0"/>
                <a:ea typeface="ＭＳ Ｐゴシック" charset="0"/>
                <a:cs typeface="ＭＳ Ｐゴシック" charset="0"/>
              </a:rPr>
              <a:t> points (e.g. at L5).</a:t>
            </a:r>
            <a:endParaRPr lang="en-US" dirty="0">
              <a:latin typeface="Times New Roman" charset="0"/>
              <a:ea typeface="ＭＳ Ｐゴシック" charset="0"/>
              <a:cs typeface="ＭＳ Ｐゴシック" charset="0"/>
            </a:endParaRPr>
          </a:p>
          <a:p>
            <a:pPr defTabSz="897301" eaLnBrk="0" fontAlgn="base" hangingPunct="0">
              <a:spcBef>
                <a:spcPct val="30000"/>
              </a:spcBef>
              <a:spcAft>
                <a:spcPct val="0"/>
              </a:spcAft>
              <a:defRPr/>
            </a:pPr>
            <a:endParaRPr lang="en-US" dirty="0">
              <a:latin typeface="Times New Roman" charset="0"/>
              <a:ea typeface="ＭＳ Ｐゴシック" charset="0"/>
              <a:cs typeface="ＭＳ Ｐゴシック" charset="0"/>
            </a:endParaRPr>
          </a:p>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CME impact is also felt by extensive fleet of satellites </a:t>
            </a:r>
            <a:r>
              <a:rPr lang="en-US" baseline="0" dirty="0" err="1" smtClean="0"/>
              <a:t>orbitind</a:t>
            </a:r>
            <a:r>
              <a:rPr lang="en-US" baseline="0" dirty="0" smtClean="0"/>
              <a:t> the Earth </a:t>
            </a:r>
          </a:p>
          <a:p>
            <a:r>
              <a:rPr lang="en-US" baseline="0" dirty="0" smtClean="0"/>
              <a:t>+ in-</a:t>
            </a:r>
            <a:r>
              <a:rPr lang="en-US" baseline="0" dirty="0" err="1" smtClean="0"/>
              <a:t>sity</a:t>
            </a:r>
            <a:r>
              <a:rPr lang="en-US" baseline="0" dirty="0" smtClean="0"/>
              <a:t> observations by </a:t>
            </a:r>
            <a:r>
              <a:rPr lang="en-US" baseline="0" dirty="0" err="1" smtClean="0"/>
              <a:t>intenplanetary</a:t>
            </a:r>
            <a:r>
              <a:rPr lang="en-US" baseline="0" dirty="0" smtClean="0"/>
              <a:t> missions</a:t>
            </a:r>
          </a:p>
          <a:p>
            <a:r>
              <a:rPr lang="en-US" baseline="0" dirty="0" smtClean="0"/>
              <a:t>The video show  artistic presentation of CME impact on the Earth. </a:t>
            </a:r>
          </a:p>
          <a:p>
            <a:r>
              <a:rPr lang="en-US" baseline="0" dirty="0" smtClean="0"/>
              <a:t>Orientation of IMF with respect to the Earth’s magnetic field  and magnetic reconnection control the geo-effectiveness of the CME impact.</a:t>
            </a:r>
          </a:p>
          <a:p>
            <a:r>
              <a:rPr lang="en-US" baseline="0" dirty="0" smtClean="0"/>
              <a:t>The most geo-effective is southward IMF.</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Helvetica"/>
                <a:cs typeface="Helvetica"/>
              </a:rPr>
              <a:t>Geomagnetic storms are likely for southward IMF</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1D6D068-2C07-D64D-A5AE-96E4444B08AA}" type="slidenum">
              <a:rPr lang="en-US" smtClean="0"/>
              <a:pPr/>
              <a:t>13</a:t>
            </a:fld>
            <a:endParaRPr lang="en-US"/>
          </a:p>
        </p:txBody>
      </p:sp>
    </p:spTree>
    <p:extLst>
      <p:ext uri="{BB962C8B-B14F-4D97-AF65-F5344CB8AC3E}">
        <p14:creationId xmlns:p14="http://schemas.microsoft.com/office/powerpoint/2010/main" val="1645470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14</a:t>
            </a:fld>
            <a:endParaRPr lang="en-US"/>
          </a:p>
        </p:txBody>
      </p:sp>
    </p:spTree>
    <p:extLst>
      <p:ext uri="{BB962C8B-B14F-4D97-AF65-F5344CB8AC3E}">
        <p14:creationId xmlns:p14="http://schemas.microsoft.com/office/powerpoint/2010/main" val="2932041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15</a:t>
            </a:fld>
            <a:endParaRPr lang="en-US"/>
          </a:p>
        </p:txBody>
      </p:sp>
    </p:spTree>
    <p:extLst>
      <p:ext uri="{BB962C8B-B14F-4D97-AF65-F5344CB8AC3E}">
        <p14:creationId xmlns:p14="http://schemas.microsoft.com/office/powerpoint/2010/main" val="3936201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NOAA</a:t>
            </a:r>
            <a:r>
              <a:rPr lang="en-US" baseline="0" dirty="0" smtClean="0"/>
              <a:t> booklet and e-poster in your e-material</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16</a:t>
            </a:fld>
            <a:endParaRPr lang="en-US"/>
          </a:p>
        </p:txBody>
      </p:sp>
    </p:spTree>
    <p:extLst>
      <p:ext uri="{BB962C8B-B14F-4D97-AF65-F5344CB8AC3E}">
        <p14:creationId xmlns:p14="http://schemas.microsoft.com/office/powerpoint/2010/main" val="4165710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scheme shows</a:t>
            </a:r>
            <a:r>
              <a:rPr lang="en-US" baseline="0" dirty="0" smtClean="0"/>
              <a:t> key elements of the space weather forecasting and analysis capability package. “Science for Space Weather”  is in the top box.</a:t>
            </a:r>
          </a:p>
          <a:p>
            <a:r>
              <a:rPr lang="en-US" baseline="0" dirty="0" smtClean="0"/>
              <a:t>To advance our understanding of space weather wen need information (observation data) and models. Easy access to models and data (disseminations) is important to maximize return on </a:t>
            </a:r>
            <a:r>
              <a:rPr lang="en-US" baseline="0" dirty="0" smtClean="0"/>
              <a:t>investment </a:t>
            </a:r>
            <a:r>
              <a:rPr lang="en-US" baseline="0" dirty="0" smtClean="0"/>
              <a:t>and to speedup the progress. All components are interconnected.</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17</a:t>
            </a:fld>
            <a:endParaRPr lang="en-US"/>
          </a:p>
        </p:txBody>
      </p:sp>
    </p:spTree>
    <p:extLst>
      <p:ext uri="{BB962C8B-B14F-4D97-AF65-F5344CB8AC3E}">
        <p14:creationId xmlns:p14="http://schemas.microsoft.com/office/powerpoint/2010/main" val="75333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Dissemination</a:t>
            </a:r>
            <a:r>
              <a:rPr lang="en-US" baseline="0" dirty="0" smtClean="0"/>
              <a:t> of simulation results was an issue prior to CCMC (before 2000). </a:t>
            </a:r>
            <a:endParaRPr lang="en-US" dirty="0" smtClean="0"/>
          </a:p>
          <a:p>
            <a:r>
              <a:rPr lang="en-US" dirty="0" smtClean="0"/>
              <a:t>The</a:t>
            </a:r>
            <a:r>
              <a:rPr lang="en-US" baseline="0" dirty="0" smtClean="0"/>
              <a:t> CCMC brings you the power to access state of the art modeling capabilities  through your laptop. </a:t>
            </a:r>
          </a:p>
          <a:p>
            <a:r>
              <a:rPr lang="en-US" baseline="0" dirty="0" smtClean="0"/>
              <a:t>During one of the hands-on sessions you will learn how to use CCMC Runs-on-Request system. </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18</a:t>
            </a:fld>
            <a:endParaRPr lang="en-US"/>
          </a:p>
        </p:txBody>
      </p:sp>
    </p:spTree>
    <p:extLst>
      <p:ext uri="{BB962C8B-B14F-4D97-AF65-F5344CB8AC3E}">
        <p14:creationId xmlns:p14="http://schemas.microsoft.com/office/powerpoint/2010/main" val="6978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 output data cubes with visualization software tailored for research in most cases are not that useful for space weather operators. There is a need for actionable products, easy-to-use forecaster tools (derived from models and observational data) tailored to specific applications and end-user needs.</a:t>
            </a:r>
          </a:p>
          <a:p>
            <a:r>
              <a:rPr lang="en-US" baseline="0" dirty="0" smtClean="0"/>
              <a:t>During one of the hands-on sessions you will learn how to use </a:t>
            </a:r>
            <a:r>
              <a:rPr lang="en-US" b="1" baseline="0" dirty="0" smtClean="0"/>
              <a:t>CCMC </a:t>
            </a:r>
            <a:r>
              <a:rPr lang="en-US" b="1" baseline="0" dirty="0" err="1" smtClean="0"/>
              <a:t>iNtegrated</a:t>
            </a:r>
            <a:r>
              <a:rPr lang="en-US" b="1" baseline="0" dirty="0" smtClean="0"/>
              <a:t> Space Weather Analysis (</a:t>
            </a:r>
            <a:r>
              <a:rPr lang="en-US" b="1" baseline="0" dirty="0" err="1" smtClean="0"/>
              <a:t>iSWA</a:t>
            </a:r>
            <a:r>
              <a:rPr lang="en-US" b="1" baseline="0" dirty="0" smtClean="0"/>
              <a:t>) </a:t>
            </a:r>
            <a:r>
              <a:rPr lang="en-US" baseline="0" dirty="0" smtClean="0"/>
              <a:t>system – a tool for real-time space environment monitoring, historical event analysis, system science, informed decision making, forecaster training, and education.</a:t>
            </a:r>
          </a:p>
          <a:p>
            <a:r>
              <a:rPr lang="en-US" baseline="0" dirty="0" smtClean="0"/>
              <a:t>The photo on the right shows </a:t>
            </a:r>
            <a:r>
              <a:rPr lang="en-US" baseline="0" dirty="0" err="1" smtClean="0"/>
              <a:t>iSWA</a:t>
            </a:r>
            <a:r>
              <a:rPr lang="en-US" baseline="0" dirty="0" smtClean="0"/>
              <a:t> system in US AF  Space Weather Operations room.</a:t>
            </a:r>
          </a:p>
        </p:txBody>
      </p:sp>
      <p:sp>
        <p:nvSpPr>
          <p:cNvPr id="4" name="Slide Number Placeholder 3"/>
          <p:cNvSpPr>
            <a:spLocks noGrp="1"/>
          </p:cNvSpPr>
          <p:nvPr>
            <p:ph type="sldNum" sz="quarter" idx="10"/>
          </p:nvPr>
        </p:nvSpPr>
        <p:spPr/>
        <p:txBody>
          <a:bodyPr/>
          <a:lstStyle/>
          <a:p>
            <a:fld id="{BD1E533B-AA21-8E4E-A465-221A79D3646B}" type="slidenum">
              <a:rPr lang="en-US" smtClean="0"/>
              <a:pPr/>
              <a:t>19</a:t>
            </a:fld>
            <a:endParaRPr lang="en-US"/>
          </a:p>
        </p:txBody>
      </p:sp>
    </p:spTree>
    <p:extLst>
      <p:ext uri="{BB962C8B-B14F-4D97-AF65-F5344CB8AC3E}">
        <p14:creationId xmlns:p14="http://schemas.microsoft.com/office/powerpoint/2010/main" val="355042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latin typeface="Helvetica Neue"/>
                <a:ea typeface="ＭＳ Ｐゴシック" charset="0"/>
                <a:cs typeface="Helvetica Neue"/>
              </a:rPr>
              <a:t>Space weather refers to the variable conditions on the Sun and in the space environment that can influence the performance and reliability of  technological systems and critical infrastructure in space and on the ground, and can endanger human life or health. </a:t>
            </a:r>
          </a:p>
          <a:p>
            <a:endParaRPr lang="en-US" sz="1200" dirty="0" smtClean="0">
              <a:latin typeface="Goudy Old Style" charset="0"/>
              <a:ea typeface="ＭＳ Ｐゴシック" charset="0"/>
              <a:cs typeface="ＭＳ Ｐゴシック" charset="0"/>
            </a:endParaRPr>
          </a:p>
          <a:p>
            <a:endParaRPr lang="en-US" sz="1200" dirty="0" smtClean="0">
              <a:latin typeface="Goudy Old Style" charset="0"/>
              <a:ea typeface="ＭＳ Ｐゴシック" charset="0"/>
              <a:cs typeface="ＭＳ Ｐゴシック" charset="0"/>
            </a:endParaRPr>
          </a:p>
          <a:p>
            <a:r>
              <a:rPr lang="en-US" sz="1200" kern="1200" dirty="0" smtClean="0">
                <a:solidFill>
                  <a:schemeClr val="tx1"/>
                </a:solidFill>
                <a:latin typeface="+mn-lt"/>
                <a:ea typeface="+mn-ea"/>
                <a:cs typeface="+mn-cs"/>
              </a:rPr>
              <a:t>Space weather is an emerging research area within space science that is rapidly gaining importance and public recognition because of its technological and societal impact.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Space</a:t>
            </a:r>
            <a:r>
              <a:rPr lang="en-US" sz="1200" kern="1200" baseline="0" dirty="0" smtClean="0">
                <a:solidFill>
                  <a:schemeClr val="tx1"/>
                </a:solidFill>
                <a:latin typeface="+mn-lt"/>
                <a:ea typeface="+mn-ea"/>
                <a:cs typeface="+mn-cs"/>
              </a:rPr>
              <a:t> scientist status is changing  from “</a:t>
            </a:r>
            <a:r>
              <a:rPr lang="en-US" sz="1200" i="1" kern="1200" baseline="0" dirty="0" smtClean="0">
                <a:solidFill>
                  <a:schemeClr val="tx1"/>
                </a:solidFill>
                <a:latin typeface="+mn-lt"/>
                <a:ea typeface="+mn-ea"/>
                <a:cs typeface="+mn-cs"/>
              </a:rPr>
              <a:t>satisfying curiosity</a:t>
            </a:r>
            <a:r>
              <a:rPr lang="en-US" sz="1200" kern="1200" baseline="0" dirty="0" smtClean="0">
                <a:solidFill>
                  <a:schemeClr val="tx1"/>
                </a:solidFill>
                <a:latin typeface="+mn-lt"/>
                <a:ea typeface="+mn-ea"/>
                <a:cs typeface="+mn-cs"/>
              </a:rPr>
              <a:t>” to “</a:t>
            </a:r>
            <a:r>
              <a:rPr lang="en-US" sz="1200" i="1" kern="1200" baseline="0" dirty="0" smtClean="0">
                <a:solidFill>
                  <a:schemeClr val="tx1"/>
                </a:solidFill>
                <a:latin typeface="+mn-lt"/>
                <a:ea typeface="+mn-ea"/>
                <a:cs typeface="+mn-cs"/>
              </a:rPr>
              <a:t>developing forecasting capabilities to help mitigate space environment impacts</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dirty="0" smtClean="0"/>
              <a:t>Space weather is multidisciplinary field.  Space</a:t>
            </a:r>
            <a:r>
              <a:rPr lang="en-US" sz="1200" baseline="0" dirty="0" smtClean="0"/>
              <a:t> weather </a:t>
            </a:r>
            <a:r>
              <a:rPr lang="en-US" sz="1200" dirty="0" smtClean="0"/>
              <a:t>encompasses</a:t>
            </a:r>
          </a:p>
          <a:p>
            <a:r>
              <a:rPr lang="en-US" sz="1200" dirty="0" smtClean="0"/>
              <a:t>	- space and plasma physics (coupled across a variety of spatial and temporal scales), </a:t>
            </a:r>
          </a:p>
          <a:p>
            <a:r>
              <a:rPr lang="en-US" sz="1200" dirty="0" smtClean="0"/>
              <a:t>	- computational science,</a:t>
            </a:r>
          </a:p>
          <a:p>
            <a:r>
              <a:rPr lang="en-US" sz="1200" dirty="0" smtClean="0"/>
              <a:t>	-</a:t>
            </a:r>
            <a:r>
              <a:rPr lang="en-US" sz="1200" baseline="0" dirty="0" smtClean="0"/>
              <a:t> </a:t>
            </a:r>
            <a:r>
              <a:rPr lang="en-US" sz="1200" dirty="0" smtClean="0"/>
              <a:t>engineering (as its ultimate goal is to protect </a:t>
            </a:r>
            <a:r>
              <a:rPr lang="en-US" sz="1200" baseline="0" dirty="0" smtClean="0"/>
              <a:t>technological and biological systems </a:t>
            </a:r>
            <a:r>
              <a:rPr lang="en-US" sz="1200" dirty="0" smtClean="0"/>
              <a:t> in space and on the ground).</a:t>
            </a:r>
            <a:endParaRPr lang="en-US" sz="1200" dirty="0" smtClean="0">
              <a:latin typeface="Goudy Old Style" charset="0"/>
              <a:ea typeface="ＭＳ Ｐゴシック" charset="0"/>
              <a:cs typeface="ＭＳ Ｐゴシック" charset="0"/>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D1E533B-AA21-8E4E-A465-221A79D3646B}" type="slidenum">
              <a:rPr lang="en-US" smtClean="0"/>
              <a:pPr/>
              <a:t>2</a:t>
            </a:fld>
            <a:endParaRPr lang="en-US"/>
          </a:p>
        </p:txBody>
      </p:sp>
    </p:spTree>
    <p:extLst>
      <p:ext uri="{BB962C8B-B14F-4D97-AF65-F5344CB8AC3E}">
        <p14:creationId xmlns:p14="http://schemas.microsoft.com/office/powerpoint/2010/main" val="47095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20</a:t>
            </a:fld>
            <a:endParaRPr lang="en-US"/>
          </a:p>
        </p:txBody>
      </p:sp>
    </p:spTree>
    <p:extLst>
      <p:ext uri="{BB962C8B-B14F-4D97-AF65-F5344CB8AC3E}">
        <p14:creationId xmlns:p14="http://schemas.microsoft.com/office/powerpoint/2010/main" val="3894797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summarize our ran through the space weather phenomena in </a:t>
            </a:r>
            <a:r>
              <a:rPr lang="en-US" sz="1200" kern="1200" baseline="0" dirty="0" err="1" smtClean="0">
                <a:solidFill>
                  <a:schemeClr val="tx1"/>
                </a:solidFill>
                <a:latin typeface="+mn-lt"/>
                <a:ea typeface="+mn-ea"/>
                <a:cs typeface="+mn-cs"/>
              </a:rPr>
              <a:t>heliopshere</a:t>
            </a:r>
            <a:r>
              <a:rPr lang="en-US" sz="1200" kern="1200" baseline="0" dirty="0" smtClean="0">
                <a:solidFill>
                  <a:schemeClr val="tx1"/>
                </a:solidFill>
                <a:latin typeface="+mn-lt"/>
                <a:ea typeface="+mn-ea"/>
                <a:cs typeface="+mn-cs"/>
              </a:rPr>
              <a:t>  let’s review spatial scale of the space weather system.</a:t>
            </a:r>
          </a:p>
          <a:p>
            <a:pPr eaLnBrk="1" hangingPunct="1"/>
            <a:endParaRPr lang="en-US" dirty="0" smtClean="0">
              <a:latin typeface="Helvetica" charset="0"/>
              <a:cs typeface="Helvetica" charset="0"/>
            </a:endParaRPr>
          </a:p>
          <a:p>
            <a:pPr eaLnBrk="1" hangingPunct="1"/>
            <a:r>
              <a:rPr lang="en-US" dirty="0" err="1" smtClean="0">
                <a:latin typeface="Helvetica" charset="0"/>
                <a:cs typeface="Helvetica" charset="0"/>
              </a:rPr>
              <a:t>Heliosphere</a:t>
            </a:r>
            <a:r>
              <a:rPr lang="en-US" dirty="0" smtClean="0">
                <a:latin typeface="Helvetica" charset="0"/>
                <a:cs typeface="Helvetica" charset="0"/>
              </a:rPr>
              <a:t>: 			~ 100 au</a:t>
            </a:r>
          </a:p>
          <a:p>
            <a:pPr eaLnBrk="1" hangingPunct="1"/>
            <a:r>
              <a:rPr lang="en-US" dirty="0" smtClean="0">
                <a:latin typeface="Helvetica" charset="0"/>
                <a:cs typeface="Helvetica" charset="0"/>
              </a:rPr>
              <a:t>From Sun to Saturn: 	~ 10 au</a:t>
            </a:r>
          </a:p>
          <a:p>
            <a:pPr eaLnBrk="1" hangingPunct="1"/>
            <a:r>
              <a:rPr lang="en-US" dirty="0" smtClean="0">
                <a:latin typeface="Helvetica" charset="0"/>
                <a:cs typeface="Helvetica" charset="0"/>
              </a:rPr>
              <a:t>From Sun to Jupiter:	~ 5 au</a:t>
            </a:r>
          </a:p>
          <a:p>
            <a:pPr eaLnBrk="1" hangingPunct="1"/>
            <a:r>
              <a:rPr lang="en-US" b="1" dirty="0" smtClean="0">
                <a:latin typeface="Helvetica" charset="0"/>
                <a:cs typeface="Helvetica" charset="0"/>
              </a:rPr>
              <a:t>From Sun to Earth: 	   1 au ~ 150,000,000 km</a:t>
            </a:r>
          </a:p>
          <a:p>
            <a:pPr eaLnBrk="1" hangingPunct="1"/>
            <a:endParaRPr lang="en-US" dirty="0" smtClean="0">
              <a:latin typeface="Helvetica" charset="0"/>
              <a:cs typeface="Helvetica" charset="0"/>
            </a:endParaRPr>
          </a:p>
          <a:p>
            <a:pPr marL="0" indent="0" eaLnBrk="1" hangingPunct="1">
              <a:spcAft>
                <a:spcPts val="0"/>
              </a:spcAft>
            </a:pPr>
            <a:r>
              <a:rPr lang="en-US" dirty="0" smtClean="0">
                <a:latin typeface="Helvetica" charset="0"/>
                <a:cs typeface="Helvetica" charset="0"/>
              </a:rPr>
              <a:t>1 </a:t>
            </a:r>
            <a:r>
              <a:rPr lang="en-US" dirty="0" err="1" smtClean="0">
                <a:latin typeface="Helvetica" charset="0"/>
                <a:cs typeface="Helvetica" charset="0"/>
              </a:rPr>
              <a:t>a.u</a:t>
            </a:r>
            <a:r>
              <a:rPr lang="en-US" dirty="0" smtClean="0">
                <a:latin typeface="Helvetica" charset="0"/>
                <a:cs typeface="Helvetica" charset="0"/>
              </a:rPr>
              <a:t>				 ~ 200 Solar radii (</a:t>
            </a:r>
            <a:r>
              <a:rPr lang="en-US" dirty="0" err="1" smtClean="0">
                <a:latin typeface="Helvetica" charset="0"/>
                <a:cs typeface="Helvetica" charset="0"/>
              </a:rPr>
              <a:t>Rs</a:t>
            </a:r>
            <a:r>
              <a:rPr lang="en-US" dirty="0" smtClean="0">
                <a:latin typeface="Helvetica" charset="0"/>
                <a:cs typeface="Helvetica" charset="0"/>
              </a:rPr>
              <a:t>)</a:t>
            </a:r>
          </a:p>
          <a:p>
            <a:pPr marL="0" indent="0" eaLnBrk="1" hangingPunct="1">
              <a:spcAft>
                <a:spcPts val="0"/>
              </a:spcAft>
            </a:pPr>
            <a:r>
              <a:rPr lang="en-US" dirty="0" smtClean="0">
                <a:latin typeface="Helvetica" charset="0"/>
                <a:cs typeface="Helvetica" charset="0"/>
              </a:rPr>
              <a:t>1 Solar radius 			 ~ 110 Earth radii (Re)</a:t>
            </a:r>
          </a:p>
          <a:p>
            <a:pPr marL="0" indent="0" eaLnBrk="1" hangingPunct="1">
              <a:spcAft>
                <a:spcPts val="0"/>
              </a:spcAft>
            </a:pPr>
            <a:r>
              <a:rPr lang="en-US" b="1" dirty="0" smtClean="0">
                <a:latin typeface="Helvetica" charset="0"/>
                <a:cs typeface="Helvetica" charset="0"/>
              </a:rPr>
              <a:t>1 Earth’s radius (Re) 	 = 6370 km</a:t>
            </a:r>
          </a:p>
          <a:p>
            <a:pPr marL="0" indent="0" eaLnBrk="1" hangingPunct="1">
              <a:spcAft>
                <a:spcPts val="0"/>
              </a:spcAft>
            </a:pPr>
            <a:endParaRPr lang="en-US" b="1" dirty="0" smtClean="0">
              <a:latin typeface="Helvetica" charset="0"/>
              <a:cs typeface="Helvetica" charset="0"/>
            </a:endParaRPr>
          </a:p>
          <a:p>
            <a:pPr marL="0" indent="0" eaLnBrk="1" hangingPunct="1">
              <a:spcAft>
                <a:spcPts val="0"/>
              </a:spcAft>
            </a:pPr>
            <a:r>
              <a:rPr lang="en-US" dirty="0" smtClean="0">
                <a:latin typeface="Helvetica" charset="0"/>
                <a:cs typeface="Helvetica" charset="0"/>
              </a:rPr>
              <a:t>Geosynchronous orbit 	    6.6 Re</a:t>
            </a:r>
          </a:p>
          <a:p>
            <a:pPr marL="0" indent="0" eaLnBrk="1" hangingPunct="1">
              <a:spcAft>
                <a:spcPts val="0"/>
              </a:spcAft>
            </a:pPr>
            <a:r>
              <a:rPr lang="en-US" dirty="0" smtClean="0">
                <a:latin typeface="Helvetica" charset="0"/>
                <a:cs typeface="Helvetica" charset="0"/>
              </a:rPr>
              <a:t>Kinetic scales: 		 ~100 m – 0.1 Re</a:t>
            </a:r>
          </a:p>
          <a:p>
            <a:pPr marL="0" indent="0" eaLnBrk="1" hangingPunct="1">
              <a:spcAft>
                <a:spcPts val="0"/>
              </a:spcAft>
            </a:pPr>
            <a:r>
              <a:rPr lang="en-US" dirty="0" smtClean="0">
                <a:latin typeface="Helvetica" charset="0"/>
                <a:cs typeface="Helvetica" charset="0"/>
              </a:rPr>
              <a:t>(</a:t>
            </a:r>
            <a:r>
              <a:rPr lang="en-US" sz="1400" dirty="0" smtClean="0">
                <a:latin typeface="Helvetica" charset="0"/>
                <a:cs typeface="Helvetica" charset="0"/>
              </a:rPr>
              <a:t>depending on particle mass, energy, local magnetic field strength)</a:t>
            </a:r>
          </a:p>
          <a:p>
            <a:pPr marL="0" indent="0" eaLnBrk="1" hangingPunct="1">
              <a:spcAft>
                <a:spcPts val="0"/>
              </a:spcAft>
            </a:pPr>
            <a:endParaRPr lang="en-US" sz="1400" dirty="0" smtClean="0">
              <a:latin typeface="Helvetica" charset="0"/>
              <a:cs typeface="Helvetica" charset="0"/>
            </a:endParaRPr>
          </a:p>
          <a:p>
            <a:pPr marL="0" indent="0" eaLnBrk="1" hangingPunct="1">
              <a:spcAft>
                <a:spcPts val="0"/>
              </a:spcAft>
            </a:pPr>
            <a:r>
              <a:rPr lang="en-US" sz="1400" dirty="0" smtClean="0">
                <a:latin typeface="Helvetica" charset="0"/>
                <a:cs typeface="Helvetica" charset="0"/>
              </a:rPr>
              <a:t>Diversity of spatial scales</a:t>
            </a:r>
            <a:r>
              <a:rPr lang="en-US" sz="1400" baseline="0" dirty="0" smtClean="0">
                <a:latin typeface="Helvetica" charset="0"/>
                <a:cs typeface="Helvetica" charset="0"/>
              </a:rPr>
              <a:t> (</a:t>
            </a:r>
            <a:r>
              <a:rPr lang="en-US" sz="1400" dirty="0" smtClean="0">
                <a:latin typeface="Helvetica" charset="0"/>
                <a:cs typeface="Helvetica" charset="0"/>
              </a:rPr>
              <a:t>more</a:t>
            </a:r>
            <a:r>
              <a:rPr lang="en-US" sz="1400" baseline="0" dirty="0" smtClean="0">
                <a:latin typeface="Helvetica" charset="0"/>
                <a:cs typeface="Helvetica" charset="0"/>
              </a:rPr>
              <a:t> that 10 orders of magnitude).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latin typeface="Helvetica" charset="0"/>
              <a:cs typeface="Helvetica"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Helvetica" charset="0"/>
                <a:cs typeface="Helvetica" charset="0"/>
              </a:rPr>
              <a:t>For comparison: t</a:t>
            </a:r>
            <a:r>
              <a:rPr lang="en-US" sz="1400" baseline="0" dirty="0" smtClean="0"/>
              <a:t>errestrial weather spatial domain is about 30 km thick (wrapped around the Earth).</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Typical clouds extend no further than only 10 km, about the height of Mt. Everest. </a:t>
            </a:r>
            <a:endParaRPr lang="en-US" sz="1400" dirty="0" smtClean="0">
              <a:latin typeface="Helvetica" charset="0"/>
              <a:cs typeface="Helvetica"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baseline="0" dirty="0" smtClean="0"/>
              <a:t>No wonder that understanding and  forecasting space weather is a serious challenge.</a:t>
            </a:r>
          </a:p>
          <a:p>
            <a:pPr marL="0" indent="0" eaLnBrk="1" hangingPunct="1">
              <a:spcAft>
                <a:spcPts val="0"/>
              </a:spcAft>
            </a:pPr>
            <a:endParaRPr lang="en-US" sz="1400" b="1" dirty="0" smtClean="0">
              <a:latin typeface="Helvetica" charset="0"/>
              <a:cs typeface="Helvetica" charset="0"/>
            </a:endParaRPr>
          </a:p>
        </p:txBody>
      </p:sp>
      <p:sp>
        <p:nvSpPr>
          <p:cNvPr id="4" name="Slide Number Placeholder 3"/>
          <p:cNvSpPr>
            <a:spLocks noGrp="1"/>
          </p:cNvSpPr>
          <p:nvPr>
            <p:ph type="sldNum" sz="quarter" idx="10"/>
          </p:nvPr>
        </p:nvSpPr>
        <p:spPr/>
        <p:txBody>
          <a:bodyPr/>
          <a:lstStyle/>
          <a:p>
            <a:fld id="{BD1E533B-AA21-8E4E-A465-221A79D3646B}" type="slidenum">
              <a:rPr lang="en-US" smtClean="0"/>
              <a:pPr/>
              <a:t>21</a:t>
            </a:fld>
            <a:endParaRPr lang="en-US"/>
          </a:p>
        </p:txBody>
      </p:sp>
    </p:spTree>
    <p:extLst>
      <p:ext uri="{BB962C8B-B14F-4D97-AF65-F5344CB8AC3E}">
        <p14:creationId xmlns:p14="http://schemas.microsoft.com/office/powerpoint/2010/main" val="1591385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Expanding collections of space environment models and model chains cover the entire domain from the solar corona to the Earth’s upper atmosphere.</a:t>
            </a:r>
          </a:p>
          <a:p>
            <a:r>
              <a:rPr lang="en-US" baseline="0" dirty="0" smtClean="0"/>
              <a:t>In the next slide I will present a few examples illustrating different sub-domain using simulation results of different models.</a:t>
            </a:r>
          </a:p>
        </p:txBody>
      </p:sp>
      <p:sp>
        <p:nvSpPr>
          <p:cNvPr id="4" name="Slide Number Placeholder 3"/>
          <p:cNvSpPr>
            <a:spLocks noGrp="1"/>
          </p:cNvSpPr>
          <p:nvPr>
            <p:ph type="sldNum" sz="quarter" idx="10"/>
          </p:nvPr>
        </p:nvSpPr>
        <p:spPr/>
        <p:txBody>
          <a:bodyPr/>
          <a:lstStyle/>
          <a:p>
            <a:fld id="{BD1E533B-AA21-8E4E-A465-221A79D3646B}" type="slidenum">
              <a:rPr lang="en-US" smtClean="0"/>
              <a:pPr/>
              <a:t>22</a:t>
            </a:fld>
            <a:endParaRPr lang="en-US"/>
          </a:p>
        </p:txBody>
      </p:sp>
    </p:spTree>
    <p:extLst>
      <p:ext uri="{BB962C8B-B14F-4D97-AF65-F5344CB8AC3E}">
        <p14:creationId xmlns:p14="http://schemas.microsoft.com/office/powerpoint/2010/main" val="1599571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23</a:t>
            </a:fld>
            <a:endParaRPr lang="en-US"/>
          </a:p>
        </p:txBody>
      </p:sp>
    </p:spTree>
    <p:extLst>
      <p:ext uri="{BB962C8B-B14F-4D97-AF65-F5344CB8AC3E}">
        <p14:creationId xmlns:p14="http://schemas.microsoft.com/office/powerpoint/2010/main" val="3735856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address the issue of diversity of special scales the </a:t>
            </a:r>
            <a:r>
              <a:rPr lang="en-US" baseline="0" dirty="0" err="1" smtClean="0"/>
              <a:t>heliosphere</a:t>
            </a:r>
            <a:r>
              <a:rPr lang="en-US" baseline="0" dirty="0" smtClean="0"/>
              <a:t> is divided (for modeling purposes) into subdomains. </a:t>
            </a:r>
          </a:p>
          <a:p>
            <a:r>
              <a:rPr lang="en-US" sz="1200" baseline="0" dirty="0" smtClean="0"/>
              <a:t>Different levels of approximations is required in different sub-domains depending on the underlying physical process.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There is  a strong coupling between some subdomains</a:t>
            </a:r>
          </a:p>
          <a:p>
            <a:endParaRPr lang="en-US" baseline="0" dirty="0" smtClean="0"/>
          </a:p>
          <a:p>
            <a:r>
              <a:rPr lang="en-US" baseline="0" dirty="0" smtClean="0"/>
              <a:t>To trace CME propagation from the solar corona to the Earth’s upper atmosphere – coupling model chain are required. </a:t>
            </a:r>
          </a:p>
          <a:p>
            <a:r>
              <a:rPr lang="en-US" baseline="0" dirty="0" smtClean="0"/>
              <a:t>Community is building “Space Weather Modeling Frameworks”.</a:t>
            </a:r>
          </a:p>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24</a:t>
            </a:fld>
            <a:endParaRPr lang="en-US"/>
          </a:p>
        </p:txBody>
      </p:sp>
    </p:spTree>
    <p:extLst>
      <p:ext uri="{BB962C8B-B14F-4D97-AF65-F5344CB8AC3E}">
        <p14:creationId xmlns:p14="http://schemas.microsoft.com/office/powerpoint/2010/main" val="3735856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Models sorted by domain at the CCMC website: </a:t>
            </a:r>
          </a:p>
          <a:p>
            <a:r>
              <a:rPr lang="en-US" b="1" baseline="0" dirty="0" smtClean="0"/>
              <a:t>http://</a:t>
            </a:r>
            <a:r>
              <a:rPr lang="en-US" b="1" baseline="0" dirty="0" err="1" smtClean="0"/>
              <a:t>ccmc.gsfc.nasa.gov</a:t>
            </a:r>
            <a:endParaRPr lang="en-US" b="1" baseline="0" dirty="0" smtClean="0"/>
          </a:p>
        </p:txBody>
      </p:sp>
      <p:sp>
        <p:nvSpPr>
          <p:cNvPr id="4" name="Slide Number Placeholder 3"/>
          <p:cNvSpPr>
            <a:spLocks noGrp="1"/>
          </p:cNvSpPr>
          <p:nvPr>
            <p:ph type="sldNum" sz="quarter" idx="10"/>
          </p:nvPr>
        </p:nvSpPr>
        <p:spPr/>
        <p:txBody>
          <a:bodyPr/>
          <a:lstStyle/>
          <a:p>
            <a:fld id="{BD1E533B-AA21-8E4E-A465-221A79D3646B}" type="slidenum">
              <a:rPr lang="en-US" smtClean="0"/>
              <a:pPr/>
              <a:t>25</a:t>
            </a:fld>
            <a:endParaRPr lang="en-US"/>
          </a:p>
        </p:txBody>
      </p:sp>
    </p:spTree>
    <p:extLst>
      <p:ext uri="{BB962C8B-B14F-4D97-AF65-F5344CB8AC3E}">
        <p14:creationId xmlns:p14="http://schemas.microsoft.com/office/powerpoint/2010/main" val="1599571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a:t>
            </a:r>
            <a:r>
              <a:rPr lang="en-US" dirty="0" err="1" smtClean="0"/>
              <a:t>magnetograms</a:t>
            </a:r>
            <a:r>
              <a:rPr lang="en-US" baseline="0" dirty="0" smtClean="0"/>
              <a:t> are used as input for models of </a:t>
            </a:r>
            <a:r>
              <a:rPr lang="en-US" dirty="0" smtClean="0"/>
              <a:t>Solar Corona</a:t>
            </a:r>
          </a:p>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26</a:t>
            </a:fld>
            <a:endParaRPr lang="en-US"/>
          </a:p>
        </p:txBody>
      </p:sp>
    </p:spTree>
    <p:extLst>
      <p:ext uri="{BB962C8B-B14F-4D97-AF65-F5344CB8AC3E}">
        <p14:creationId xmlns:p14="http://schemas.microsoft.com/office/powerpoint/2010/main" val="724773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Corona models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charset="0"/>
                <a:cs typeface="Helvetica" charset="0"/>
              </a:rPr>
              <a:t>Solar Corona [ </a:t>
            </a:r>
            <a:r>
              <a:rPr lang="en-US" dirty="0" err="1" smtClean="0">
                <a:latin typeface="Helvetica" charset="0"/>
                <a:cs typeface="Helvetica" charset="0"/>
              </a:rPr>
              <a:t>Rs</a:t>
            </a:r>
            <a:r>
              <a:rPr lang="en-US" dirty="0" smtClean="0">
                <a:latin typeface="Helvetica" charset="0"/>
                <a:cs typeface="Helvetica" charset="0"/>
              </a:rPr>
              <a:t> ]:	 		1-2.5 </a:t>
            </a:r>
            <a:r>
              <a:rPr lang="en-US" dirty="0" err="1" smtClean="0">
                <a:latin typeface="Helvetica" charset="0"/>
                <a:cs typeface="Helvetica" charset="0"/>
              </a:rPr>
              <a:t>Rs</a:t>
            </a:r>
            <a:r>
              <a:rPr lang="en-US" dirty="0" smtClean="0">
                <a:latin typeface="Helvetica" charset="0"/>
                <a:cs typeface="Helvetica" charset="0"/>
              </a:rPr>
              <a:t>,   1-20 </a:t>
            </a:r>
            <a:r>
              <a:rPr lang="en-US" dirty="0" err="1" smtClean="0">
                <a:latin typeface="Helvetica" charset="0"/>
                <a:cs typeface="Helvetica" charset="0"/>
              </a:rPr>
              <a:t>Rs</a:t>
            </a:r>
            <a:endParaRPr lang="en-US" dirty="0" smtClean="0">
              <a:latin typeface="Helvetica" charset="0"/>
              <a:cs typeface="Helvetica" charset="0"/>
            </a:endParaRPr>
          </a:p>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27</a:t>
            </a:fld>
            <a:endParaRPr lang="en-US"/>
          </a:p>
        </p:txBody>
      </p:sp>
    </p:spTree>
    <p:extLst>
      <p:ext uri="{BB962C8B-B14F-4D97-AF65-F5344CB8AC3E}">
        <p14:creationId xmlns:p14="http://schemas.microsoft.com/office/powerpoint/2010/main" val="46696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Enlil</a:t>
            </a:r>
            <a:r>
              <a:rPr lang="en-US" baseline="0" dirty="0" smtClean="0"/>
              <a:t> = </a:t>
            </a:r>
            <a:r>
              <a:rPr lang="en-US" dirty="0" smtClean="0"/>
              <a:t>Sumerian god of wind</a:t>
            </a:r>
            <a:endParaRPr lang="en-US" i="1" dirty="0" smtClean="0">
              <a:solidFill>
                <a:schemeClr val="tx1">
                  <a:lumMod val="95000"/>
                  <a:lumOff val="5000"/>
                </a:schemeClr>
              </a:solidFill>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28</a:t>
            </a:fld>
            <a:endParaRPr lang="en-US"/>
          </a:p>
        </p:txBody>
      </p:sp>
    </p:spTree>
    <p:extLst>
      <p:ext uri="{BB962C8B-B14F-4D97-AF65-F5344CB8AC3E}">
        <p14:creationId xmlns:p14="http://schemas.microsoft.com/office/powerpoint/2010/main" val="1607078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animation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illustrate the prediction of the solar wind parameters at the New Horizons spacecraft during its cruise phase to Pluto. Numerical simulations of more than 120 Coronal Mass Ejections (CMEs) during first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six months on 2015 were performed using the </a:t>
            </a:r>
            <a:r>
              <a:rPr lang="en-US" sz="1200" kern="1200" dirty="0" err="1" smtClean="0">
                <a:solidFill>
                  <a:schemeClr val="tx1"/>
                </a:solidFill>
                <a:latin typeface="+mn-lt"/>
                <a:ea typeface="+mn-ea"/>
                <a:cs typeface="+mn-cs"/>
              </a:rPr>
              <a:t>heliospheric</a:t>
            </a:r>
            <a:r>
              <a:rPr lang="en-US" sz="1200" kern="1200" dirty="0" smtClean="0">
                <a:solidFill>
                  <a:schemeClr val="tx1"/>
                </a:solidFill>
                <a:latin typeface="+mn-lt"/>
                <a:ea typeface="+mn-ea"/>
                <a:cs typeface="+mn-cs"/>
              </a:rPr>
              <a:t> code ENLIL (Sumerian god of wind), developed by </a:t>
            </a:r>
            <a:r>
              <a:rPr lang="en-US" sz="1200" kern="1200" dirty="0" smtClean="0">
                <a:solidFill>
                  <a:schemeClr val="tx1"/>
                </a:solidFill>
                <a:latin typeface="+mn-lt"/>
                <a:ea typeface="+mn-ea"/>
                <a:cs typeface="+mn-cs"/>
                <a:hlinkClick r:id="rId3"/>
              </a:rPr>
              <a:t>Dr. Dusan Odstrcil</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hlinkClick r:id="rId4"/>
              </a:rPr>
              <a:t>ENLIL</a:t>
            </a:r>
            <a:r>
              <a:rPr lang="en-US" sz="1200" kern="1200" dirty="0" smtClean="0">
                <a:solidFill>
                  <a:schemeClr val="tx1"/>
                </a:solidFill>
                <a:latin typeface="+mn-lt"/>
                <a:ea typeface="+mn-ea"/>
                <a:cs typeface="+mn-cs"/>
              </a:rPr>
              <a:t> is implemented at the Community Coordinated Modeling Center (CCMC) located at NASA GSFC and utilized by NOAA Space Weather Prediction Center (SWPC) in operational space weather forecasting. Kinematic parameters of all CMEs are measured and stored in the web-accessible </a:t>
            </a:r>
            <a:r>
              <a:rPr lang="en-US" sz="1200" kern="1200" dirty="0" smtClean="0">
                <a:solidFill>
                  <a:schemeClr val="tx1"/>
                </a:solidFill>
                <a:latin typeface="+mn-lt"/>
                <a:ea typeface="+mn-ea"/>
                <a:cs typeface="+mn-cs"/>
                <a:hlinkClick r:id="rId5"/>
              </a:rPr>
              <a:t>Database Of Notifications Knowledge Information (DONKI)</a:t>
            </a:r>
            <a:r>
              <a:rPr lang="en-US" sz="1200" kern="1200" dirty="0" smtClean="0">
                <a:solidFill>
                  <a:schemeClr val="tx1"/>
                </a:solidFill>
                <a:latin typeface="+mn-lt"/>
                <a:ea typeface="+mn-ea"/>
                <a:cs typeface="+mn-cs"/>
              </a:rPr>
              <a:t> by the CCMC's Space Weather Research Center (SWRC) team, while continuously monitoring space environment conditions in inner </a:t>
            </a:r>
            <a:r>
              <a:rPr lang="en-US" sz="1200" kern="1200" dirty="0" err="1" smtClean="0">
                <a:solidFill>
                  <a:schemeClr val="tx1"/>
                </a:solidFill>
                <a:latin typeface="+mn-lt"/>
                <a:ea typeface="+mn-ea"/>
                <a:cs typeface="+mn-cs"/>
              </a:rPr>
              <a:t>heliopshere</a:t>
            </a:r>
            <a:r>
              <a:rPr lang="en-US" sz="1200" kern="1200" dirty="0" smtClean="0">
                <a:solidFill>
                  <a:schemeClr val="tx1"/>
                </a:solidFill>
                <a:latin typeface="+mn-lt"/>
                <a:ea typeface="+mn-ea"/>
                <a:cs typeface="+mn-cs"/>
              </a:rPr>
              <a:t> in support of NASA's missions. Application to the outer </a:t>
            </a:r>
            <a:r>
              <a:rPr lang="en-US" sz="1200" kern="1200" dirty="0" err="1" smtClean="0">
                <a:solidFill>
                  <a:schemeClr val="tx1"/>
                </a:solidFill>
                <a:latin typeface="+mn-lt"/>
                <a:ea typeface="+mn-ea"/>
                <a:cs typeface="+mn-cs"/>
              </a:rPr>
              <a:t>helioshere</a:t>
            </a:r>
            <a:r>
              <a:rPr lang="en-US" sz="1200" kern="1200" dirty="0" smtClean="0">
                <a:solidFill>
                  <a:schemeClr val="tx1"/>
                </a:solidFill>
                <a:latin typeface="+mn-lt"/>
                <a:ea typeface="+mn-ea"/>
                <a:cs typeface="+mn-cs"/>
              </a:rPr>
              <a:t> is beyond the model's current capabilities and this simulation serves as an estimate. Solar wind would need around 4-5 months to propagate from the Sun to Pluto. All CMEs fitted by CCMC/SWRC in the last six months were used by ENLIL to estimate the disturbed solar wind parameters up to four months in the future.</a:t>
            </a:r>
          </a:p>
          <a:p>
            <a:endParaRPr lang="en-US" sz="1200" kern="1200" dirty="0" smtClean="0">
              <a:solidFill>
                <a:schemeClr val="tx1"/>
              </a:solidFill>
              <a:latin typeface="+mn-lt"/>
              <a:ea typeface="+mn-ea"/>
              <a:cs typeface="+mn-cs"/>
            </a:endParaRPr>
          </a:p>
          <a:p>
            <a:r>
              <a:rPr lang="en-US" baseline="0" dirty="0" smtClean="0"/>
              <a:t>Waiting for observational data from New Horizons.</a:t>
            </a:r>
            <a:endParaRPr lang="en-US" dirty="0" smtClean="0"/>
          </a:p>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29</a:t>
            </a:fld>
            <a:endParaRPr lang="en-US"/>
          </a:p>
        </p:txBody>
      </p:sp>
    </p:spTree>
    <p:extLst>
      <p:ext uri="{BB962C8B-B14F-4D97-AF65-F5344CB8AC3E}">
        <p14:creationId xmlns:p14="http://schemas.microsoft.com/office/powerpoint/2010/main" val="109301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Our </a:t>
            </a:r>
            <a:r>
              <a:rPr lang="en-US" b="1" baseline="0" dirty="0" smtClean="0"/>
              <a:t>terrestrial weather </a:t>
            </a:r>
            <a:r>
              <a:rPr lang="en-US" baseline="0" dirty="0" smtClean="0"/>
              <a:t>atmosphere is about 30 km </a:t>
            </a:r>
            <a:r>
              <a:rPr lang="en-US" baseline="0" dirty="0" smtClean="0"/>
              <a:t>thick wrapped around the Earth </a:t>
            </a:r>
            <a:r>
              <a:rPr lang="en-US" sz="1200" kern="1200" baseline="0" dirty="0" smtClean="0">
                <a:solidFill>
                  <a:schemeClr val="tx1"/>
                </a:solidFill>
                <a:latin typeface="+mn-lt"/>
                <a:ea typeface="+mn-ea"/>
                <a:cs typeface="+mn-cs"/>
              </a:rPr>
              <a:t>(about</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12,000 km in </a:t>
            </a:r>
            <a:r>
              <a:rPr lang="en-US" sz="1200" kern="1200" dirty="0" smtClean="0">
                <a:solidFill>
                  <a:schemeClr val="tx1"/>
                </a:solidFill>
                <a:latin typeface="+mn-lt"/>
                <a:ea typeface="+mn-ea"/>
                <a:cs typeface="+mn-cs"/>
              </a:rPr>
              <a:t>diameter). Typical </a:t>
            </a:r>
            <a:r>
              <a:rPr lang="en-US" sz="1200" kern="1200" dirty="0" smtClean="0">
                <a:solidFill>
                  <a:schemeClr val="tx1"/>
                </a:solidFill>
                <a:latin typeface="+mn-lt"/>
                <a:ea typeface="+mn-ea"/>
                <a:cs typeface="+mn-cs"/>
              </a:rPr>
              <a:t>clouds extend no further than only 10 km, about the height of Mt. Everest. </a:t>
            </a:r>
            <a:r>
              <a:rPr lang="en-US" baseline="0" dirty="0" smtClean="0"/>
              <a:t>While </a:t>
            </a:r>
            <a:r>
              <a:rPr lang="en-US" baseline="0" dirty="0" smtClean="0"/>
              <a:t>our </a:t>
            </a:r>
            <a:r>
              <a:rPr lang="en-US" b="1" baseline="0" dirty="0" smtClean="0"/>
              <a:t>space weather </a:t>
            </a:r>
            <a:r>
              <a:rPr lang="en-US" baseline="0" dirty="0" smtClean="0"/>
              <a:t>environment is </a:t>
            </a:r>
            <a:r>
              <a:rPr lang="en-US" baseline="0" dirty="0" err="1" smtClean="0"/>
              <a:t>heliosphere</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image is a perspective visualization of the global simulations of the </a:t>
            </a:r>
            <a:r>
              <a:rPr lang="en-US" baseline="0" dirty="0" err="1" smtClean="0"/>
              <a:t>heliosphere</a:t>
            </a:r>
            <a:r>
              <a:rPr lang="en-US" baseline="0" dirty="0" smtClean="0"/>
              <a:t> boundary, where the </a:t>
            </a:r>
            <a:r>
              <a:rPr lang="en-US" dirty="0" smtClean="0"/>
              <a:t> stream of the charged particles flowing outward from the Sun is stopped by the</a:t>
            </a:r>
            <a:r>
              <a:rPr lang="en-US" baseline="0" dirty="0" smtClean="0"/>
              <a:t> interstellar medium.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Heliospere</a:t>
            </a:r>
            <a:r>
              <a:rPr lang="en-US" baseline="0" dirty="0" smtClean="0"/>
              <a:t> is extended atmosphere of our sun. The Earth and other planets are  embedded into the solar atmosphere. </a:t>
            </a:r>
            <a:r>
              <a:rPr lang="en-US" baseline="0" dirty="0" err="1" smtClean="0"/>
              <a:t>Heliosphere</a:t>
            </a:r>
            <a:r>
              <a:rPr lang="en-US" baseline="0" dirty="0" smtClean="0"/>
              <a:t> bubble is our home and our science laboratory for studies of fundamental process in plasma physics.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August 2012 (35 years after the launch) NASA's Voyager 1 spacecraft exited the solar system.</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Voyger</a:t>
            </a:r>
            <a:r>
              <a:rPr lang="en-US" baseline="0" dirty="0" smtClean="0"/>
              <a:t> 1  is the first manmade object that reached that far to cross the </a:t>
            </a:r>
            <a:r>
              <a:rPr lang="en-US" baseline="0" dirty="0" err="1" smtClean="0"/>
              <a:t>heliosphere</a:t>
            </a:r>
            <a:r>
              <a:rPr lang="en-US" baseline="0" dirty="0" smtClean="0"/>
              <a:t> boundary,  There are other missions throughout the </a:t>
            </a:r>
            <a:r>
              <a:rPr lang="en-US" baseline="0" dirty="0" err="1" smtClean="0"/>
              <a:t>heliosphere</a:t>
            </a:r>
            <a:r>
              <a:rPr lang="en-US" baseline="0" dirty="0" smtClean="0"/>
              <a:t>: e.g., New Horizons, STEREO, Cassini, Juno, Mars missions, ..).</a:t>
            </a:r>
          </a:p>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3</a:t>
            </a:fld>
            <a:endParaRPr lang="en-US"/>
          </a:p>
        </p:txBody>
      </p:sp>
    </p:spTree>
    <p:extLst>
      <p:ext uri="{BB962C8B-B14F-4D97-AF65-F5344CB8AC3E}">
        <p14:creationId xmlns:p14="http://schemas.microsoft.com/office/powerpoint/2010/main" val="893413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30</a:t>
            </a:fld>
            <a:endParaRPr lang="en-US"/>
          </a:p>
        </p:txBody>
      </p:sp>
    </p:spTree>
    <p:extLst>
      <p:ext uri="{BB962C8B-B14F-4D97-AF65-F5344CB8AC3E}">
        <p14:creationId xmlns:p14="http://schemas.microsoft.com/office/powerpoint/2010/main" val="331470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31</a:t>
            </a:fld>
            <a:endParaRPr lang="en-US"/>
          </a:p>
        </p:txBody>
      </p:sp>
    </p:spTree>
    <p:extLst>
      <p:ext uri="{BB962C8B-B14F-4D97-AF65-F5344CB8AC3E}">
        <p14:creationId xmlns:p14="http://schemas.microsoft.com/office/powerpoint/2010/main" val="2033348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32</a:t>
            </a:fld>
            <a:endParaRPr lang="en-US"/>
          </a:p>
        </p:txBody>
      </p:sp>
    </p:spTree>
    <p:extLst>
      <p:ext uri="{BB962C8B-B14F-4D97-AF65-F5344CB8AC3E}">
        <p14:creationId xmlns:p14="http://schemas.microsoft.com/office/powerpoint/2010/main" val="589995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33</a:t>
            </a:fld>
            <a:endParaRPr lang="en-US"/>
          </a:p>
        </p:txBody>
      </p:sp>
    </p:spTree>
    <p:extLst>
      <p:ext uri="{BB962C8B-B14F-4D97-AF65-F5344CB8AC3E}">
        <p14:creationId xmlns:p14="http://schemas.microsoft.com/office/powerpoint/2010/main" val="132936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get a feel of the size of our home </a:t>
            </a:r>
            <a:r>
              <a:rPr lang="en-US" baseline="0" dirty="0" err="1" smtClean="0"/>
              <a:t>heliopshere</a:t>
            </a:r>
            <a:r>
              <a:rPr lang="en-US" baseline="0" dirty="0" smtClean="0"/>
              <a:t>  and diversity of spatial scales let’s fly from the </a:t>
            </a:r>
            <a:r>
              <a:rPr lang="en-US" baseline="0" dirty="0" err="1" smtClean="0"/>
              <a:t>heliopshere</a:t>
            </a:r>
            <a:r>
              <a:rPr lang="en-US" baseline="0" dirty="0" smtClean="0"/>
              <a:t> outer boundary towards our Sun using video based on Digital Atlas of Universe developed at the American Museum of Natural History</a:t>
            </a:r>
          </a:p>
          <a:p>
            <a:endParaRPr lang="en-US" dirty="0" smtClean="0"/>
          </a:p>
          <a:p>
            <a:r>
              <a:rPr lang="en-US" sz="1200" kern="1200" dirty="0" smtClean="0">
                <a:solidFill>
                  <a:schemeClr val="tx1"/>
                </a:solidFill>
                <a:latin typeface="+mn-lt"/>
                <a:ea typeface="+mn-ea"/>
                <a:cs typeface="+mn-cs"/>
              </a:rPr>
              <a:t>Space is NOT empty.</a:t>
            </a:r>
            <a:r>
              <a:rPr lang="en-US" sz="1200" kern="1200" baseline="0" dirty="0" smtClean="0">
                <a:solidFill>
                  <a:schemeClr val="tx1"/>
                </a:solidFill>
                <a:latin typeface="+mn-lt"/>
                <a:ea typeface="+mn-ea"/>
                <a:cs typeface="+mn-cs"/>
              </a:rPr>
              <a:t> Space is full of plasma</a:t>
            </a:r>
          </a:p>
          <a:p>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0" dirty="0" smtClean="0">
                <a:latin typeface="Helvetica"/>
                <a:ea typeface="ＭＳ Ｐゴシック" pitchFamily="-65" charset="-128"/>
                <a:cs typeface="Helvetica"/>
              </a:rPr>
              <a:t>Planets are mostly located in one plane – called *ecliptic plane*.</a:t>
            </a:r>
            <a:endParaRPr lang="en-US" sz="1200" kern="1200" baseline="0" dirty="0" smtClean="0">
              <a:solidFill>
                <a:schemeClr val="tx1"/>
              </a:solidFill>
              <a:latin typeface="+mn-lt"/>
              <a:ea typeface="+mn-ea"/>
              <a:cs typeface="+mn-cs"/>
            </a:endParaRPr>
          </a:p>
          <a:p>
            <a:endParaRPr lang="en-US" dirty="0" smtClean="0"/>
          </a:p>
          <a:p>
            <a:r>
              <a:rPr lang="en-US" dirty="0" smtClean="0"/>
              <a:t>Several</a:t>
            </a:r>
            <a:r>
              <a:rPr lang="en-US" baseline="0" dirty="0" smtClean="0"/>
              <a:t> </a:t>
            </a:r>
            <a:r>
              <a:rPr lang="en-US" dirty="0" smtClean="0"/>
              <a:t>satellites</a:t>
            </a:r>
            <a:r>
              <a:rPr lang="en-US" baseline="0" dirty="0" smtClean="0"/>
              <a:t> orbiting the sun  are taking images of the  sun upper atmosphere, the Corona, Its outer layers are escaping in continue solar wind. </a:t>
            </a:r>
          </a:p>
          <a:p>
            <a:endParaRPr lang="en-US" baseline="0" dirty="0" smtClean="0"/>
          </a:p>
          <a:p>
            <a:r>
              <a:rPr lang="en-US" baseline="0" dirty="0" smtClean="0"/>
              <a:t>Trails and orbits around the Earth show paths of satellites. You can see satellites at </a:t>
            </a:r>
            <a:r>
              <a:rPr lang="en-US" baseline="0" dirty="0" err="1" smtClean="0"/>
              <a:t>geosynchtoneous</a:t>
            </a:r>
            <a:r>
              <a:rPr lang="en-US" baseline="0" dirty="0" smtClean="0"/>
              <a:t> orbit as well as Low orbiting satellites. So the environment relatively close to the Earth is becoming crowded.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sun is more than a simple ball of gas but a dynamic magnetic beast.</a:t>
            </a:r>
            <a:endParaRPr lang="en-US" sz="1200" kern="1200" dirty="0" smtClean="0">
              <a:solidFill>
                <a:schemeClr val="tx1"/>
              </a:solidFill>
              <a:latin typeface="+mn-lt"/>
              <a:ea typeface="+mn-ea"/>
              <a:cs typeface="+mn-cs"/>
            </a:endParaRPr>
          </a:p>
          <a:p>
            <a:endParaRPr lang="en-US" dirty="0" smtClean="0"/>
          </a:p>
          <a:p>
            <a:r>
              <a:rPr lang="en-US" dirty="0" smtClean="0"/>
              <a:t>The  stream of the charged particles flowing outward from the Sun</a:t>
            </a:r>
            <a:r>
              <a:rPr lang="en-US" baseline="0" dirty="0" smtClean="0"/>
              <a:t> in the so-called solar wind.</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4</a:t>
            </a:fld>
            <a:endParaRPr lang="en-US"/>
          </a:p>
        </p:txBody>
      </p:sp>
    </p:spTree>
    <p:extLst>
      <p:ext uri="{BB962C8B-B14F-4D97-AF65-F5344CB8AC3E}">
        <p14:creationId xmlns:p14="http://schemas.microsoft.com/office/powerpoint/2010/main" val="116736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satellite</a:t>
            </a:r>
            <a:r>
              <a:rPr lang="en-US" baseline="0" dirty="0" smtClean="0"/>
              <a:t> Solar Dynamic Observatory (SDO) brings us more amazing high resolution images revealing dynamics nature of the Sun.</a:t>
            </a:r>
          </a:p>
          <a:p>
            <a:r>
              <a:rPr lang="en-US" baseline="0" dirty="0" smtClean="0"/>
              <a:t>You can see dark areas (so called coronal holes) and brightening or explosions, accompanied by sudden release of large amount of energy. These are the so-called solar flares. On this slide you can see images of solar flares </a:t>
            </a:r>
            <a:r>
              <a:rPr lang="en-US" dirty="0" smtClean="0"/>
              <a:t>observed</a:t>
            </a:r>
            <a:r>
              <a:rPr lang="en-US" baseline="0" dirty="0" smtClean="0"/>
              <a:t> by SDO (in different wave lengths). </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5</a:t>
            </a:fld>
            <a:endParaRPr lang="en-US"/>
          </a:p>
        </p:txBody>
      </p:sp>
    </p:spTree>
    <p:extLst>
      <p:ext uri="{BB962C8B-B14F-4D97-AF65-F5344CB8AC3E}">
        <p14:creationId xmlns:p14="http://schemas.microsoft.com/office/powerpoint/2010/main" val="604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solar flare are also detected by increases in X-ray fluxes by instruments at GOES satellite.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D1E533B-AA21-8E4E-A465-221A79D3646B}" type="slidenum">
              <a:rPr lang="en-US" smtClean="0"/>
              <a:pPr/>
              <a:t>6</a:t>
            </a:fld>
            <a:endParaRPr lang="en-US"/>
          </a:p>
        </p:txBody>
      </p:sp>
    </p:spTree>
    <p:extLst>
      <p:ext uri="{BB962C8B-B14F-4D97-AF65-F5344CB8AC3E}">
        <p14:creationId xmlns:p14="http://schemas.microsoft.com/office/powerpoint/2010/main" val="604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zoom even closer. These are SDO images that reveal</a:t>
            </a:r>
            <a:r>
              <a:rPr lang="en-US" baseline="0" dirty="0" smtClean="0"/>
              <a:t> the complicated loop-like structure of the magnetic field in the solar corona. Some people say that we are seeing magnetic field lines here. Actually you can not see magnetic field lines and those are just line of force.</a:t>
            </a:r>
          </a:p>
          <a:p>
            <a:r>
              <a:rPr lang="en-US" baseline="0" dirty="0" smtClean="0"/>
              <a:t>The images are showing plasma particles that are moving along the magnetic field lines. </a:t>
            </a:r>
          </a:p>
          <a:p>
            <a:endParaRPr lang="en-US" dirty="0" smtClean="0">
              <a:latin typeface="Helvetica"/>
              <a:cs typeface="Helvetica"/>
            </a:endParaRPr>
          </a:p>
          <a:p>
            <a:r>
              <a:rPr lang="en-US" dirty="0" smtClean="0">
                <a:latin typeface="Helvetica"/>
                <a:cs typeface="Helvetica"/>
              </a:rPr>
              <a:t>Gyro-radius depends on particle mass, energy, </a:t>
            </a:r>
          </a:p>
          <a:p>
            <a:r>
              <a:rPr lang="en-US" dirty="0" smtClean="0">
                <a:latin typeface="Helvetica"/>
                <a:cs typeface="Helvetica"/>
              </a:rPr>
              <a:t>and the local strength of the magnetic field.</a:t>
            </a:r>
          </a:p>
          <a:p>
            <a:endParaRPr lang="en-US" dirty="0" smtClean="0">
              <a:latin typeface="Helvetica"/>
              <a:cs typeface="Helvetica"/>
            </a:endParaRPr>
          </a:p>
          <a:p>
            <a:r>
              <a:rPr lang="en-US" dirty="0" smtClean="0">
                <a:latin typeface="Helvetica"/>
                <a:cs typeface="Helvetica"/>
              </a:rPr>
              <a:t>Spatial scales varies </a:t>
            </a:r>
            <a:r>
              <a:rPr lang="en-US" dirty="0" err="1" smtClean="0">
                <a:latin typeface="Helvetica"/>
                <a:cs typeface="Helvetica"/>
              </a:rPr>
              <a:t>througout</a:t>
            </a:r>
            <a:r>
              <a:rPr lang="en-US" dirty="0" smtClean="0">
                <a:latin typeface="Helvetica"/>
                <a:cs typeface="Helvetica"/>
              </a:rPr>
              <a:t> the </a:t>
            </a:r>
            <a:r>
              <a:rPr lang="en-US" dirty="0" err="1" smtClean="0">
                <a:latin typeface="Helvetica"/>
                <a:cs typeface="Helvetica"/>
              </a:rPr>
              <a:t>Heliosphere</a:t>
            </a:r>
            <a:r>
              <a:rPr lang="en-US" dirty="0" smtClean="0">
                <a:latin typeface="Helvetica"/>
                <a:cs typeface="Helvetica"/>
              </a:rPr>
              <a:t>:</a:t>
            </a:r>
          </a:p>
          <a:p>
            <a:r>
              <a:rPr lang="en-US" dirty="0" smtClean="0">
                <a:latin typeface="Helvetica"/>
                <a:cs typeface="Helvetica"/>
              </a:rPr>
              <a:t>e.g., 100 m – 1000 km</a:t>
            </a:r>
          </a:p>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7</a:t>
            </a:fld>
            <a:endParaRPr lang="en-US"/>
          </a:p>
        </p:txBody>
      </p:sp>
    </p:spTree>
    <p:extLst>
      <p:ext uri="{BB962C8B-B14F-4D97-AF65-F5344CB8AC3E}">
        <p14:creationId xmlns:p14="http://schemas.microsoft.com/office/powerpoint/2010/main" val="23553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widely believed that energy during</a:t>
            </a:r>
            <a:r>
              <a:rPr lang="en-US" baseline="0" dirty="0" smtClean="0"/>
              <a:t> solar eruptions is associated </a:t>
            </a:r>
            <a:r>
              <a:rPr lang="en-US" baseline="0" dirty="0" err="1" smtClean="0"/>
              <a:t>wthe</a:t>
            </a:r>
            <a:r>
              <a:rPr lang="en-US" baseline="0" dirty="0" smtClean="0"/>
              <a:t>  the so-called magnetic reconnection, which happen when oppositely directed magnetic field lines come close to each other causing magnetic energy to convert </a:t>
            </a:r>
            <a:r>
              <a:rPr lang="en-US" baseline="0" dirty="0" err="1" smtClean="0"/>
              <a:t>ot</a:t>
            </a:r>
            <a:r>
              <a:rPr lang="en-US" baseline="0" dirty="0" smtClean="0"/>
              <a:t> kinetic energy.</a:t>
            </a:r>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8</a:t>
            </a:fld>
            <a:endParaRPr lang="en-US"/>
          </a:p>
        </p:txBody>
      </p:sp>
    </p:spTree>
    <p:extLst>
      <p:ext uri="{BB962C8B-B14F-4D97-AF65-F5344CB8AC3E}">
        <p14:creationId xmlns:p14="http://schemas.microsoft.com/office/powerpoint/2010/main" val="235531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flares</a:t>
            </a:r>
            <a:r>
              <a:rPr lang="en-US" baseline="0" dirty="0" smtClean="0"/>
              <a:t> are usually accompanied by Coronal Mass Ejections (CMEs). A movie shows solar eruption accompanied by CME.</a:t>
            </a:r>
          </a:p>
          <a:p>
            <a:r>
              <a:rPr lang="en-US" baseline="0" dirty="0" smtClean="0"/>
              <a:t>The line of sight from STEREO A spacecraft (that is orbiting the Sun ahead of the Earth) is perpendicular to the Earth-Sun line. So the CME is propagating towards the Earth. </a:t>
            </a:r>
          </a:p>
          <a:p>
            <a:endParaRPr lang="en-US" baseline="0" dirty="0" smtClean="0"/>
          </a:p>
          <a:p>
            <a:r>
              <a:rPr lang="en-US" dirty="0" smtClean="0"/>
              <a:t>Coronal</a:t>
            </a:r>
            <a:r>
              <a:rPr lang="en-US" baseline="0" dirty="0" smtClean="0"/>
              <a:t> Mass Ejection propagates through the </a:t>
            </a:r>
            <a:r>
              <a:rPr lang="en-US" baseline="0" dirty="0" err="1" smtClean="0"/>
              <a:t>heliosphere</a:t>
            </a:r>
            <a:r>
              <a:rPr lang="en-US" baseline="0" dirty="0" smtClean="0"/>
              <a:t> and impact magnetized planets.</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9</a:t>
            </a:fld>
            <a:endParaRPr lang="en-US"/>
          </a:p>
        </p:txBody>
      </p:sp>
    </p:spTree>
    <p:extLst>
      <p:ext uri="{BB962C8B-B14F-4D97-AF65-F5344CB8AC3E}">
        <p14:creationId xmlns:p14="http://schemas.microsoft.com/office/powerpoint/2010/main" val="3707187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22936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53127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35244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31258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4A8412-72D1-1E4C-BF43-DF18C7D2035C}" type="datetimeFigureOut">
              <a:rPr lang="en-US" smtClean="0"/>
              <a:pPr/>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92146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4A8412-72D1-1E4C-BF43-DF18C7D2035C}" type="datetimeFigureOut">
              <a:rPr lang="en-US" smtClean="0"/>
              <a:pPr/>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01927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4A8412-72D1-1E4C-BF43-DF18C7D2035C}" type="datetimeFigureOut">
              <a:rPr lang="en-US" smtClean="0"/>
              <a:pPr/>
              <a:t>1/25/16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06944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4A8412-72D1-1E4C-BF43-DF18C7D2035C}" type="datetimeFigureOut">
              <a:rPr lang="en-US" smtClean="0"/>
              <a:pPr/>
              <a:t>1/25/16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76741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A8412-72D1-1E4C-BF43-DF18C7D2035C}" type="datetimeFigureOut">
              <a:rPr lang="en-US" smtClean="0"/>
              <a:pPr/>
              <a:t>1/25/16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564809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A8412-72D1-1E4C-BF43-DF18C7D2035C}" type="datetimeFigureOut">
              <a:rPr lang="en-US" smtClean="0"/>
              <a:pPr/>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95575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A8412-72D1-1E4C-BF43-DF18C7D2035C}" type="datetimeFigureOut">
              <a:rPr lang="en-US" smtClean="0"/>
              <a:pPr/>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395784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A8412-72D1-1E4C-BF43-DF18C7D2035C}" type="datetimeFigureOut">
              <a:rPr lang="en-US" smtClean="0"/>
              <a:pPr/>
              <a:t>1/25/16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AFDEA-883E-434F-AEE1-0AE8562FA5B1}" type="slidenum">
              <a:rPr lang="en-US" smtClean="0"/>
              <a:pPr/>
              <a:t>‹#›</a:t>
            </a:fld>
            <a:endParaRPr lang="en-US"/>
          </a:p>
        </p:txBody>
      </p:sp>
    </p:spTree>
    <p:extLst>
      <p:ext uri="{BB962C8B-B14F-4D97-AF65-F5344CB8AC3E}">
        <p14:creationId xmlns:p14="http://schemas.microsoft.com/office/powerpoint/2010/main" val="220320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file://localhost/%13NASA%20Logo%20small.gif%20%20%20%20%20%20%20%20%20%20%20%20%20%20%20%20%20%20%20%20%20%20%20%20%20%20%20%20%20%20%20%20%20%20%20%20%20%20%20%20%20%20%20%2000003952%11STAAC%20Graphics%20MP%20%20%20%20%20%20%20%20%20%20%20%20%20%20ABA78158" TargetMode="External"/><Relationship Id="rId8"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png"/><Relationship Id="rId5"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29.tiff"/><Relationship Id="rId1" Type="http://schemas.microsoft.com/office/2007/relationships/media" Target="../media/media3.mp4"/><Relationship Id="rId2" Type="http://schemas.openxmlformats.org/officeDocument/2006/relationships/video" Target="../media/media3.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0.tiff"/></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tiff"/><Relationship Id="rId6" Type="http://schemas.openxmlformats.org/officeDocument/2006/relationships/image" Target="../media/image34.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tif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png"/><Relationship Id="rId6" Type="http://schemas.openxmlformats.org/officeDocument/2006/relationships/image" Target="../media/image47.tif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tif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9.xml"/><Relationship Id="rId5" Type="http://schemas.openxmlformats.org/officeDocument/2006/relationships/image" Target="../media/image55.png"/><Relationship Id="rId1" Type="http://schemas.microsoft.com/office/2007/relationships/media" Target="file://localhost/Users/mkuznets/Desktop/ESWW12_presentations/2015_11_18-AF_SMC_Briefing/nasa_helioweather_newhorizons_med1o10uc.mov" TargetMode="External"/><Relationship Id="rId2" Type="http://schemas.openxmlformats.org/officeDocument/2006/relationships/video" Target="file://localhost/Users/mkuznets/Desktop/ESWW12_presentations/2015_11_18-AF_SMC_Briefing/nasa_helioweather_newhorizons_med1o10uc.m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0.xml"/><Relationship Id="rId5" Type="http://schemas.openxmlformats.org/officeDocument/2006/relationships/image" Target="../media/image56.png"/><Relationship Id="rId1" Type="http://schemas.microsoft.com/office/2007/relationships/media" Target="../media/media4.gif"/><Relationship Id="rId2" Type="http://schemas.openxmlformats.org/officeDocument/2006/relationships/video" Target="../media/media4.gif"/></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0.tiff"/></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tiff"/><Relationship Id="rId7" Type="http://schemas.openxmlformats.org/officeDocument/2006/relationships/image" Target="../media/image17.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8.jpg"/><Relationship Id="rId6" Type="http://schemas.openxmlformats.org/officeDocument/2006/relationships/image" Target="../media/image19.tiff"/><Relationship Id="rId7" Type="http://schemas.openxmlformats.org/officeDocument/2006/relationships/image" Target="../media/image20.png"/><Relationship Id="rId1" Type="http://schemas.microsoft.com/office/2007/relationships/media" Target="../media/media1.gif"/><Relationship Id="rId2" Type="http://schemas.openxmlformats.org/officeDocument/2006/relationships/video" Target="../media/media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21.png"/><Relationship Id="rId1" Type="http://schemas.microsoft.com/office/2007/relationships/media" Target="../media/media2.mov"/><Relationship Id="rId2" Type="http://schemas.openxmlformats.org/officeDocument/2006/relationships/video" Target="../media/media2.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963586" y="2734719"/>
            <a:ext cx="6802970" cy="1761074"/>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500" dirty="0" smtClean="0">
                <a:solidFill>
                  <a:srgbClr val="0F75BC"/>
                </a:solidFill>
                <a:latin typeface="Helvetica"/>
                <a:cs typeface="Helvetica"/>
              </a:rPr>
              <a:t> Setting the Scene: </a:t>
            </a:r>
          </a:p>
          <a:p>
            <a:pPr algn="ctr">
              <a:lnSpc>
                <a:spcPct val="90000"/>
              </a:lnSpc>
              <a:defRPr/>
            </a:pPr>
            <a:r>
              <a:rPr lang="en-US" sz="3500" dirty="0" smtClean="0">
                <a:solidFill>
                  <a:srgbClr val="0F75BC"/>
                </a:solidFill>
                <a:latin typeface="Helvetica"/>
                <a:cs typeface="Helvetica"/>
              </a:rPr>
              <a:t>Space Weather Phenomena, Spatial Domains and Models</a:t>
            </a:r>
            <a:endParaRPr lang="en-US" sz="3500" dirty="0" smtClean="0">
              <a:solidFill>
                <a:srgbClr val="FF0000"/>
              </a:solidFill>
              <a:latin typeface="Helvetica"/>
              <a:cs typeface="Helvetica"/>
            </a:endParaRPr>
          </a:p>
        </p:txBody>
      </p:sp>
      <p:sp>
        <p:nvSpPr>
          <p:cNvPr id="17" name="Rounded Rectangle 4"/>
          <p:cNvSpPr/>
          <p:nvPr/>
        </p:nvSpPr>
        <p:spPr bwMode="auto">
          <a:xfrm>
            <a:off x="253998" y="5363232"/>
            <a:ext cx="8381999" cy="5536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a:lnSpc>
                <a:spcPct val="90000"/>
              </a:lnSpc>
              <a:spcAft>
                <a:spcPct val="35000"/>
              </a:spcAft>
              <a:defRPr/>
            </a:pPr>
            <a:r>
              <a:rPr lang="en-US" sz="2000" b="1" dirty="0" smtClean="0">
                <a:solidFill>
                  <a:schemeClr val="tx1"/>
                </a:solidFill>
                <a:latin typeface="Century Gothic"/>
                <a:ea typeface="Wingdings"/>
                <a:cs typeface="Century Gothic"/>
                <a:sym typeface="Wingdings"/>
              </a:rPr>
              <a:t> Science for Space Weather,  Jan 24 – 29, 2016, Goa, India</a:t>
            </a:r>
            <a:endParaRPr lang="en-US" sz="1800" b="1" dirty="0">
              <a:solidFill>
                <a:srgbClr val="FF6600"/>
              </a:solidFill>
              <a:latin typeface="Helvetica"/>
              <a:ea typeface="Wingdings"/>
              <a:cs typeface="Helvetica"/>
              <a:sym typeface="Wingdings"/>
            </a:endParaRPr>
          </a:p>
        </p:txBody>
      </p:sp>
      <p:pic>
        <p:nvPicPr>
          <p:cNvPr id="4" name="Picture 3" descr="CCMC_imag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259"/>
            <a:ext cx="9220200" cy="1219200"/>
          </a:xfrm>
          <a:prstGeom prst="rect">
            <a:avLst/>
          </a:prstGeom>
        </p:spPr>
      </p:pic>
      <p:sp>
        <p:nvSpPr>
          <p:cNvPr id="21" name="Title 1"/>
          <p:cNvSpPr txBox="1">
            <a:spLocks/>
          </p:cNvSpPr>
          <p:nvPr/>
        </p:nvSpPr>
        <p:spPr bwMode="auto">
          <a:xfrm>
            <a:off x="2374900" y="1625586"/>
            <a:ext cx="3733800" cy="304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endParaRPr lang="en-US" sz="2000" i="1" dirty="0" smtClean="0">
              <a:solidFill>
                <a:srgbClr val="0000FF"/>
              </a:solidFill>
              <a:latin typeface="Helvetica"/>
              <a:cs typeface="Helvetica"/>
            </a:endParaRPr>
          </a:p>
        </p:txBody>
      </p:sp>
      <p:pic>
        <p:nvPicPr>
          <p:cNvPr id="18" name="Picture 17" descr="ccmcLogo.png"/>
          <p:cNvPicPr>
            <a:picLocks noChangeAspect="1"/>
          </p:cNvPicPr>
          <p:nvPr/>
        </p:nvPicPr>
        <p:blipFill>
          <a:blip r:embed="rId4"/>
          <a:stretch>
            <a:fillRect/>
          </a:stretch>
        </p:blipFill>
        <p:spPr>
          <a:xfrm>
            <a:off x="7766556" y="558790"/>
            <a:ext cx="1121046" cy="941125"/>
          </a:xfrm>
          <a:prstGeom prst="rect">
            <a:avLst/>
          </a:prstGeom>
        </p:spPr>
      </p:pic>
      <p:sp>
        <p:nvSpPr>
          <p:cNvPr id="9" name="Text Box 26"/>
          <p:cNvSpPr txBox="1">
            <a:spLocks noChangeArrowheads="1"/>
          </p:cNvSpPr>
          <p:nvPr/>
        </p:nvSpPr>
        <p:spPr bwMode="auto">
          <a:xfrm>
            <a:off x="767854" y="4583105"/>
            <a:ext cx="7394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i="1" u="sng" dirty="0" smtClean="0">
                <a:solidFill>
                  <a:schemeClr val="tx1">
                    <a:lumMod val="95000"/>
                    <a:lumOff val="5000"/>
                  </a:schemeClr>
                </a:solidFill>
                <a:latin typeface="Helvetica Neue"/>
                <a:cs typeface="Helvetica Neue"/>
              </a:rPr>
              <a:t>Masha Kuznetsova</a:t>
            </a:r>
            <a:r>
              <a:rPr lang="en-US" sz="2800" i="1" dirty="0" smtClean="0">
                <a:solidFill>
                  <a:schemeClr val="tx1">
                    <a:lumMod val="95000"/>
                    <a:lumOff val="5000"/>
                  </a:schemeClr>
                </a:solidFill>
                <a:latin typeface="Helvetica Neue"/>
                <a:cs typeface="Helvetica Neue"/>
              </a:rPr>
              <a:t>   &amp; CCMC Team</a:t>
            </a:r>
            <a:r>
              <a:rPr lang="en-US" i="1" dirty="0" smtClean="0">
                <a:solidFill>
                  <a:schemeClr val="tx1">
                    <a:lumMod val="95000"/>
                    <a:lumOff val="5000"/>
                  </a:schemeClr>
                </a:solidFill>
                <a:latin typeface="Helvetica Neue"/>
                <a:cs typeface="Helvetica Neue"/>
              </a:rPr>
              <a:t> </a:t>
            </a:r>
          </a:p>
        </p:txBody>
      </p:sp>
      <p:sp>
        <p:nvSpPr>
          <p:cNvPr id="12" name="Text Box 26"/>
          <p:cNvSpPr txBox="1">
            <a:spLocks noChangeArrowheads="1"/>
          </p:cNvSpPr>
          <p:nvPr/>
        </p:nvSpPr>
        <p:spPr bwMode="auto">
          <a:xfrm>
            <a:off x="0" y="-21406"/>
            <a:ext cx="9144000" cy="461665"/>
          </a:xfrm>
          <a:prstGeom prst="rect">
            <a:avLst/>
          </a:prstGeom>
          <a:solidFill>
            <a:schemeClr val="accent1">
              <a:lumMod val="40000"/>
              <a:lumOff val="60000"/>
            </a:schemeClr>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i="1" dirty="0" smtClean="0">
                <a:solidFill>
                  <a:schemeClr val="accent1">
                    <a:lumMod val="75000"/>
                  </a:schemeClr>
                </a:solidFill>
                <a:latin typeface="Helvetica Neue"/>
                <a:cs typeface="Helvetica Neue"/>
              </a:rPr>
              <a:t>Community Coordinated Modeling Center (CCMC</a:t>
            </a:r>
            <a:r>
              <a:rPr lang="en-US" i="1" dirty="0" smtClean="0">
                <a:solidFill>
                  <a:schemeClr val="tx1">
                    <a:lumMod val="95000"/>
                    <a:lumOff val="5000"/>
                  </a:schemeClr>
                </a:solidFill>
                <a:latin typeface="Helvetica Neue"/>
                <a:cs typeface="Helvetica Neue"/>
              </a:rPr>
              <a:t>)</a:t>
            </a:r>
          </a:p>
        </p:txBody>
      </p:sp>
      <p:pic>
        <p:nvPicPr>
          <p:cNvPr id="10" name="Picture 9" descr="nsf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058" y="5968997"/>
            <a:ext cx="971029" cy="88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ASA Logo small.gif                                            00003952STAAC Graphics MP              ABA78158:"/>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55885" y="5910982"/>
            <a:ext cx="980355" cy="8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p:cNvSpPr txBox="1">
            <a:spLocks noChangeArrowheads="1"/>
          </p:cNvSpPr>
          <p:nvPr/>
        </p:nvSpPr>
        <p:spPr bwMode="auto">
          <a:xfrm>
            <a:off x="592661" y="1660994"/>
            <a:ext cx="73940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b="1" dirty="0" smtClean="0">
                <a:solidFill>
                  <a:srgbClr val="FF6600"/>
                </a:solidFill>
                <a:latin typeface="Helvetica Neue"/>
                <a:cs typeface="Helvetica Neue"/>
              </a:rPr>
              <a:t>Introduction to Space Weather:</a:t>
            </a:r>
            <a:endParaRPr lang="en-US" sz="2800" b="1" dirty="0">
              <a:solidFill>
                <a:srgbClr val="FF6600"/>
              </a:solidFill>
              <a:latin typeface="Helvetica Neue"/>
              <a:cs typeface="Helvetica Neue"/>
            </a:endParaRPr>
          </a:p>
          <a:p>
            <a:pPr algn="ctr" eaLnBrk="1" hangingPunct="1"/>
            <a:r>
              <a:rPr lang="en-US" sz="2800" b="1" dirty="0" smtClean="0">
                <a:solidFill>
                  <a:srgbClr val="FF6600"/>
                </a:solidFill>
                <a:latin typeface="Helvetica Neue"/>
                <a:cs typeface="Helvetica Neue"/>
              </a:rPr>
              <a:t>Tools and Concepts</a:t>
            </a:r>
            <a:r>
              <a:rPr lang="en-US" b="1" dirty="0" smtClean="0">
                <a:solidFill>
                  <a:srgbClr val="FF6600"/>
                </a:solidFill>
                <a:latin typeface="Helvetica Neue"/>
                <a:cs typeface="Helvetica Neue"/>
              </a:rPr>
              <a:t> </a:t>
            </a:r>
          </a:p>
        </p:txBody>
      </p:sp>
      <p:pic>
        <p:nvPicPr>
          <p:cNvPr id="2" name="Picture 1" descr="Logos.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7039" y="5910982"/>
            <a:ext cx="4787893" cy="901365"/>
          </a:xfrm>
          <a:prstGeom prst="rect">
            <a:avLst/>
          </a:prstGeom>
        </p:spPr>
      </p:pic>
    </p:spTree>
    <p:extLst>
      <p:ext uri="{BB962C8B-B14F-4D97-AF65-F5344CB8AC3E}">
        <p14:creationId xmlns:p14="http://schemas.microsoft.com/office/powerpoint/2010/main" val="39070729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3" name="Picture 7" descr="dipole.tiff"/>
          <p:cNvPicPr>
            <a:picLocks noChangeAspect="1"/>
          </p:cNvPicPr>
          <p:nvPr/>
        </p:nvPicPr>
        <p:blipFill>
          <a:blip r:embed="rId4"/>
          <a:srcRect/>
          <a:stretch>
            <a:fillRect/>
          </a:stretch>
        </p:blipFill>
        <p:spPr bwMode="auto">
          <a:xfrm rot="4129632">
            <a:off x="4734719" y="1472406"/>
            <a:ext cx="1065212" cy="698500"/>
          </a:xfrm>
          <a:prstGeom prst="rect">
            <a:avLst/>
          </a:prstGeom>
          <a:noFill/>
          <a:ln w="9525">
            <a:noFill/>
            <a:miter lim="800000"/>
            <a:headEnd/>
            <a:tailEnd/>
          </a:ln>
        </p:spPr>
      </p:pic>
      <p:sp>
        <p:nvSpPr>
          <p:cNvPr id="2" name="Rectangle 1"/>
          <p:cNvSpPr/>
          <p:nvPr/>
        </p:nvSpPr>
        <p:spPr>
          <a:xfrm>
            <a:off x="6282146" y="1219200"/>
            <a:ext cx="2099854" cy="830997"/>
          </a:xfrm>
          <a:prstGeom prst="rect">
            <a:avLst/>
          </a:prstGeom>
        </p:spPr>
        <p:txBody>
          <a:bodyPr wrap="none">
            <a:spAutoFit/>
          </a:bodyPr>
          <a:lstStyle/>
          <a:p>
            <a:r>
              <a:rPr lang="en-US" b="1" dirty="0" smtClean="0">
                <a:solidFill>
                  <a:srgbClr val="FF0000"/>
                </a:solidFill>
                <a:latin typeface="Helvetica" charset="0"/>
                <a:ea typeface="Helvetica" charset="0"/>
                <a:cs typeface="Helvetica" charset="0"/>
              </a:rPr>
              <a:t>(</a:t>
            </a:r>
            <a:r>
              <a:rPr lang="en-US" b="1" dirty="0">
                <a:solidFill>
                  <a:srgbClr val="FF0000"/>
                </a:solidFill>
                <a:latin typeface="Helvetica" charset="0"/>
                <a:ea typeface="Helvetica" charset="0"/>
                <a:cs typeface="Helvetica" charset="0"/>
              </a:rPr>
              <a:t>not to </a:t>
            </a:r>
            <a:r>
              <a:rPr lang="en-US" b="1" dirty="0" smtClean="0">
                <a:solidFill>
                  <a:srgbClr val="FF0000"/>
                </a:solidFill>
                <a:latin typeface="Helvetica" charset="0"/>
                <a:ea typeface="Helvetica" charset="0"/>
                <a:cs typeface="Helvetica" charset="0"/>
              </a:rPr>
              <a:t>scale) </a:t>
            </a:r>
            <a:endParaRPr lang="en-US" b="1" dirty="0">
              <a:solidFill>
                <a:srgbClr val="FF0000"/>
              </a:solidFill>
              <a:latin typeface="Helvetica" charset="0"/>
              <a:ea typeface="Helvetica" charset="0"/>
              <a:cs typeface="Helvetica" charset="0"/>
            </a:endParaRPr>
          </a:p>
          <a:p>
            <a:endParaRPr lang="en-US" b="1" dirty="0">
              <a:latin typeface="Helvetica" charset="0"/>
              <a:ea typeface="Helvetica" charset="0"/>
              <a:cs typeface="Helvetica" charset="0"/>
            </a:endParaRPr>
          </a:p>
        </p:txBody>
      </p:sp>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0" name="Text Box 53"/>
          <p:cNvSpPr txBox="1">
            <a:spLocks noChangeArrowheads="1"/>
          </p:cNvSpPr>
          <p:nvPr/>
        </p:nvSpPr>
        <p:spPr bwMode="auto">
          <a:xfrm>
            <a:off x="3657600" y="3962400"/>
            <a:ext cx="1600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600" b="1" i="1" dirty="0" smtClean="0">
                <a:solidFill>
                  <a:srgbClr val="FF0000"/>
                </a:solidFill>
              </a:rPr>
              <a:t>Magnetopause Sub-solar point</a:t>
            </a:r>
            <a:endParaRPr lang="en-US" sz="1600" b="1" i="1" dirty="0">
              <a:solidFill>
                <a:srgbClr val="FF0000"/>
              </a:solidFill>
            </a:endParaRPr>
          </a:p>
        </p:txBody>
      </p:sp>
      <p:cxnSp>
        <p:nvCxnSpPr>
          <p:cNvPr id="11" name="Straight Arrow Connector 10"/>
          <p:cNvCxnSpPr/>
          <p:nvPr/>
        </p:nvCxnSpPr>
        <p:spPr>
          <a:xfrm flipV="1">
            <a:off x="4495800" y="3581401"/>
            <a:ext cx="457200" cy="380999"/>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4" name="Text Placeholder 2"/>
          <p:cNvSpPr txBox="1">
            <a:spLocks/>
          </p:cNvSpPr>
          <p:nvPr/>
        </p:nvSpPr>
        <p:spPr>
          <a:xfrm>
            <a:off x="609600" y="5486400"/>
            <a:ext cx="80010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a:spcBef>
                <a:spcPct val="0"/>
              </a:spcBef>
              <a:buNone/>
            </a:pPr>
            <a:r>
              <a:rPr lang="en-US" sz="2000" dirty="0"/>
              <a:t>The solar wind pushes and stretches Earth’s </a:t>
            </a:r>
            <a:r>
              <a:rPr lang="en-US" sz="2000" dirty="0" smtClean="0"/>
              <a:t>magnetic field </a:t>
            </a:r>
            <a:r>
              <a:rPr lang="en-US" sz="2000" dirty="0"/>
              <a:t>into </a:t>
            </a:r>
            <a:r>
              <a:rPr lang="en-US" sz="2000" dirty="0" smtClean="0"/>
              <a:t>comet</a:t>
            </a:r>
            <a:r>
              <a:rPr lang="en-US" sz="2000" dirty="0"/>
              <a:t>-shaped region called the magnetosphere. The magnetosphere and Earth’s atmosphere protect us from the solar wind and other kinds of solar and cosmic radiation</a:t>
            </a:r>
            <a:r>
              <a:rPr lang="en-US" sz="2000" dirty="0" smtClean="0"/>
              <a:t>.</a:t>
            </a:r>
            <a:endParaRPr lang="en-US" sz="2000" dirty="0" smtClean="0">
              <a:latin typeface="Times New Roman" charset="0"/>
              <a:ea typeface="ＭＳ Ｐゴシック" charset="0"/>
              <a:cs typeface="ＭＳ Ｐゴシック" charset="0"/>
            </a:endParaRPr>
          </a:p>
        </p:txBody>
      </p:sp>
      <p:sp>
        <p:nvSpPr>
          <p:cNvPr id="13" name="Title 1"/>
          <p:cNvSpPr txBox="1">
            <a:spLocks/>
          </p:cNvSpPr>
          <p:nvPr/>
        </p:nvSpPr>
        <p:spPr bwMode="auto">
          <a:xfrm>
            <a:off x="1524000" y="38100"/>
            <a:ext cx="62484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Earth Magnetic Field – Our Shield</a:t>
            </a:r>
            <a:endParaRPr lang="en-US" sz="2800" i="1" dirty="0" smtClean="0">
              <a:solidFill>
                <a:srgbClr val="FF0000"/>
              </a:solidFill>
              <a:latin typeface="Helvetica Neue"/>
              <a:cs typeface="Helvetica Neue"/>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16" name="Text Placeholder 2"/>
          <p:cNvSpPr txBox="1">
            <a:spLocks/>
          </p:cNvSpPr>
          <p:nvPr/>
        </p:nvSpPr>
        <p:spPr>
          <a:xfrm>
            <a:off x="1219200" y="5791200"/>
            <a:ext cx="6553200" cy="9906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FontTx/>
              <a:buNone/>
            </a:pPr>
            <a:r>
              <a:rPr lang="en-US" sz="2000" b="1" dirty="0" smtClean="0">
                <a:latin typeface="Times New Roman" charset="0"/>
                <a:ea typeface="ＭＳ Ｐゴシック" charset="0"/>
                <a:cs typeface="ＭＳ Ｐゴシック" charset="0"/>
              </a:rPr>
              <a:t>L1</a:t>
            </a:r>
            <a:r>
              <a:rPr lang="en-US" sz="2000" dirty="0" smtClean="0">
                <a:latin typeface="Times New Roman" charset="0"/>
                <a:ea typeface="ＭＳ Ｐゴシック" charset="0"/>
                <a:cs typeface="ＭＳ Ｐゴシック" charset="0"/>
              </a:rPr>
              <a:t> </a:t>
            </a:r>
            <a:r>
              <a:rPr lang="en-US" sz="2000" dirty="0">
                <a:latin typeface="Times New Roman" charset="0"/>
                <a:ea typeface="ＭＳ Ｐゴシック" charset="0"/>
                <a:cs typeface="ＭＳ Ｐゴシック" charset="0"/>
              </a:rPr>
              <a:t>(Solar Wind Monitor ACE location): ~ 200 R</a:t>
            </a:r>
            <a:r>
              <a:rPr lang="en-US" sz="2000" baseline="-25000" dirty="0">
                <a:latin typeface="Times New Roman" charset="0"/>
                <a:ea typeface="ＭＳ Ｐゴシック" charset="0"/>
                <a:cs typeface="ＭＳ Ｐゴシック" charset="0"/>
              </a:rPr>
              <a:t>E </a:t>
            </a:r>
            <a:r>
              <a:rPr lang="en-US" sz="2000" dirty="0">
                <a:latin typeface="Times New Roman" charset="0"/>
                <a:ea typeface="ＭＳ Ｐゴシック" charset="0"/>
                <a:cs typeface="ＭＳ Ｐゴシック" charset="0"/>
              </a:rPr>
              <a:t>sunward </a:t>
            </a:r>
          </a:p>
          <a:p>
            <a:pPr>
              <a:spcBef>
                <a:spcPct val="0"/>
              </a:spcBef>
              <a:buNone/>
            </a:pPr>
            <a:r>
              <a:rPr lang="en-US" altLang="ja-JP" sz="2000" dirty="0" smtClean="0">
                <a:latin typeface="Times New Roman" charset="0"/>
                <a:ea typeface="ＭＳ Ｐゴシック" charset="0"/>
                <a:cs typeface="ＭＳ Ｐゴシック" charset="0"/>
              </a:rPr>
              <a:t>You can fit 1 Sun between the Earth and L1.</a:t>
            </a:r>
            <a:endParaRPr lang="en-US" altLang="ja-JP" sz="2000" dirty="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2</a:t>
            </a:r>
            <a:r>
              <a:rPr lang="en-US" sz="2000" dirty="0" smtClean="0">
                <a:latin typeface="Times New Roman" charset="0"/>
                <a:ea typeface="ＭＳ Ｐゴシック" charset="0"/>
                <a:cs typeface="ＭＳ Ｐゴシック" charset="0"/>
              </a:rPr>
              <a:t>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diameter)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220  </a:t>
            </a:r>
            <a:r>
              <a:rPr lang="en-US" sz="2000" dirty="0">
                <a:latin typeface="Times New Roman" charset="0"/>
                <a:ea typeface="ＭＳ Ｐゴシック" charset="0"/>
                <a:cs typeface="ＭＳ Ｐゴシック" charset="0"/>
              </a:rPr>
              <a:t>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pic>
        <p:nvPicPr>
          <p:cNvPr id="2" name="Picture 1" descr="L1_poin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1217368"/>
            <a:ext cx="5181600" cy="4434132"/>
          </a:xfrm>
          <a:prstGeom prst="rect">
            <a:avLst/>
          </a:prstGeom>
        </p:spPr>
      </p:pic>
      <p:pic>
        <p:nvPicPr>
          <p:cNvPr id="18" name="Picture 39" descr="ACE_imag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3100" y="1524000"/>
            <a:ext cx="7667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4749800" y="2247900"/>
            <a:ext cx="2171700" cy="1227137"/>
          </a:xfrm>
          <a:prstGeom prst="straightConnector1">
            <a:avLst/>
          </a:prstGeom>
          <a:ln w="57150" cmpd="sng">
            <a:solidFill>
              <a:srgbClr val="00F7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878763" y="1753026"/>
            <a:ext cx="1146468" cy="830997"/>
          </a:xfrm>
          <a:prstGeom prst="rect">
            <a:avLst/>
          </a:prstGeom>
          <a:noFill/>
        </p:spPr>
        <p:txBody>
          <a:bodyPr wrap="none" rtlCol="0">
            <a:spAutoFit/>
          </a:bodyPr>
          <a:lstStyle/>
          <a:p>
            <a:r>
              <a:rPr lang="en-US" sz="1600" b="1" dirty="0"/>
              <a:t>A</a:t>
            </a:r>
            <a:r>
              <a:rPr lang="en-US" sz="1400" dirty="0"/>
              <a:t>dvanced </a:t>
            </a:r>
            <a:endParaRPr lang="en-US" sz="1400" dirty="0" smtClean="0"/>
          </a:p>
          <a:p>
            <a:r>
              <a:rPr lang="en-US" sz="1600" b="1" dirty="0" smtClean="0"/>
              <a:t>C</a:t>
            </a:r>
            <a:r>
              <a:rPr lang="en-US" sz="1400" dirty="0" smtClean="0"/>
              <a:t>omposition </a:t>
            </a:r>
          </a:p>
          <a:p>
            <a:r>
              <a:rPr lang="en-US" sz="1600" b="1" dirty="0" smtClean="0"/>
              <a:t>E</a:t>
            </a:r>
            <a:r>
              <a:rPr lang="en-US" sz="1400" dirty="0" smtClean="0"/>
              <a:t>xplorer</a:t>
            </a:r>
            <a:endParaRPr lang="en-US" sz="1400" dirty="0"/>
          </a:p>
        </p:txBody>
      </p:sp>
      <p:sp>
        <p:nvSpPr>
          <p:cNvPr id="10" name="Title 1"/>
          <p:cNvSpPr txBox="1">
            <a:spLocks/>
          </p:cNvSpPr>
          <p:nvPr/>
        </p:nvSpPr>
        <p:spPr bwMode="auto">
          <a:xfrm>
            <a:off x="525463" y="393700"/>
            <a:ext cx="76962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Solar Wind Monitors at L1 (</a:t>
            </a:r>
            <a:r>
              <a:rPr lang="en-US" sz="2800" dirty="0" err="1">
                <a:solidFill>
                  <a:srgbClr val="0F75BC"/>
                </a:solidFill>
                <a:latin typeface="Helvetica Neue"/>
                <a:cs typeface="Helvetica Neue"/>
              </a:rPr>
              <a:t>Lagrangian</a:t>
            </a:r>
            <a:r>
              <a:rPr lang="en-US" sz="2800" dirty="0">
                <a:solidFill>
                  <a:srgbClr val="0F75BC"/>
                </a:solidFill>
                <a:latin typeface="Helvetica Neue"/>
                <a:cs typeface="Helvetica Neue"/>
              </a:rPr>
              <a:t> </a:t>
            </a:r>
            <a:r>
              <a:rPr lang="en-US" sz="2800" dirty="0" smtClean="0">
                <a:solidFill>
                  <a:srgbClr val="0F75BC"/>
                </a:solidFill>
                <a:latin typeface="Helvetica Neue"/>
                <a:cs typeface="Helvetica Neue"/>
              </a:rPr>
              <a:t>Point 1)  </a:t>
            </a:r>
          </a:p>
          <a:p>
            <a:pPr algn="ctr">
              <a:lnSpc>
                <a:spcPct val="90000"/>
              </a:lnSpc>
              <a:defRPr/>
            </a:pPr>
            <a:endParaRPr lang="en-US" sz="2800" i="1" dirty="0" smtClean="0">
              <a:solidFill>
                <a:srgbClr val="FF0000"/>
              </a:solidFill>
              <a:latin typeface="Helvetica Neue"/>
              <a:cs typeface="Helvetica Neue"/>
            </a:endParaRPr>
          </a:p>
        </p:txBody>
      </p:sp>
      <p:pic>
        <p:nvPicPr>
          <p:cNvPr id="4" name="Picture 3" descr="DISCV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3100" y="4384780"/>
            <a:ext cx="1892300" cy="1190520"/>
          </a:xfrm>
          <a:prstGeom prst="rect">
            <a:avLst/>
          </a:prstGeom>
        </p:spPr>
      </p:pic>
      <p:sp>
        <p:nvSpPr>
          <p:cNvPr id="15" name="TextBox 14"/>
          <p:cNvSpPr txBox="1"/>
          <p:nvPr/>
        </p:nvSpPr>
        <p:spPr>
          <a:xfrm>
            <a:off x="7563003" y="4046226"/>
            <a:ext cx="895197" cy="338554"/>
          </a:xfrm>
          <a:prstGeom prst="rect">
            <a:avLst/>
          </a:prstGeom>
          <a:noFill/>
        </p:spPr>
        <p:txBody>
          <a:bodyPr wrap="none" rtlCol="0">
            <a:spAutoFit/>
          </a:bodyPr>
          <a:lstStyle/>
          <a:p>
            <a:r>
              <a:rPr lang="en-US" sz="1600" b="1" dirty="0" smtClean="0"/>
              <a:t>DSCOVR</a:t>
            </a:r>
            <a:endParaRPr lang="en-US" sz="1400" dirty="0"/>
          </a:p>
        </p:txBody>
      </p:sp>
      <p:cxnSp>
        <p:nvCxnSpPr>
          <p:cNvPr id="17" name="Straight Arrow Connector 16"/>
          <p:cNvCxnSpPr/>
          <p:nvPr/>
        </p:nvCxnSpPr>
        <p:spPr>
          <a:xfrm flipH="1" flipV="1">
            <a:off x="4749800" y="3475038"/>
            <a:ext cx="2171700" cy="1477962"/>
          </a:xfrm>
          <a:prstGeom prst="straightConnector1">
            <a:avLst/>
          </a:prstGeom>
          <a:ln w="57150" cmpd="sng">
            <a:solidFill>
              <a:srgbClr val="00F7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2694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 name="Picture 1" descr="ACE_04201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5400"/>
            <a:ext cx="6096000" cy="5479353"/>
          </a:xfrm>
          <a:prstGeom prst="rect">
            <a:avLst/>
          </a:prstGeom>
        </p:spPr>
      </p:pic>
      <p:sp>
        <p:nvSpPr>
          <p:cNvPr id="3" name="TextBox 2"/>
          <p:cNvSpPr txBox="1"/>
          <p:nvPr/>
        </p:nvSpPr>
        <p:spPr>
          <a:xfrm>
            <a:off x="533400" y="2057400"/>
            <a:ext cx="469575" cy="400110"/>
          </a:xfrm>
          <a:prstGeom prst="rect">
            <a:avLst/>
          </a:prstGeom>
          <a:noFill/>
        </p:spPr>
        <p:txBody>
          <a:bodyPr wrap="none" rtlCol="0">
            <a:spAutoFit/>
          </a:bodyPr>
          <a:lstStyle/>
          <a:p>
            <a:r>
              <a:rPr lang="en-US" sz="2000" dirty="0" err="1" smtClean="0"/>
              <a:t>nT</a:t>
            </a:r>
            <a:endParaRPr lang="en-US" sz="2000" dirty="0"/>
          </a:p>
        </p:txBody>
      </p:sp>
      <p:sp>
        <p:nvSpPr>
          <p:cNvPr id="9" name="TextBox 8"/>
          <p:cNvSpPr txBox="1"/>
          <p:nvPr/>
        </p:nvSpPr>
        <p:spPr>
          <a:xfrm>
            <a:off x="457200" y="3810000"/>
            <a:ext cx="683475" cy="400110"/>
          </a:xfrm>
          <a:prstGeom prst="rect">
            <a:avLst/>
          </a:prstGeom>
          <a:noFill/>
        </p:spPr>
        <p:txBody>
          <a:bodyPr wrap="none" rtlCol="0">
            <a:spAutoFit/>
          </a:bodyPr>
          <a:lstStyle/>
          <a:p>
            <a:r>
              <a:rPr lang="en-US" sz="2000" dirty="0"/>
              <a:t>k</a:t>
            </a:r>
            <a:r>
              <a:rPr lang="en-US" sz="2000" dirty="0" smtClean="0"/>
              <a:t>m/s</a:t>
            </a:r>
            <a:endParaRPr lang="en-US" sz="2000" dirty="0"/>
          </a:p>
        </p:txBody>
      </p:sp>
      <p:sp>
        <p:nvSpPr>
          <p:cNvPr id="10" name="TextBox 9"/>
          <p:cNvSpPr txBox="1"/>
          <p:nvPr/>
        </p:nvSpPr>
        <p:spPr>
          <a:xfrm>
            <a:off x="0" y="5695890"/>
            <a:ext cx="1053502" cy="400110"/>
          </a:xfrm>
          <a:prstGeom prst="rect">
            <a:avLst/>
          </a:prstGeom>
          <a:noFill/>
        </p:spPr>
        <p:txBody>
          <a:bodyPr wrap="none" rtlCol="0">
            <a:spAutoFit/>
          </a:bodyPr>
          <a:lstStyle/>
          <a:p>
            <a:r>
              <a:rPr lang="en-US" sz="2000" dirty="0"/>
              <a:t>p</a:t>
            </a:r>
            <a:r>
              <a:rPr lang="en-US" sz="2000" dirty="0" smtClean="0"/>
              <a:t>art/cm</a:t>
            </a:r>
            <a:r>
              <a:rPr lang="en-US" sz="2000" baseline="30000" dirty="0" smtClean="0"/>
              <a:t>3</a:t>
            </a:r>
            <a:endParaRPr lang="en-US" sz="2000" baseline="30000" dirty="0"/>
          </a:p>
        </p:txBody>
      </p:sp>
      <p:sp>
        <p:nvSpPr>
          <p:cNvPr id="11" name="TextBox 10"/>
          <p:cNvSpPr txBox="1"/>
          <p:nvPr/>
        </p:nvSpPr>
        <p:spPr>
          <a:xfrm>
            <a:off x="7242070" y="1501914"/>
            <a:ext cx="1673330" cy="707886"/>
          </a:xfrm>
          <a:prstGeom prst="rect">
            <a:avLst/>
          </a:prstGeom>
          <a:noFill/>
        </p:spPr>
        <p:txBody>
          <a:bodyPr wrap="none" rtlCol="0">
            <a:spAutoFit/>
          </a:bodyPr>
          <a:lstStyle/>
          <a:p>
            <a:r>
              <a:rPr lang="en-US" sz="2000" dirty="0" smtClean="0"/>
              <a:t>Magnetic field</a:t>
            </a:r>
          </a:p>
          <a:p>
            <a:r>
              <a:rPr lang="en-US" sz="2000" dirty="0" err="1" smtClean="0"/>
              <a:t>B</a:t>
            </a:r>
            <a:r>
              <a:rPr lang="en-US" sz="2000" baseline="-25000" dirty="0" err="1" smtClean="0"/>
              <a:t>x</a:t>
            </a:r>
            <a:r>
              <a:rPr lang="en-US" sz="2000" dirty="0" smtClean="0"/>
              <a:t>, </a:t>
            </a:r>
            <a:r>
              <a:rPr lang="en-US" sz="2000" dirty="0" smtClean="0">
                <a:solidFill>
                  <a:srgbClr val="3366FF"/>
                </a:solidFill>
              </a:rPr>
              <a:t>B</a:t>
            </a:r>
            <a:r>
              <a:rPr lang="en-US" sz="2000" baseline="-25000" dirty="0">
                <a:solidFill>
                  <a:srgbClr val="3366FF"/>
                </a:solidFill>
              </a:rPr>
              <a:t>y</a:t>
            </a:r>
            <a:r>
              <a:rPr lang="en-US" sz="2000" baseline="-25000" dirty="0" smtClean="0"/>
              <a:t>, </a:t>
            </a:r>
            <a:r>
              <a:rPr lang="en-US" sz="2000" dirty="0" err="1" smtClean="0">
                <a:solidFill>
                  <a:srgbClr val="FF0000"/>
                </a:solidFill>
              </a:rPr>
              <a:t>B</a:t>
            </a:r>
            <a:r>
              <a:rPr lang="en-US" sz="2000" baseline="-25000" dirty="0" err="1" smtClean="0">
                <a:solidFill>
                  <a:srgbClr val="FF0000"/>
                </a:solidFill>
              </a:rPr>
              <a:t>z</a:t>
            </a:r>
            <a:endParaRPr lang="en-US" sz="2000" dirty="0">
              <a:solidFill>
                <a:srgbClr val="FF0000"/>
              </a:solidFill>
            </a:endParaRPr>
          </a:p>
        </p:txBody>
      </p:sp>
      <p:sp>
        <p:nvSpPr>
          <p:cNvPr id="12" name="TextBox 11"/>
          <p:cNvSpPr txBox="1"/>
          <p:nvPr/>
        </p:nvSpPr>
        <p:spPr>
          <a:xfrm>
            <a:off x="7239000" y="3733800"/>
            <a:ext cx="1039392" cy="400110"/>
          </a:xfrm>
          <a:prstGeom prst="rect">
            <a:avLst/>
          </a:prstGeom>
          <a:noFill/>
        </p:spPr>
        <p:txBody>
          <a:bodyPr wrap="none" rtlCol="0">
            <a:spAutoFit/>
          </a:bodyPr>
          <a:lstStyle/>
          <a:p>
            <a:r>
              <a:rPr lang="en-US" sz="2000" dirty="0" smtClean="0"/>
              <a:t>Velocity</a:t>
            </a:r>
            <a:endParaRPr lang="en-US" sz="2000" dirty="0">
              <a:solidFill>
                <a:srgbClr val="FF0000"/>
              </a:solidFill>
            </a:endParaRPr>
          </a:p>
        </p:txBody>
      </p:sp>
      <p:sp>
        <p:nvSpPr>
          <p:cNvPr id="13" name="TextBox 12"/>
          <p:cNvSpPr txBox="1"/>
          <p:nvPr/>
        </p:nvSpPr>
        <p:spPr>
          <a:xfrm>
            <a:off x="7239000" y="5543490"/>
            <a:ext cx="982536" cy="400110"/>
          </a:xfrm>
          <a:prstGeom prst="rect">
            <a:avLst/>
          </a:prstGeom>
          <a:noFill/>
        </p:spPr>
        <p:txBody>
          <a:bodyPr wrap="none" rtlCol="0">
            <a:spAutoFit/>
          </a:bodyPr>
          <a:lstStyle/>
          <a:p>
            <a:r>
              <a:rPr lang="en-US" sz="2000" dirty="0" smtClean="0"/>
              <a:t>Density</a:t>
            </a:r>
            <a:endParaRPr lang="en-US" sz="2000" dirty="0">
              <a:solidFill>
                <a:srgbClr val="FF0000"/>
              </a:solidFill>
            </a:endParaRPr>
          </a:p>
        </p:txBody>
      </p:sp>
      <p:sp>
        <p:nvSpPr>
          <p:cNvPr id="4" name="TextBox 3"/>
          <p:cNvSpPr txBox="1"/>
          <p:nvPr/>
        </p:nvSpPr>
        <p:spPr>
          <a:xfrm>
            <a:off x="7239000" y="2340114"/>
            <a:ext cx="2001444" cy="707886"/>
          </a:xfrm>
          <a:prstGeom prst="rect">
            <a:avLst/>
          </a:prstGeom>
          <a:noFill/>
        </p:spPr>
        <p:txBody>
          <a:bodyPr wrap="none" rtlCol="0">
            <a:spAutoFit/>
          </a:bodyPr>
          <a:lstStyle/>
          <a:p>
            <a:r>
              <a:rPr lang="en-US" sz="2000" dirty="0" smtClean="0"/>
              <a:t>X: Earth to Sun</a:t>
            </a:r>
          </a:p>
          <a:p>
            <a:r>
              <a:rPr lang="en-US" sz="2000" dirty="0" smtClean="0"/>
              <a:t>Z: South to North</a:t>
            </a:r>
            <a:endParaRPr lang="en-US" sz="2000" dirty="0"/>
          </a:p>
        </p:txBody>
      </p:sp>
      <p:sp>
        <p:nvSpPr>
          <p:cNvPr id="14" name="Title 1"/>
          <p:cNvSpPr txBox="1">
            <a:spLocks/>
          </p:cNvSpPr>
          <p:nvPr/>
        </p:nvSpPr>
        <p:spPr bwMode="auto">
          <a:xfrm>
            <a:off x="525463" y="457200"/>
            <a:ext cx="76962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Solar Wind Parameters at ACE on 04/05/2010  </a:t>
            </a:r>
          </a:p>
          <a:p>
            <a:pPr algn="ctr">
              <a:lnSpc>
                <a:spcPct val="90000"/>
              </a:lnSpc>
              <a:defRPr/>
            </a:pPr>
            <a:endParaRPr lang="en-US" sz="2800" i="1" dirty="0" smtClean="0">
              <a:solidFill>
                <a:srgbClr val="FF0000"/>
              </a:solidFill>
              <a:latin typeface="Helvetica Neue"/>
              <a:cs typeface="Helvetica Neue"/>
            </a:endParaRPr>
          </a:p>
        </p:txBody>
      </p:sp>
    </p:spTree>
    <p:extLst>
      <p:ext uri="{BB962C8B-B14F-4D97-AF65-F5344CB8AC3E}">
        <p14:creationId xmlns:p14="http://schemas.microsoft.com/office/powerpoint/2010/main" val="17458289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2057400" y="152400"/>
            <a:ext cx="52578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CME Impact on </a:t>
            </a:r>
            <a:r>
              <a:rPr lang="en-US" sz="2800" dirty="0" err="1" smtClean="0">
                <a:solidFill>
                  <a:srgbClr val="0F75BC"/>
                </a:solidFill>
                <a:latin typeface="Helvetica Neue"/>
                <a:cs typeface="Helvetica Neue"/>
              </a:rPr>
              <a:t>Heliosphere</a:t>
            </a:r>
            <a:r>
              <a:rPr lang="en-US" sz="2800" dirty="0" smtClean="0">
                <a:solidFill>
                  <a:srgbClr val="0F75BC"/>
                </a:solidFill>
                <a:latin typeface="Helvetica Neue"/>
                <a:cs typeface="Helvetica Neue"/>
              </a:rPr>
              <a:t> and </a:t>
            </a:r>
            <a:r>
              <a:rPr lang="en-US" sz="2800" dirty="0" err="1" smtClean="0">
                <a:solidFill>
                  <a:srgbClr val="0F75BC"/>
                </a:solidFill>
                <a:latin typeface="Helvetica Neue"/>
                <a:cs typeface="Helvetica Neue"/>
              </a:rPr>
              <a:t>Geospace</a:t>
            </a:r>
            <a:endParaRPr lang="en-US" sz="2800" i="1" dirty="0" smtClean="0">
              <a:solidFill>
                <a:srgbClr val="FF0000"/>
              </a:solidFill>
              <a:latin typeface="Helvetica Neue"/>
              <a:cs typeface="Helvetica Neue"/>
            </a:endParaRPr>
          </a:p>
        </p:txBody>
      </p:sp>
      <p:pic>
        <p:nvPicPr>
          <p:cNvPr id="3" name="Earth_impa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08400" y="1270000"/>
            <a:ext cx="5233988" cy="3987800"/>
          </a:xfrm>
          <a:prstGeom prst="rect">
            <a:avLst/>
          </a:prstGeom>
        </p:spPr>
      </p:pic>
      <p:sp>
        <p:nvSpPr>
          <p:cNvPr id="5" name="TextBox 4"/>
          <p:cNvSpPr txBox="1"/>
          <p:nvPr/>
        </p:nvSpPr>
        <p:spPr>
          <a:xfrm>
            <a:off x="0" y="1311414"/>
            <a:ext cx="3314700" cy="1015663"/>
          </a:xfrm>
          <a:prstGeom prst="rect">
            <a:avLst/>
          </a:prstGeom>
          <a:noFill/>
        </p:spPr>
        <p:txBody>
          <a:bodyPr wrap="square" rtlCol="0">
            <a:spAutoFit/>
          </a:bodyPr>
          <a:lstStyle/>
          <a:p>
            <a:r>
              <a:rPr lang="en-US" sz="2000" dirty="0" smtClean="0">
                <a:latin typeface="Helvetica"/>
                <a:cs typeface="Helvetica"/>
              </a:rPr>
              <a:t>Impact </a:t>
            </a:r>
            <a:r>
              <a:rPr lang="en-US" sz="2000" dirty="0">
                <a:latin typeface="Helvetica"/>
                <a:cs typeface="Helvetica"/>
              </a:rPr>
              <a:t>is felt by </a:t>
            </a:r>
            <a:r>
              <a:rPr lang="en-US" sz="2000" dirty="0" smtClean="0">
                <a:latin typeface="Helvetica"/>
                <a:cs typeface="Helvetica"/>
              </a:rPr>
              <a:t>extensive</a:t>
            </a:r>
          </a:p>
          <a:p>
            <a:r>
              <a:rPr lang="en-US" sz="2000" dirty="0" smtClean="0">
                <a:latin typeface="Helvetica"/>
                <a:cs typeface="Helvetica"/>
              </a:rPr>
              <a:t> fleets </a:t>
            </a:r>
            <a:r>
              <a:rPr lang="en-US" sz="2000" dirty="0">
                <a:latin typeface="Helvetica"/>
                <a:cs typeface="Helvetica"/>
              </a:rPr>
              <a:t>of </a:t>
            </a:r>
            <a:r>
              <a:rPr lang="en-US" sz="2000" dirty="0" smtClean="0">
                <a:latin typeface="Helvetica"/>
                <a:cs typeface="Helvetica"/>
              </a:rPr>
              <a:t>satellites orbiting </a:t>
            </a:r>
          </a:p>
          <a:p>
            <a:r>
              <a:rPr lang="en-US" sz="2000" dirty="0" smtClean="0">
                <a:latin typeface="Helvetica"/>
                <a:cs typeface="Helvetica"/>
              </a:rPr>
              <a:t>the Earth</a:t>
            </a:r>
            <a:endParaRPr lang="en-US" sz="2000" dirty="0">
              <a:latin typeface="Helvetica"/>
              <a:cs typeface="Helvetica"/>
            </a:endParaRPr>
          </a:p>
        </p:txBody>
      </p:sp>
      <p:pic>
        <p:nvPicPr>
          <p:cNvPr id="17" name="Picture 16" descr="Impact_Sat2.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89" y="2327077"/>
            <a:ext cx="3395311" cy="2108200"/>
          </a:xfrm>
          <a:prstGeom prst="rect">
            <a:avLst/>
          </a:prstGeom>
        </p:spPr>
      </p:pic>
      <p:sp>
        <p:nvSpPr>
          <p:cNvPr id="18" name="TextBox 17"/>
          <p:cNvSpPr txBox="1"/>
          <p:nvPr/>
        </p:nvSpPr>
        <p:spPr>
          <a:xfrm>
            <a:off x="152400" y="4578628"/>
            <a:ext cx="3276600" cy="707886"/>
          </a:xfrm>
          <a:prstGeom prst="rect">
            <a:avLst/>
          </a:prstGeom>
          <a:noFill/>
        </p:spPr>
        <p:txBody>
          <a:bodyPr wrap="square" rtlCol="0">
            <a:spAutoFit/>
          </a:bodyPr>
          <a:lstStyle/>
          <a:p>
            <a:r>
              <a:rPr lang="en-US" sz="2000" dirty="0" smtClean="0">
                <a:latin typeface="Helvetica"/>
                <a:cs typeface="Helvetica"/>
              </a:rPr>
              <a:t>+ in-situ observations by interplanetary missions</a:t>
            </a:r>
            <a:endParaRPr lang="en-US" sz="2000" dirty="0">
              <a:latin typeface="Helvetica"/>
              <a:cs typeface="Helvetica"/>
            </a:endParaRPr>
          </a:p>
        </p:txBody>
      </p:sp>
      <p:sp>
        <p:nvSpPr>
          <p:cNvPr id="12" name="TextBox 11"/>
          <p:cNvSpPr txBox="1"/>
          <p:nvPr/>
        </p:nvSpPr>
        <p:spPr>
          <a:xfrm>
            <a:off x="12700" y="5391428"/>
            <a:ext cx="9144000" cy="707886"/>
          </a:xfrm>
          <a:prstGeom prst="rect">
            <a:avLst/>
          </a:prstGeom>
          <a:noFill/>
        </p:spPr>
        <p:txBody>
          <a:bodyPr wrap="square" rtlCol="0">
            <a:spAutoFit/>
          </a:bodyPr>
          <a:lstStyle/>
          <a:p>
            <a:r>
              <a:rPr lang="en-US" sz="2000" dirty="0" smtClean="0">
                <a:latin typeface="Helvetica"/>
                <a:cs typeface="Helvetica"/>
              </a:rPr>
              <a:t>Geo-effectiveness of CME impact strongly depends on orientation of interplanetary magnetic field (IMF) with respect to the Earth’s field.</a:t>
            </a:r>
            <a:endParaRPr lang="en-US" sz="2000" dirty="0">
              <a:latin typeface="Helvetica"/>
              <a:cs typeface="Helvetica"/>
            </a:endParaRPr>
          </a:p>
        </p:txBody>
      </p:sp>
      <p:sp>
        <p:nvSpPr>
          <p:cNvPr id="4" name="TextBox 3"/>
          <p:cNvSpPr txBox="1"/>
          <p:nvPr/>
        </p:nvSpPr>
        <p:spPr>
          <a:xfrm>
            <a:off x="152400" y="6330434"/>
            <a:ext cx="5772133" cy="400110"/>
          </a:xfrm>
          <a:prstGeom prst="rect">
            <a:avLst/>
          </a:prstGeom>
          <a:noFill/>
        </p:spPr>
        <p:txBody>
          <a:bodyPr wrap="none" rtlCol="0">
            <a:spAutoFit/>
          </a:bodyPr>
          <a:lstStyle/>
          <a:p>
            <a:r>
              <a:rPr lang="en-US" sz="2000" dirty="0" smtClean="0">
                <a:latin typeface="Helvetica"/>
                <a:cs typeface="Helvetica"/>
              </a:rPr>
              <a:t>Geomagnetic storms are likely for southward IMF</a:t>
            </a:r>
            <a:endParaRPr lang="en-US" sz="2000" dirty="0">
              <a:latin typeface="Helvetica"/>
              <a:cs typeface="Helvetica"/>
            </a:endParaRPr>
          </a:p>
        </p:txBody>
      </p:sp>
    </p:spTree>
    <p:extLst>
      <p:ext uri="{BB962C8B-B14F-4D97-AF65-F5344CB8AC3E}">
        <p14:creationId xmlns:p14="http://schemas.microsoft.com/office/powerpoint/2010/main" val="1557023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A_Kp_scales cop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5" y="7939"/>
            <a:ext cx="5601035" cy="6858000"/>
          </a:xfrm>
          <a:prstGeom prst="rect">
            <a:avLst/>
          </a:prstGeom>
        </p:spPr>
      </p:pic>
      <p:sp>
        <p:nvSpPr>
          <p:cNvPr id="3" name="Title 1"/>
          <p:cNvSpPr txBox="1">
            <a:spLocks/>
          </p:cNvSpPr>
          <p:nvPr/>
        </p:nvSpPr>
        <p:spPr>
          <a:xfrm>
            <a:off x="5448300" y="20638"/>
            <a:ext cx="3695700" cy="906462"/>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dirty="0" err="1" smtClean="0">
                <a:solidFill>
                  <a:srgbClr val="3366FF"/>
                </a:solidFill>
              </a:rPr>
              <a:t>Kp</a:t>
            </a:r>
            <a:r>
              <a:rPr lang="en-US" dirty="0" smtClean="0">
                <a:solidFill>
                  <a:srgbClr val="3366FF"/>
                </a:solidFill>
              </a:rPr>
              <a:t> - index</a:t>
            </a:r>
            <a:endParaRPr lang="en-US" dirty="0">
              <a:solidFill>
                <a:srgbClr val="3366FF"/>
              </a:solidFill>
            </a:endParaRPr>
          </a:p>
        </p:txBody>
      </p:sp>
      <p:sp>
        <p:nvSpPr>
          <p:cNvPr id="4" name="TextBox 3"/>
          <p:cNvSpPr txBox="1"/>
          <p:nvPr/>
        </p:nvSpPr>
        <p:spPr>
          <a:xfrm>
            <a:off x="5968562" y="907702"/>
            <a:ext cx="2739038" cy="646331"/>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endParaRPr lang="en-US" dirty="0" smtClean="0">
              <a:solidFill>
                <a:srgbClr val="6D0093"/>
              </a:solidFill>
              <a:latin typeface="Helvetica"/>
              <a:cs typeface="Helvetica"/>
            </a:endParaRPr>
          </a:p>
          <a:p>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5" name="Content Placeholder 2"/>
          <p:cNvSpPr txBox="1">
            <a:spLocks/>
          </p:cNvSpPr>
          <p:nvPr/>
        </p:nvSpPr>
        <p:spPr>
          <a:xfrm>
            <a:off x="5473700" y="1917701"/>
            <a:ext cx="3582938" cy="28447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None/>
            </a:pPr>
            <a:r>
              <a:rPr lang="en-US" sz="2800" dirty="0" smtClean="0"/>
              <a:t>Geomagnetic activity</a:t>
            </a:r>
          </a:p>
          <a:p>
            <a:pPr marL="0" indent="0">
              <a:buNone/>
            </a:pPr>
            <a:r>
              <a:rPr lang="en-US" sz="2800" dirty="0"/>
              <a:t>i</a:t>
            </a:r>
            <a:r>
              <a:rPr lang="en-US" sz="2800" dirty="0" smtClean="0"/>
              <a:t>ndex</a:t>
            </a:r>
          </a:p>
          <a:p>
            <a:pPr marL="0" indent="0">
              <a:buFontTx/>
              <a:buNone/>
            </a:pPr>
            <a:r>
              <a:rPr lang="en-US" sz="2800" dirty="0" smtClean="0">
                <a:solidFill>
                  <a:srgbClr val="FF0000"/>
                </a:solidFill>
              </a:rPr>
              <a:t>range from 0-9 disturbance levels of magnetic field on the ground – currents</a:t>
            </a:r>
            <a:endParaRPr lang="en-US" sz="2800" dirty="0">
              <a:solidFill>
                <a:srgbClr val="FF0000"/>
              </a:solidFill>
            </a:endParaRPr>
          </a:p>
          <a:p>
            <a:pPr marL="0" indent="0">
              <a:buFontTx/>
              <a:buNone/>
            </a:pPr>
            <a:endParaRPr lang="en-US" sz="2800" dirty="0" smtClean="0">
              <a:solidFill>
                <a:srgbClr val="FF0000"/>
              </a:solidFill>
            </a:endParaRPr>
          </a:p>
        </p:txBody>
      </p:sp>
      <p:sp>
        <p:nvSpPr>
          <p:cNvPr id="6" name="TextBox 5"/>
          <p:cNvSpPr txBox="1"/>
          <p:nvPr/>
        </p:nvSpPr>
        <p:spPr>
          <a:xfrm>
            <a:off x="4237330" y="1693732"/>
            <a:ext cx="482600" cy="369332"/>
          </a:xfrm>
          <a:prstGeom prst="rect">
            <a:avLst/>
          </a:prstGeom>
          <a:noFill/>
        </p:spPr>
        <p:txBody>
          <a:bodyPr wrap="square" rtlCol="0">
            <a:spAutoFit/>
          </a:bodyPr>
          <a:lstStyle/>
          <a:p>
            <a:r>
              <a:rPr lang="en-US" b="1" dirty="0">
                <a:latin typeface="Helvetica Neue"/>
                <a:cs typeface="Helvetica Neue"/>
              </a:rPr>
              <a:t>9</a:t>
            </a:r>
          </a:p>
        </p:txBody>
      </p:sp>
      <p:sp>
        <p:nvSpPr>
          <p:cNvPr id="7" name="TextBox 6"/>
          <p:cNvSpPr txBox="1"/>
          <p:nvPr/>
        </p:nvSpPr>
        <p:spPr>
          <a:xfrm>
            <a:off x="4254500" y="3022601"/>
            <a:ext cx="325730" cy="369332"/>
          </a:xfrm>
          <a:prstGeom prst="rect">
            <a:avLst/>
          </a:prstGeom>
          <a:noFill/>
        </p:spPr>
        <p:txBody>
          <a:bodyPr wrap="none" rtlCol="0">
            <a:spAutoFit/>
          </a:bodyPr>
          <a:lstStyle/>
          <a:p>
            <a:r>
              <a:rPr lang="en-US" b="1" dirty="0" smtClean="0">
                <a:latin typeface="Helvetica Neue"/>
                <a:cs typeface="Helvetica Neue"/>
              </a:rPr>
              <a:t>8</a:t>
            </a:r>
            <a:endParaRPr lang="en-US" b="1" dirty="0">
              <a:latin typeface="Helvetica Neue"/>
              <a:cs typeface="Helvetica Neue"/>
            </a:endParaRPr>
          </a:p>
        </p:txBody>
      </p:sp>
      <p:sp>
        <p:nvSpPr>
          <p:cNvPr id="10" name="TextBox 9"/>
          <p:cNvSpPr txBox="1"/>
          <p:nvPr/>
        </p:nvSpPr>
        <p:spPr>
          <a:xfrm>
            <a:off x="4254500" y="4546600"/>
            <a:ext cx="301660" cy="369332"/>
          </a:xfrm>
          <a:prstGeom prst="rect">
            <a:avLst/>
          </a:prstGeom>
          <a:noFill/>
        </p:spPr>
        <p:txBody>
          <a:bodyPr wrap="none" rtlCol="0">
            <a:spAutoFit/>
          </a:bodyPr>
          <a:lstStyle/>
          <a:p>
            <a:r>
              <a:rPr lang="en-US" b="1" dirty="0" smtClean="0"/>
              <a:t>7</a:t>
            </a:r>
            <a:endParaRPr lang="en-US" b="1" dirty="0"/>
          </a:p>
        </p:txBody>
      </p:sp>
      <p:sp>
        <p:nvSpPr>
          <p:cNvPr id="11" name="TextBox 10"/>
          <p:cNvSpPr txBox="1"/>
          <p:nvPr/>
        </p:nvSpPr>
        <p:spPr>
          <a:xfrm>
            <a:off x="5753100" y="5334000"/>
            <a:ext cx="3134317" cy="646331"/>
          </a:xfrm>
          <a:prstGeom prst="rect">
            <a:avLst/>
          </a:prstGeom>
          <a:noFill/>
        </p:spPr>
        <p:txBody>
          <a:bodyPr wrap="none" rtlCol="0">
            <a:spAutoFit/>
          </a:bodyPr>
          <a:lstStyle/>
          <a:p>
            <a:r>
              <a:rPr lang="en-US" dirty="0" err="1" smtClean="0"/>
              <a:t>Kp</a:t>
            </a:r>
            <a:r>
              <a:rPr lang="en-US" dirty="0" smtClean="0"/>
              <a:t> &gt; 4 : storm (see NOAA scale)</a:t>
            </a:r>
          </a:p>
          <a:p>
            <a:r>
              <a:rPr lang="en-US" dirty="0" err="1" smtClean="0"/>
              <a:t>Kp</a:t>
            </a:r>
            <a:r>
              <a:rPr lang="en-US" dirty="0" smtClean="0"/>
              <a:t> &lt; 5 quiet</a:t>
            </a:r>
            <a:endParaRPr lang="en-US" dirty="0"/>
          </a:p>
        </p:txBody>
      </p:sp>
    </p:spTree>
    <p:extLst>
      <p:ext uri="{BB962C8B-B14F-4D97-AF65-F5344CB8AC3E}">
        <p14:creationId xmlns:p14="http://schemas.microsoft.com/office/powerpoint/2010/main" val="6399113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447800" y="152400"/>
            <a:ext cx="62484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CME Impact on </a:t>
            </a:r>
            <a:r>
              <a:rPr lang="en-US" sz="2800" dirty="0" err="1" smtClean="0">
                <a:solidFill>
                  <a:srgbClr val="0F75BC"/>
                </a:solidFill>
                <a:latin typeface="Helvetica Neue"/>
                <a:cs typeface="Helvetica Neue"/>
              </a:rPr>
              <a:t>Geospace</a:t>
            </a:r>
            <a:r>
              <a:rPr lang="en-US" sz="2800" dirty="0" smtClean="0">
                <a:solidFill>
                  <a:srgbClr val="0F75BC"/>
                </a:solidFill>
                <a:latin typeface="Helvetica Neue"/>
                <a:cs typeface="Helvetica Neue"/>
              </a:rPr>
              <a:t>: Aurora</a:t>
            </a:r>
            <a:endParaRPr lang="en-US" sz="2800" i="1" dirty="0" smtClean="0">
              <a:solidFill>
                <a:srgbClr val="FF0000"/>
              </a:solidFill>
              <a:latin typeface="Helvetica Neue"/>
              <a:cs typeface="Helvetica Neue"/>
            </a:endParaRPr>
          </a:p>
        </p:txBody>
      </p:sp>
      <p:pic>
        <p:nvPicPr>
          <p:cNvPr id="9" name="Picture 8" descr="Aurora-Borealis-Manitoba-Cana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981450"/>
            <a:ext cx="3886200" cy="2914650"/>
          </a:xfrm>
          <a:prstGeom prst="rect">
            <a:avLst/>
          </a:prstGeom>
        </p:spPr>
      </p:pic>
      <p:pic>
        <p:nvPicPr>
          <p:cNvPr id="10" name="Picture 9" descr="Aurora-Ole-Dec15_2012-near-Troms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962400"/>
            <a:ext cx="3771900" cy="2514600"/>
          </a:xfrm>
          <a:prstGeom prst="rect">
            <a:avLst/>
          </a:prstGeom>
        </p:spPr>
      </p:pic>
      <p:pic>
        <p:nvPicPr>
          <p:cNvPr id="11" name="Picture 10" descr="IMAGE_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295400"/>
            <a:ext cx="2743200" cy="2425700"/>
          </a:xfrm>
          <a:prstGeom prst="rect">
            <a:avLst/>
          </a:prstGeom>
        </p:spPr>
      </p:pic>
      <p:pic>
        <p:nvPicPr>
          <p:cNvPr id="12" name="Picture 11" descr="IMAGE.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219200"/>
            <a:ext cx="2705733" cy="2514600"/>
          </a:xfrm>
          <a:prstGeom prst="rect">
            <a:avLst/>
          </a:prstGeom>
        </p:spPr>
      </p:pic>
    </p:spTree>
    <p:extLst>
      <p:ext uri="{BB962C8B-B14F-4D97-AF65-F5344CB8AC3E}">
        <p14:creationId xmlns:p14="http://schemas.microsoft.com/office/powerpoint/2010/main" val="38056191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447800" y="152400"/>
            <a:ext cx="62484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What are Impact of Space Weather?</a:t>
            </a:r>
            <a:endParaRPr lang="en-US" sz="2800" i="1" dirty="0" smtClean="0">
              <a:solidFill>
                <a:srgbClr val="FF0000"/>
              </a:solidFill>
              <a:latin typeface="Helvetica Neue"/>
              <a:cs typeface="Helvetica Neue"/>
            </a:endParaRPr>
          </a:p>
        </p:txBody>
      </p:sp>
      <p:pic>
        <p:nvPicPr>
          <p:cNvPr id="2" name="Picture 1" descr="Impact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66" y="990600"/>
            <a:ext cx="2714346" cy="5054600"/>
          </a:xfrm>
          <a:prstGeom prst="rect">
            <a:avLst/>
          </a:prstGeom>
        </p:spPr>
      </p:pic>
      <p:pic>
        <p:nvPicPr>
          <p:cNvPr id="3" name="Picture 2" descr="Impact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642" y="1008315"/>
            <a:ext cx="2676946" cy="5036885"/>
          </a:xfrm>
          <a:prstGeom prst="rect">
            <a:avLst/>
          </a:prstGeom>
        </p:spPr>
      </p:pic>
      <p:sp>
        <p:nvSpPr>
          <p:cNvPr id="6" name="TextBox 5"/>
          <p:cNvSpPr txBox="1"/>
          <p:nvPr/>
        </p:nvSpPr>
        <p:spPr>
          <a:xfrm>
            <a:off x="3073400" y="1339334"/>
            <a:ext cx="1328797" cy="369332"/>
          </a:xfrm>
          <a:prstGeom prst="rect">
            <a:avLst/>
          </a:prstGeom>
          <a:noFill/>
        </p:spPr>
        <p:txBody>
          <a:bodyPr wrap="none" rtlCol="0">
            <a:spAutoFit/>
          </a:bodyPr>
          <a:lstStyle/>
          <a:p>
            <a:r>
              <a:rPr lang="en-US" dirty="0" smtClean="0"/>
              <a:t>Power Grids</a:t>
            </a:r>
            <a:endParaRPr lang="en-US" dirty="0"/>
          </a:p>
        </p:txBody>
      </p:sp>
      <p:sp>
        <p:nvSpPr>
          <p:cNvPr id="13" name="TextBox 12"/>
          <p:cNvSpPr txBox="1"/>
          <p:nvPr/>
        </p:nvSpPr>
        <p:spPr>
          <a:xfrm>
            <a:off x="3073400" y="3168134"/>
            <a:ext cx="1192304" cy="646331"/>
          </a:xfrm>
          <a:prstGeom prst="rect">
            <a:avLst/>
          </a:prstGeom>
          <a:noFill/>
        </p:spPr>
        <p:txBody>
          <a:bodyPr wrap="none" rtlCol="0">
            <a:spAutoFit/>
          </a:bodyPr>
          <a:lstStyle/>
          <a:p>
            <a:r>
              <a:rPr lang="en-US" dirty="0" smtClean="0"/>
              <a:t>Navigation</a:t>
            </a:r>
          </a:p>
          <a:p>
            <a:r>
              <a:rPr lang="en-US" dirty="0" smtClean="0"/>
              <a:t>GPS</a:t>
            </a:r>
            <a:endParaRPr lang="en-US" dirty="0"/>
          </a:p>
        </p:txBody>
      </p:sp>
      <p:sp>
        <p:nvSpPr>
          <p:cNvPr id="14" name="TextBox 13"/>
          <p:cNvSpPr txBox="1"/>
          <p:nvPr/>
        </p:nvSpPr>
        <p:spPr>
          <a:xfrm>
            <a:off x="2886812" y="4818102"/>
            <a:ext cx="957639" cy="369332"/>
          </a:xfrm>
          <a:prstGeom prst="rect">
            <a:avLst/>
          </a:prstGeom>
          <a:noFill/>
        </p:spPr>
        <p:txBody>
          <a:bodyPr wrap="none" rtlCol="0">
            <a:spAutoFit/>
          </a:bodyPr>
          <a:lstStyle/>
          <a:p>
            <a:r>
              <a:rPr lang="en-US" dirty="0" smtClean="0"/>
              <a:t>Aviation</a:t>
            </a:r>
            <a:endParaRPr lang="en-US" dirty="0"/>
          </a:p>
        </p:txBody>
      </p:sp>
      <p:sp>
        <p:nvSpPr>
          <p:cNvPr id="15" name="TextBox 14"/>
          <p:cNvSpPr txBox="1"/>
          <p:nvPr/>
        </p:nvSpPr>
        <p:spPr>
          <a:xfrm>
            <a:off x="7666097" y="1339334"/>
            <a:ext cx="1255985" cy="923330"/>
          </a:xfrm>
          <a:prstGeom prst="rect">
            <a:avLst/>
          </a:prstGeom>
          <a:noFill/>
        </p:spPr>
        <p:txBody>
          <a:bodyPr wrap="none" rtlCol="0">
            <a:spAutoFit/>
          </a:bodyPr>
          <a:lstStyle/>
          <a:p>
            <a:r>
              <a:rPr lang="en-US" dirty="0" smtClean="0"/>
              <a:t>Human</a:t>
            </a:r>
          </a:p>
          <a:p>
            <a:r>
              <a:rPr lang="en-US" dirty="0" smtClean="0"/>
              <a:t>Space </a:t>
            </a:r>
          </a:p>
          <a:p>
            <a:r>
              <a:rPr lang="en-US" dirty="0" smtClean="0"/>
              <a:t>Exploration</a:t>
            </a:r>
            <a:endParaRPr lang="en-US" dirty="0"/>
          </a:p>
        </p:txBody>
      </p:sp>
      <p:sp>
        <p:nvSpPr>
          <p:cNvPr id="16" name="TextBox 15"/>
          <p:cNvSpPr txBox="1"/>
          <p:nvPr/>
        </p:nvSpPr>
        <p:spPr>
          <a:xfrm>
            <a:off x="7666097" y="2983468"/>
            <a:ext cx="1226568" cy="646331"/>
          </a:xfrm>
          <a:prstGeom prst="rect">
            <a:avLst/>
          </a:prstGeom>
          <a:noFill/>
        </p:spPr>
        <p:txBody>
          <a:bodyPr wrap="none" rtlCol="0">
            <a:spAutoFit/>
          </a:bodyPr>
          <a:lstStyle/>
          <a:p>
            <a:r>
              <a:rPr lang="en-US" dirty="0" smtClean="0"/>
              <a:t>Satellite</a:t>
            </a:r>
          </a:p>
          <a:p>
            <a:r>
              <a:rPr lang="en-US" dirty="0" smtClean="0"/>
              <a:t>Operations</a:t>
            </a:r>
            <a:endParaRPr lang="en-US" dirty="0"/>
          </a:p>
        </p:txBody>
      </p:sp>
      <p:sp>
        <p:nvSpPr>
          <p:cNvPr id="17" name="TextBox 16"/>
          <p:cNvSpPr txBox="1"/>
          <p:nvPr/>
        </p:nvSpPr>
        <p:spPr>
          <a:xfrm>
            <a:off x="7506588" y="4810204"/>
            <a:ext cx="1098979" cy="646331"/>
          </a:xfrm>
          <a:prstGeom prst="rect">
            <a:avLst/>
          </a:prstGeom>
          <a:noFill/>
        </p:spPr>
        <p:txBody>
          <a:bodyPr wrap="none" rtlCol="0">
            <a:spAutoFit/>
          </a:bodyPr>
          <a:lstStyle/>
          <a:p>
            <a:r>
              <a:rPr lang="en-US" dirty="0" smtClean="0"/>
              <a:t>Surveying</a:t>
            </a:r>
          </a:p>
          <a:p>
            <a:r>
              <a:rPr lang="en-US" dirty="0" smtClean="0"/>
              <a:t>GPS</a:t>
            </a:r>
            <a:endParaRPr lang="en-US" dirty="0"/>
          </a:p>
        </p:txBody>
      </p:sp>
      <p:sp>
        <p:nvSpPr>
          <p:cNvPr id="18" name="TextBox 17"/>
          <p:cNvSpPr txBox="1"/>
          <p:nvPr/>
        </p:nvSpPr>
        <p:spPr>
          <a:xfrm>
            <a:off x="2883163" y="5758934"/>
            <a:ext cx="1763862" cy="646331"/>
          </a:xfrm>
          <a:prstGeom prst="rect">
            <a:avLst/>
          </a:prstGeom>
          <a:noFill/>
        </p:spPr>
        <p:txBody>
          <a:bodyPr wrap="none" rtlCol="0">
            <a:spAutoFit/>
          </a:bodyPr>
          <a:lstStyle/>
          <a:p>
            <a:r>
              <a:rPr lang="en-US" dirty="0" smtClean="0"/>
              <a:t>HF</a:t>
            </a:r>
          </a:p>
          <a:p>
            <a:r>
              <a:rPr lang="en-US" dirty="0" smtClean="0"/>
              <a:t>Communications</a:t>
            </a:r>
          </a:p>
        </p:txBody>
      </p:sp>
    </p:spTree>
    <p:extLst>
      <p:ext uri="{BB962C8B-B14F-4D97-AF65-F5344CB8AC3E}">
        <p14:creationId xmlns:p14="http://schemas.microsoft.com/office/powerpoint/2010/main" val="26899260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912532" y="4483099"/>
            <a:ext cx="3306234" cy="1646497"/>
          </a:xfrm>
          <a:prstGeom prst="ellipse">
            <a:avLst/>
          </a:prstGeom>
          <a:solidFill>
            <a:schemeClr val="tx2">
              <a:lumMod val="20000"/>
              <a:lumOff val="80000"/>
            </a:schemeClr>
          </a:solidFill>
          <a:ln>
            <a:solidFill>
              <a:srgbClr val="3366FF"/>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D0D0D"/>
                </a:solidFill>
                <a:effectLst>
                  <a:outerShdw blurRad="50800" dist="39000" dir="5460000" algn="tl">
                    <a:srgbClr val="000000">
                      <a:alpha val="38000"/>
                    </a:srgbClr>
                  </a:outerShdw>
                </a:effectLst>
                <a:latin typeface="Helvetica Neue"/>
                <a:cs typeface="Helvetica Neue"/>
              </a:rPr>
              <a:t>Dissemination</a:t>
            </a:r>
            <a:endParaRPr lang="en-US" sz="2400" b="1" dirty="0">
              <a:ln w="11430"/>
              <a:solidFill>
                <a:srgbClr val="0D0D0D"/>
              </a:solidFill>
              <a:effectLst>
                <a:outerShdw blurRad="50800" dist="39000" dir="5460000" algn="tl">
                  <a:srgbClr val="000000">
                    <a:alpha val="38000"/>
                  </a:srgbClr>
                </a:outerShdw>
              </a:effectLst>
              <a:latin typeface="Helvetica Neue"/>
              <a:cs typeface="Helvetica Neue"/>
            </a:endParaRPr>
          </a:p>
        </p:txBody>
      </p:sp>
      <p:sp>
        <p:nvSpPr>
          <p:cNvPr id="26" name="Left Arrow 25"/>
          <p:cNvSpPr/>
          <p:nvPr/>
        </p:nvSpPr>
        <p:spPr>
          <a:xfrm rot="19057496">
            <a:off x="6132511" y="4609458"/>
            <a:ext cx="761922" cy="437811"/>
          </a:xfrm>
          <a:prstGeom prst="leftArrow">
            <a:avLst/>
          </a:prstGeom>
          <a:solidFill>
            <a:schemeClr val="tx2">
              <a:lumMod val="20000"/>
              <a:lumOff val="80000"/>
            </a:schemeClr>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27" name="Left Arrow 26"/>
          <p:cNvSpPr/>
          <p:nvPr/>
        </p:nvSpPr>
        <p:spPr>
          <a:xfrm rot="13151478">
            <a:off x="2269370" y="4668726"/>
            <a:ext cx="719060" cy="442415"/>
          </a:xfrm>
          <a:prstGeom prst="leftArrow">
            <a:avLst/>
          </a:prstGeom>
          <a:solidFill>
            <a:schemeClr val="tx2">
              <a:lumMod val="20000"/>
              <a:lumOff val="80000"/>
            </a:schemeClr>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29" name="Left-Right Arrow 28"/>
          <p:cNvSpPr/>
          <p:nvPr/>
        </p:nvSpPr>
        <p:spPr>
          <a:xfrm rot="2063792">
            <a:off x="6159734" y="2296972"/>
            <a:ext cx="984968" cy="469152"/>
          </a:xfrm>
          <a:prstGeom prst="leftRightArrow">
            <a:avLst/>
          </a:prstGeom>
          <a:solidFill>
            <a:schemeClr val="tx2">
              <a:lumMod val="20000"/>
              <a:lumOff val="80000"/>
            </a:schemeClr>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Right Arrow 29"/>
          <p:cNvSpPr/>
          <p:nvPr/>
        </p:nvSpPr>
        <p:spPr>
          <a:xfrm rot="19351489">
            <a:off x="1919179" y="2241113"/>
            <a:ext cx="1026408" cy="442364"/>
          </a:xfrm>
          <a:prstGeom prst="leftRightArrow">
            <a:avLst/>
          </a:prstGeom>
          <a:solidFill>
            <a:schemeClr val="tx2">
              <a:lumMod val="20000"/>
              <a:lumOff val="80000"/>
            </a:schemeClr>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878666" y="1295401"/>
            <a:ext cx="3357033" cy="1646497"/>
          </a:xfrm>
          <a:prstGeom prst="ellipse">
            <a:avLst/>
          </a:prstGeom>
          <a:solidFill>
            <a:schemeClr val="tx2">
              <a:lumMod val="20000"/>
              <a:lumOff val="80000"/>
            </a:schemeClr>
          </a:solidFill>
          <a:ln>
            <a:solidFill>
              <a:srgbClr val="3366FF"/>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tx1">
                    <a:lumMod val="95000"/>
                    <a:lumOff val="5000"/>
                  </a:schemeClr>
                </a:solidFill>
                <a:effectLst>
                  <a:outerShdw blurRad="50800" dist="39000" dir="5460000" algn="tl">
                    <a:srgbClr val="000000">
                      <a:alpha val="38000"/>
                    </a:srgbClr>
                  </a:outerShdw>
                </a:effectLst>
                <a:latin typeface="Helvetica Neue"/>
                <a:cs typeface="Helvetica Neue"/>
              </a:rPr>
              <a:t>Knowledge/</a:t>
            </a:r>
          </a:p>
          <a:p>
            <a:pPr algn="ctr"/>
            <a:r>
              <a:rPr lang="en-US" sz="2400" b="1" dirty="0" smtClean="0">
                <a:ln w="11430"/>
                <a:solidFill>
                  <a:schemeClr val="tx1">
                    <a:lumMod val="95000"/>
                    <a:lumOff val="5000"/>
                  </a:schemeClr>
                </a:solidFill>
                <a:effectLst>
                  <a:outerShdw blurRad="50800" dist="39000" dir="5460000" algn="tl">
                    <a:srgbClr val="000000">
                      <a:alpha val="38000"/>
                    </a:srgbClr>
                  </a:outerShdw>
                </a:effectLst>
                <a:latin typeface="Helvetica Neue"/>
                <a:cs typeface="Helvetica Neue"/>
              </a:rPr>
              <a:t>Understanding</a:t>
            </a:r>
            <a:endParaRPr lang="en-US" sz="2400" b="1" dirty="0">
              <a:ln w="11430"/>
              <a:solidFill>
                <a:schemeClr val="tx1">
                  <a:lumMod val="95000"/>
                  <a:lumOff val="5000"/>
                </a:schemeClr>
              </a:solidFill>
              <a:effectLst>
                <a:outerShdw blurRad="50800" dist="39000" dir="5460000" algn="tl">
                  <a:srgbClr val="000000">
                    <a:alpha val="38000"/>
                  </a:srgbClr>
                </a:outerShdw>
              </a:effectLst>
              <a:latin typeface="Helvetica Neue"/>
              <a:cs typeface="Helvetica Neue"/>
            </a:endParaRPr>
          </a:p>
        </p:txBody>
      </p:sp>
      <p:sp>
        <p:nvSpPr>
          <p:cNvPr id="33" name="Oval 32"/>
          <p:cNvSpPr/>
          <p:nvPr/>
        </p:nvSpPr>
        <p:spPr>
          <a:xfrm>
            <a:off x="165100" y="2870199"/>
            <a:ext cx="3175000" cy="1646497"/>
          </a:xfrm>
          <a:prstGeom prst="ellipse">
            <a:avLst/>
          </a:prstGeom>
          <a:solidFill>
            <a:schemeClr val="tx2">
              <a:lumMod val="20000"/>
              <a:lumOff val="80000"/>
            </a:schemeClr>
          </a:solidFill>
          <a:ln>
            <a:solidFill>
              <a:srgbClr val="3366FF"/>
            </a:solidFill>
          </a:ln>
          <a:scene3d>
            <a:camera prst="obliqueTopLef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D0D0D"/>
                </a:solidFill>
                <a:effectLst>
                  <a:outerShdw blurRad="50800" dist="39000" dir="5460000" algn="tl">
                    <a:srgbClr val="000000">
                      <a:alpha val="38000"/>
                    </a:srgbClr>
                  </a:outerShdw>
                </a:effectLst>
                <a:latin typeface="Helvetica Neue"/>
                <a:cs typeface="Helvetica Neue"/>
              </a:rPr>
              <a:t>Observational Data</a:t>
            </a:r>
            <a:endParaRPr lang="en-US" sz="2400" b="1" dirty="0">
              <a:ln w="11430"/>
              <a:solidFill>
                <a:srgbClr val="0D0D0D"/>
              </a:solidFill>
              <a:effectLst>
                <a:outerShdw blurRad="50800" dist="39000" dir="5460000" algn="tl">
                  <a:srgbClr val="000000">
                    <a:alpha val="38000"/>
                  </a:srgbClr>
                </a:outerShdw>
              </a:effectLst>
              <a:latin typeface="Helvetica Neue"/>
              <a:cs typeface="Helvetica Neue"/>
            </a:endParaRPr>
          </a:p>
        </p:txBody>
      </p:sp>
      <p:sp>
        <p:nvSpPr>
          <p:cNvPr id="35" name="Oval 34"/>
          <p:cNvSpPr/>
          <p:nvPr/>
        </p:nvSpPr>
        <p:spPr>
          <a:xfrm>
            <a:off x="5867400" y="2882899"/>
            <a:ext cx="3175000" cy="1646497"/>
          </a:xfrm>
          <a:prstGeom prst="ellipse">
            <a:avLst/>
          </a:prstGeom>
          <a:solidFill>
            <a:schemeClr val="tx2">
              <a:lumMod val="20000"/>
              <a:lumOff val="80000"/>
            </a:schemeClr>
          </a:solidFill>
          <a:ln>
            <a:solidFill>
              <a:srgbClr val="3366FF"/>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D0D0D"/>
                </a:solidFill>
                <a:effectLst>
                  <a:outerShdw blurRad="50800" dist="39000" dir="5460000" algn="tl">
                    <a:srgbClr val="000000">
                      <a:alpha val="38000"/>
                    </a:srgbClr>
                  </a:outerShdw>
                </a:effectLst>
                <a:latin typeface="Helvetica Neue"/>
                <a:cs typeface="Helvetica Neue"/>
              </a:rPr>
              <a:t>Models</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Neue"/>
                <a:cs typeface="Helvetica Neue"/>
              </a:rPr>
              <a:t> </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Neue"/>
              <a:cs typeface="Helvetica Neue"/>
            </a:endParaRPr>
          </a:p>
        </p:txBody>
      </p:sp>
      <p:sp>
        <p:nvSpPr>
          <p:cNvPr id="39" name="Quad Arrow 38"/>
          <p:cNvSpPr/>
          <p:nvPr/>
        </p:nvSpPr>
        <p:spPr>
          <a:xfrm>
            <a:off x="3357033" y="3017804"/>
            <a:ext cx="2544233" cy="1392082"/>
          </a:xfrm>
          <a:prstGeom prst="quadArrow">
            <a:avLst/>
          </a:prstGeom>
          <a:solidFill>
            <a:schemeClr val="tx2">
              <a:lumMod val="20000"/>
              <a:lumOff val="80000"/>
            </a:schemeClr>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bwMode="auto">
          <a:xfrm>
            <a:off x="685800" y="126998"/>
            <a:ext cx="7734300" cy="584201"/>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Key Elements of </a:t>
            </a:r>
            <a:r>
              <a:rPr lang="en-US" sz="2800" dirty="0">
                <a:solidFill>
                  <a:srgbClr val="0F75BC"/>
                </a:solidFill>
                <a:latin typeface="Helvetica Neue"/>
                <a:cs typeface="Helvetica Neue"/>
              </a:rPr>
              <a:t>S</a:t>
            </a:r>
            <a:r>
              <a:rPr lang="en-US" sz="2800" dirty="0" smtClean="0">
                <a:solidFill>
                  <a:srgbClr val="0F75BC"/>
                </a:solidFill>
                <a:latin typeface="Helvetica Neue"/>
                <a:cs typeface="Helvetica Neue"/>
              </a:rPr>
              <a:t>pace Weather </a:t>
            </a:r>
          </a:p>
          <a:p>
            <a:pPr algn="ctr">
              <a:lnSpc>
                <a:spcPct val="90000"/>
              </a:lnSpc>
              <a:defRPr/>
            </a:pPr>
            <a:r>
              <a:rPr lang="en-US" sz="2800" dirty="0" smtClean="0">
                <a:solidFill>
                  <a:srgbClr val="0F75BC"/>
                </a:solidFill>
                <a:latin typeface="Helvetica Neue"/>
                <a:cs typeface="Helvetica Neue"/>
              </a:rPr>
              <a:t>Forecasting and Analysis Capability </a:t>
            </a:r>
          </a:p>
        </p:txBody>
      </p:sp>
    </p:spTree>
    <p:extLst>
      <p:ext uri="{BB962C8B-B14F-4D97-AF65-F5344CB8AC3E}">
        <p14:creationId xmlns:p14="http://schemas.microsoft.com/office/powerpoint/2010/main" val="1857461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59268" y="152397"/>
            <a:ext cx="8877300" cy="846665"/>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Dissemination of Space Weather Resources:</a:t>
            </a:r>
          </a:p>
          <a:p>
            <a:pPr algn="ctr">
              <a:lnSpc>
                <a:spcPct val="90000"/>
              </a:lnSpc>
              <a:defRPr/>
            </a:pPr>
            <a:r>
              <a:rPr lang="en-US" sz="2800" dirty="0" smtClean="0">
                <a:solidFill>
                  <a:srgbClr val="FF6600"/>
                </a:solidFill>
                <a:latin typeface="Helvetica Neue"/>
                <a:cs typeface="Helvetica Neue"/>
              </a:rPr>
              <a:t>CCMC Runs-on-Request (</a:t>
            </a:r>
            <a:r>
              <a:rPr lang="en-US" sz="2800" dirty="0" err="1" smtClean="0">
                <a:solidFill>
                  <a:srgbClr val="FF6600"/>
                </a:solidFill>
                <a:latin typeface="Helvetica Neue"/>
                <a:cs typeface="Helvetica Neue"/>
              </a:rPr>
              <a:t>RoR</a:t>
            </a:r>
            <a:r>
              <a:rPr lang="en-US" sz="2800" dirty="0" smtClean="0">
                <a:solidFill>
                  <a:srgbClr val="FF6600"/>
                </a:solidFill>
                <a:latin typeface="Helvetica Neue"/>
                <a:cs typeface="Helvetica Neue"/>
              </a:rPr>
              <a:t>) System</a:t>
            </a:r>
          </a:p>
        </p:txBody>
      </p:sp>
      <p:sp>
        <p:nvSpPr>
          <p:cNvPr id="29" name="Left-Right Arrow 28"/>
          <p:cNvSpPr/>
          <p:nvPr/>
        </p:nvSpPr>
        <p:spPr>
          <a:xfrm rot="2063792">
            <a:off x="6159734" y="2296972"/>
            <a:ext cx="984968" cy="469152"/>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Right Arrow 29"/>
          <p:cNvSpPr/>
          <p:nvPr/>
        </p:nvSpPr>
        <p:spPr>
          <a:xfrm rot="19351489">
            <a:off x="1919179" y="2241113"/>
            <a:ext cx="1026408" cy="442364"/>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912531" y="1193803"/>
            <a:ext cx="3367823"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Knowledge/</a:t>
            </a:r>
          </a:p>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Understanding</a:t>
            </a:r>
            <a:endParaRPr lang="en-US" sz="2400" b="1" dirty="0">
              <a:ln w="11430"/>
              <a:solidFill>
                <a:srgbClr val="000000"/>
              </a:solidFill>
              <a:effectLst>
                <a:outerShdw blurRad="50800" dist="39000" dir="5460000" algn="tl">
                  <a:srgbClr val="000000">
                    <a:alpha val="38000"/>
                  </a:srgbClr>
                </a:outerShdw>
              </a:effectLst>
              <a:latin typeface="Helvetica Neue"/>
              <a:cs typeface="Helvetica Neue"/>
            </a:endParaRPr>
          </a:p>
        </p:txBody>
      </p:sp>
      <p:sp>
        <p:nvSpPr>
          <p:cNvPr id="17" name="Oval 16"/>
          <p:cNvSpPr/>
          <p:nvPr/>
        </p:nvSpPr>
        <p:spPr>
          <a:xfrm>
            <a:off x="3009900" y="4483099"/>
            <a:ext cx="3175000" cy="1646497"/>
          </a:xfrm>
          <a:prstGeom prst="ellipse">
            <a:avLst/>
          </a:pr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D0D0D"/>
                </a:solidFill>
                <a:latin typeface="Helvetica Neue"/>
                <a:cs typeface="Helvetica Neue"/>
              </a:rPr>
              <a:t>Dissemination</a:t>
            </a:r>
            <a:endParaRPr lang="en-US" sz="2400" dirty="0">
              <a:solidFill>
                <a:srgbClr val="0D0D0D"/>
              </a:solidFill>
              <a:latin typeface="Helvetica Neue"/>
              <a:cs typeface="Helvetica Neue"/>
            </a:endParaRPr>
          </a:p>
        </p:txBody>
      </p:sp>
      <p:grpSp>
        <p:nvGrpSpPr>
          <p:cNvPr id="20" name="Group 19"/>
          <p:cNvGrpSpPr/>
          <p:nvPr/>
        </p:nvGrpSpPr>
        <p:grpSpPr>
          <a:xfrm>
            <a:off x="2912532" y="4114800"/>
            <a:ext cx="3556000" cy="2472267"/>
            <a:chOff x="606719" y="694268"/>
            <a:chExt cx="3236315" cy="2184387"/>
          </a:xfrm>
        </p:grpSpPr>
        <p:pic>
          <p:nvPicPr>
            <p:cNvPr id="21" name="Picture 20" descr="Servin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19" y="694268"/>
              <a:ext cx="3236315" cy="2184387"/>
            </a:xfrm>
            <a:prstGeom prst="rect">
              <a:avLst/>
            </a:prstGeom>
          </p:spPr>
        </p:pic>
        <p:pic>
          <p:nvPicPr>
            <p:cNvPr id="22" name="Picture 36" descr="CCMC-logo-gif-sm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8133" y="1905048"/>
              <a:ext cx="448052" cy="35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rot="20853020">
              <a:off x="2096201" y="2153361"/>
              <a:ext cx="578238" cy="333251"/>
            </a:xfrm>
            <a:prstGeom prst="rect">
              <a:avLst/>
            </a:prstGeom>
            <a:solidFill>
              <a:schemeClr val="bg1"/>
            </a:solidFill>
          </p:spPr>
          <p:txBody>
            <a:bodyPr wrap="square" rtlCol="0">
              <a:spAutoFit/>
            </a:bodyPr>
            <a:lstStyle/>
            <a:p>
              <a:pPr algn="ctr"/>
              <a:r>
                <a:rPr lang="en-US" sz="1000" b="1" dirty="0" smtClean="0"/>
                <a:t>MODELS</a:t>
              </a:r>
            </a:p>
            <a:p>
              <a:pPr algn="ctr"/>
              <a:r>
                <a:rPr lang="en-US" sz="1000" b="1" dirty="0" smtClean="0"/>
                <a:t>DATA</a:t>
              </a:r>
              <a:endParaRPr lang="en-US" sz="1000" b="1" dirty="0"/>
            </a:p>
          </p:txBody>
        </p:sp>
      </p:grpSp>
      <p:sp>
        <p:nvSpPr>
          <p:cNvPr id="25" name="Left Arrow 24"/>
          <p:cNvSpPr/>
          <p:nvPr/>
        </p:nvSpPr>
        <p:spPr>
          <a:xfrm rot="13151478">
            <a:off x="2269370" y="4668726"/>
            <a:ext cx="719060" cy="442415"/>
          </a:xfrm>
          <a:prstGeom prst="lef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2" name="Left Arrow 31"/>
          <p:cNvSpPr/>
          <p:nvPr/>
        </p:nvSpPr>
        <p:spPr>
          <a:xfrm rot="19057496">
            <a:off x="6081712" y="4677190"/>
            <a:ext cx="761922" cy="437811"/>
          </a:xfrm>
          <a:prstGeom prst="leftArrow">
            <a:avLst/>
          </a:prstGeom>
          <a:solidFill>
            <a:srgbClr val="FF66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4" name="Oval 33"/>
          <p:cNvSpPr/>
          <p:nvPr/>
        </p:nvSpPr>
        <p:spPr>
          <a:xfrm>
            <a:off x="165100" y="2870199"/>
            <a:ext cx="3175000" cy="1646497"/>
          </a:xfrm>
          <a:prstGeom prst="ellipse">
            <a:avLst/>
          </a:prstGeom>
          <a:solidFill>
            <a:srgbClr val="C6D9F1"/>
          </a:solidFill>
          <a:scene3d>
            <a:camera prst="obliqueTopLef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tx1"/>
                </a:solidFill>
                <a:effectLst>
                  <a:outerShdw blurRad="50800" dist="39000" dir="5460000" algn="tl">
                    <a:srgbClr val="000000">
                      <a:alpha val="38000"/>
                    </a:srgbClr>
                  </a:outerShdw>
                </a:effectLst>
                <a:latin typeface="Helvetica Neue"/>
                <a:cs typeface="Helvetica Neue"/>
              </a:rPr>
              <a:t>Observational Data</a:t>
            </a:r>
            <a:endParaRPr lang="en-US" sz="2400" b="1" dirty="0">
              <a:ln w="11430"/>
              <a:solidFill>
                <a:schemeClr val="tx1"/>
              </a:solidFill>
              <a:effectLst>
                <a:outerShdw blurRad="50800" dist="39000" dir="5460000" algn="tl">
                  <a:srgbClr val="000000">
                    <a:alpha val="38000"/>
                  </a:srgbClr>
                </a:outerShdw>
              </a:effectLst>
              <a:latin typeface="Helvetica Neue"/>
              <a:cs typeface="Helvetica Neue"/>
            </a:endParaRPr>
          </a:p>
        </p:txBody>
      </p:sp>
      <p:sp>
        <p:nvSpPr>
          <p:cNvPr id="38" name="Oval 37"/>
          <p:cNvSpPr/>
          <p:nvPr/>
        </p:nvSpPr>
        <p:spPr>
          <a:xfrm>
            <a:off x="5867400" y="2882899"/>
            <a:ext cx="3175000"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Models</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Neue"/>
                <a:cs typeface="Helvetica Neue"/>
              </a:rPr>
              <a:t> </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Neue"/>
              <a:cs typeface="Helvetica Neue"/>
            </a:endParaRPr>
          </a:p>
        </p:txBody>
      </p:sp>
      <p:pic>
        <p:nvPicPr>
          <p:cNvPr id="51"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0355" y="4855223"/>
            <a:ext cx="2643516" cy="1618882"/>
          </a:xfrm>
          <a:prstGeom prst="rect">
            <a:avLst/>
          </a:prstGeom>
          <a:noFill/>
          <a:ln>
            <a:noFill/>
          </a:ln>
          <a:scene3d>
            <a:camera prst="perspectiveContrastingLef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24"/>
          <p:cNvSpPr txBox="1">
            <a:spLocks noChangeArrowheads="1"/>
          </p:cNvSpPr>
          <p:nvPr/>
        </p:nvSpPr>
        <p:spPr bwMode="auto">
          <a:xfrm>
            <a:off x="3310456" y="6464067"/>
            <a:ext cx="4022726" cy="400110"/>
          </a:xfrm>
          <a:prstGeom prst="rect">
            <a:avLst/>
          </a:prstGeom>
          <a:solidFill>
            <a:srgbClr val="FFFFFF"/>
          </a:solidFill>
          <a:ln>
            <a:noFill/>
          </a:ln>
          <a:extLst/>
        </p:spPr>
        <p:txBody>
          <a:bodyPr wrap="squar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b="1" dirty="0">
                <a:latin typeface="Helvetica"/>
                <a:cs typeface="Helvetica"/>
              </a:rPr>
              <a:t>http://ccmc.gsfc.nasa.gov</a:t>
            </a:r>
          </a:p>
        </p:txBody>
      </p:sp>
      <p:pic>
        <p:nvPicPr>
          <p:cNvPr id="54" name="Picture 53" descr="vis1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913" y="5017642"/>
            <a:ext cx="1601953" cy="961172"/>
          </a:xfrm>
          <a:prstGeom prst="rect">
            <a:avLst/>
          </a:prstGeom>
          <a:scene3d>
            <a:camera prst="perspectiveContrastingLeftFacing"/>
            <a:lightRig rig="threePt" dir="t"/>
          </a:scene3d>
        </p:spPr>
      </p:pic>
      <p:sp>
        <p:nvSpPr>
          <p:cNvPr id="55" name="TextBox 54"/>
          <p:cNvSpPr txBox="1"/>
          <p:nvPr/>
        </p:nvSpPr>
        <p:spPr>
          <a:xfrm>
            <a:off x="81597" y="5241571"/>
            <a:ext cx="2839823" cy="1569660"/>
          </a:xfrm>
          <a:prstGeom prst="rect">
            <a:avLst/>
          </a:prstGeom>
          <a:noFill/>
          <a:ln>
            <a:solidFill>
              <a:srgbClr val="FF6600"/>
            </a:solidFill>
          </a:ln>
        </p:spPr>
        <p:txBody>
          <a:bodyPr wrap="square" rtlCol="0">
            <a:spAutoFit/>
          </a:bodyPr>
          <a:lstStyle/>
          <a:p>
            <a:pPr algn="ctr"/>
            <a:r>
              <a:rPr lang="en-US" sz="2400" i="1" dirty="0" smtClean="0">
                <a:latin typeface="Helvetica"/>
                <a:cs typeface="Helvetica"/>
              </a:rPr>
              <a:t> </a:t>
            </a:r>
            <a:r>
              <a:rPr lang="en-US" sz="2400" i="1" dirty="0" smtClean="0">
                <a:solidFill>
                  <a:srgbClr val="FF6600"/>
                </a:solidFill>
                <a:latin typeface="Helvetica"/>
                <a:cs typeface="Helvetica"/>
              </a:rPr>
              <a:t>Models are served to the international research community</a:t>
            </a:r>
          </a:p>
        </p:txBody>
      </p:sp>
      <p:sp>
        <p:nvSpPr>
          <p:cNvPr id="56" name="Quad Arrow 55"/>
          <p:cNvSpPr/>
          <p:nvPr/>
        </p:nvSpPr>
        <p:spPr>
          <a:xfrm>
            <a:off x="3340100" y="2935806"/>
            <a:ext cx="2544233" cy="1392082"/>
          </a:xfrm>
          <a:prstGeom prst="quad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Up Arrow 56"/>
          <p:cNvSpPr/>
          <p:nvPr/>
        </p:nvSpPr>
        <p:spPr>
          <a:xfrm>
            <a:off x="4229100" y="2870200"/>
            <a:ext cx="736600" cy="1621098"/>
          </a:xfrm>
          <a:prstGeom prst="upArrow">
            <a:avLst/>
          </a:prstGeom>
          <a:solidFill>
            <a:srgbClr val="FF6600"/>
          </a:solidFill>
          <a:ln>
            <a:solidFill>
              <a:schemeClr val="accent6">
                <a:lumMod val="75000"/>
              </a:schemeClr>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9939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Left-Right Arrow 28"/>
          <p:cNvSpPr/>
          <p:nvPr/>
        </p:nvSpPr>
        <p:spPr>
          <a:xfrm rot="2063792">
            <a:off x="6159734" y="1992178"/>
            <a:ext cx="984968" cy="469152"/>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Right Arrow 29"/>
          <p:cNvSpPr/>
          <p:nvPr/>
        </p:nvSpPr>
        <p:spPr>
          <a:xfrm rot="19351489">
            <a:off x="1919179" y="1936319"/>
            <a:ext cx="1026408" cy="442364"/>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925234" y="990607"/>
            <a:ext cx="3323167"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Knowledge/</a:t>
            </a:r>
          </a:p>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Understanding</a:t>
            </a:r>
            <a:endParaRPr lang="en-US" sz="2400" b="1" dirty="0">
              <a:ln w="11430"/>
              <a:solidFill>
                <a:srgbClr val="000000"/>
              </a:solidFill>
              <a:effectLst>
                <a:outerShdw blurRad="50800" dist="39000" dir="5460000" algn="tl">
                  <a:srgbClr val="000000">
                    <a:alpha val="38000"/>
                  </a:srgbClr>
                </a:outerShdw>
              </a:effectLst>
              <a:latin typeface="Helvetica Neue"/>
              <a:cs typeface="Helvetica Neue"/>
            </a:endParaRPr>
          </a:p>
        </p:txBody>
      </p:sp>
      <p:sp>
        <p:nvSpPr>
          <p:cNvPr id="25" name="Left Arrow 24"/>
          <p:cNvSpPr/>
          <p:nvPr/>
        </p:nvSpPr>
        <p:spPr>
          <a:xfrm rot="13151478">
            <a:off x="2422437" y="4200522"/>
            <a:ext cx="719060" cy="442415"/>
          </a:xfrm>
          <a:prstGeom prst="leftArrow">
            <a:avLst/>
          </a:prstGeom>
          <a:solidFill>
            <a:srgbClr val="FF66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2" name="Left Arrow 31"/>
          <p:cNvSpPr/>
          <p:nvPr/>
        </p:nvSpPr>
        <p:spPr>
          <a:xfrm rot="19057496">
            <a:off x="5856541" y="4159928"/>
            <a:ext cx="761922" cy="437811"/>
          </a:xfrm>
          <a:prstGeom prst="leftArrow">
            <a:avLst/>
          </a:prstGeom>
          <a:solidFill>
            <a:srgbClr val="FF66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4" name="Oval 33"/>
          <p:cNvSpPr/>
          <p:nvPr/>
        </p:nvSpPr>
        <p:spPr>
          <a:xfrm>
            <a:off x="165100" y="2565405"/>
            <a:ext cx="3175000" cy="1646497"/>
          </a:xfrm>
          <a:prstGeom prst="ellipse">
            <a:avLst/>
          </a:prstGeom>
          <a:solidFill>
            <a:srgbClr val="C6D9F1"/>
          </a:solidFill>
          <a:scene3d>
            <a:camera prst="obliqueTopLef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Observational Data</a:t>
            </a:r>
            <a:endParaRPr lang="en-US" sz="2400" b="1" dirty="0">
              <a:ln w="11430"/>
              <a:solidFill>
                <a:srgbClr val="000000"/>
              </a:solidFill>
              <a:effectLst>
                <a:outerShdw blurRad="50800" dist="39000" dir="5460000" algn="tl">
                  <a:srgbClr val="000000">
                    <a:alpha val="38000"/>
                  </a:srgbClr>
                </a:outerShdw>
              </a:effectLst>
              <a:latin typeface="Helvetica Neue"/>
              <a:cs typeface="Helvetica Neue"/>
            </a:endParaRPr>
          </a:p>
        </p:txBody>
      </p:sp>
      <p:sp>
        <p:nvSpPr>
          <p:cNvPr id="38" name="Oval 37"/>
          <p:cNvSpPr/>
          <p:nvPr/>
        </p:nvSpPr>
        <p:spPr>
          <a:xfrm>
            <a:off x="5867400" y="2578105"/>
            <a:ext cx="3175000"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Models </a:t>
            </a:r>
            <a:endParaRPr lang="en-US" sz="2400" b="1" dirty="0">
              <a:ln w="11430"/>
              <a:solidFill>
                <a:srgbClr val="000000"/>
              </a:solidFill>
              <a:effectLst>
                <a:outerShdw blurRad="50800" dist="39000" dir="5460000" algn="tl">
                  <a:srgbClr val="000000">
                    <a:alpha val="38000"/>
                  </a:srgbClr>
                </a:outerShdw>
              </a:effectLst>
              <a:latin typeface="Helvetica Neue"/>
              <a:cs typeface="Helvetica Neue"/>
            </a:endParaRPr>
          </a:p>
        </p:txBody>
      </p:sp>
      <p:pic>
        <p:nvPicPr>
          <p:cNvPr id="48" name="Picture 10" descr="iSWA_Cygne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3251201" y="4156869"/>
            <a:ext cx="2667000" cy="171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6" descr="CCMC-logo-gif-sm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7861" y="4487962"/>
            <a:ext cx="805239" cy="664808"/>
          </a:xfrm>
          <a:prstGeom prst="rect">
            <a:avLst/>
          </a:prstGeom>
          <a:solidFill>
            <a:srgbClr val="C6D9F1"/>
          </a:solidFill>
          <a:ln>
            <a:noFill/>
          </a:ln>
          <a:extLst/>
        </p:spPr>
      </p:pic>
      <p:sp>
        <p:nvSpPr>
          <p:cNvPr id="24" name="Title 1"/>
          <p:cNvSpPr txBox="1">
            <a:spLocks/>
          </p:cNvSpPr>
          <p:nvPr/>
        </p:nvSpPr>
        <p:spPr bwMode="auto">
          <a:xfrm>
            <a:off x="59268" y="33866"/>
            <a:ext cx="8877300" cy="846665"/>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Dissemination of Space Weather Resources:</a:t>
            </a:r>
          </a:p>
          <a:p>
            <a:pPr algn="ctr">
              <a:lnSpc>
                <a:spcPct val="90000"/>
              </a:lnSpc>
              <a:defRPr/>
            </a:pPr>
            <a:r>
              <a:rPr lang="en-US" sz="2800" dirty="0" err="1" smtClean="0">
                <a:solidFill>
                  <a:srgbClr val="FF6600"/>
                </a:solidFill>
                <a:latin typeface="Helvetica Neue"/>
                <a:cs typeface="Helvetica Neue"/>
              </a:rPr>
              <a:t>iNtegrated</a:t>
            </a:r>
            <a:r>
              <a:rPr lang="en-US" sz="2800" dirty="0" smtClean="0">
                <a:solidFill>
                  <a:srgbClr val="FF6600"/>
                </a:solidFill>
                <a:latin typeface="Helvetica Neue"/>
                <a:cs typeface="Helvetica Neue"/>
              </a:rPr>
              <a:t> Space Weather Analysis ( </a:t>
            </a:r>
            <a:r>
              <a:rPr lang="en-US" sz="2800" dirty="0" err="1" smtClean="0">
                <a:solidFill>
                  <a:srgbClr val="FF6600"/>
                </a:solidFill>
                <a:latin typeface="Helvetica Neue"/>
                <a:cs typeface="Helvetica Neue"/>
              </a:rPr>
              <a:t>iSWA</a:t>
            </a:r>
            <a:r>
              <a:rPr lang="en-US" sz="2800" dirty="0" smtClean="0">
                <a:solidFill>
                  <a:srgbClr val="FF6600"/>
                </a:solidFill>
                <a:latin typeface="Helvetica Neue"/>
                <a:cs typeface="Helvetica Neue"/>
              </a:rPr>
              <a:t> ) </a:t>
            </a:r>
            <a:r>
              <a:rPr lang="en-US" sz="2800" dirty="0" smtClean="0">
                <a:solidFill>
                  <a:srgbClr val="0F75BC"/>
                </a:solidFill>
                <a:latin typeface="Helvetica Neue"/>
                <a:cs typeface="Helvetica Neue"/>
              </a:rPr>
              <a:t>System</a:t>
            </a:r>
          </a:p>
        </p:txBody>
      </p:sp>
      <p:sp>
        <p:nvSpPr>
          <p:cNvPr id="26" name="Quad Arrow 25"/>
          <p:cNvSpPr/>
          <p:nvPr/>
        </p:nvSpPr>
        <p:spPr>
          <a:xfrm>
            <a:off x="3340100" y="2631012"/>
            <a:ext cx="2544233" cy="1392082"/>
          </a:xfrm>
          <a:prstGeom prst="quad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Up Arrow 26"/>
          <p:cNvSpPr/>
          <p:nvPr/>
        </p:nvSpPr>
        <p:spPr>
          <a:xfrm>
            <a:off x="4251932" y="2578106"/>
            <a:ext cx="675668" cy="1444988"/>
          </a:xfrm>
          <a:prstGeom prst="upArrow">
            <a:avLst/>
          </a:prstGeom>
          <a:solidFill>
            <a:srgbClr val="FF6600"/>
          </a:solidFill>
          <a:ln>
            <a:solidFill>
              <a:schemeClr val="accent6">
                <a:lumMod val="75000"/>
              </a:schemeClr>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9268" y="4822471"/>
            <a:ext cx="3026832" cy="1938992"/>
          </a:xfrm>
          <a:prstGeom prst="rect">
            <a:avLst/>
          </a:prstGeom>
          <a:noFill/>
          <a:ln>
            <a:solidFill>
              <a:srgbClr val="FF6600"/>
            </a:solidFill>
          </a:ln>
        </p:spPr>
        <p:txBody>
          <a:bodyPr wrap="square" rtlCol="0">
            <a:spAutoFit/>
          </a:bodyPr>
          <a:lstStyle/>
          <a:p>
            <a:r>
              <a:rPr lang="en-US" sz="2400" i="1" dirty="0" smtClean="0">
                <a:solidFill>
                  <a:srgbClr val="FF6600"/>
                </a:solidFill>
                <a:latin typeface="Helvetica"/>
                <a:cs typeface="Helvetica"/>
              </a:rPr>
              <a:t>A tool  </a:t>
            </a:r>
            <a:r>
              <a:rPr lang="en-US" sz="2400" i="1" dirty="0">
                <a:solidFill>
                  <a:srgbClr val="FF6600"/>
                </a:solidFill>
                <a:latin typeface="Helvetica"/>
                <a:cs typeface="Helvetica"/>
              </a:rPr>
              <a:t>for real-time space environment monitoring, </a:t>
            </a:r>
            <a:r>
              <a:rPr lang="en-US" sz="2400" i="1" dirty="0" smtClean="0">
                <a:solidFill>
                  <a:srgbClr val="FF6600"/>
                </a:solidFill>
                <a:latin typeface="Helvetica"/>
                <a:cs typeface="Helvetica"/>
              </a:rPr>
              <a:t>historical </a:t>
            </a:r>
            <a:r>
              <a:rPr lang="en-US" sz="2400" i="1" dirty="0">
                <a:solidFill>
                  <a:srgbClr val="FF6600"/>
                </a:solidFill>
                <a:latin typeface="Helvetica"/>
                <a:cs typeface="Helvetica"/>
              </a:rPr>
              <a:t>event analysis, </a:t>
            </a:r>
            <a:r>
              <a:rPr lang="en-US" sz="2400" i="1" dirty="0" smtClean="0">
                <a:solidFill>
                  <a:srgbClr val="FF6600"/>
                </a:solidFill>
                <a:latin typeface="Helvetica"/>
                <a:cs typeface="Helvetica"/>
              </a:rPr>
              <a:t>decision making</a:t>
            </a:r>
          </a:p>
        </p:txBody>
      </p:sp>
      <p:pic>
        <p:nvPicPr>
          <p:cNvPr id="1025" name="Picture 1" descr="iSWA-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800" y="4269545"/>
            <a:ext cx="1206879" cy="144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a:stretch>
            <a:fillRect/>
          </a:stretch>
        </p:blipFill>
        <p:spPr>
          <a:xfrm>
            <a:off x="6248400" y="4822472"/>
            <a:ext cx="2778255" cy="1938991"/>
          </a:xfrm>
          <a:prstGeom prst="rect">
            <a:avLst/>
          </a:prstGeom>
          <a:ln>
            <a:noFill/>
          </a:ln>
          <a:effectLst>
            <a:outerShdw blurRad="292100" dist="139700" dir="2700000" algn="tl" rotWithShape="0">
              <a:srgbClr val="333333">
                <a:alpha val="65000"/>
              </a:srgbClr>
            </a:outerShdw>
          </a:effectLst>
        </p:spPr>
      </p:pic>
      <p:sp>
        <p:nvSpPr>
          <p:cNvPr id="19" name="Left Arrow 18"/>
          <p:cNvSpPr/>
          <p:nvPr/>
        </p:nvSpPr>
        <p:spPr>
          <a:xfrm rot="13151478">
            <a:off x="5660938" y="5652154"/>
            <a:ext cx="719060" cy="442415"/>
          </a:xfrm>
          <a:prstGeom prst="leftArrow">
            <a:avLst/>
          </a:prstGeom>
          <a:solidFill>
            <a:srgbClr val="FF66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2" name="TextBox 1"/>
          <p:cNvSpPr txBox="1"/>
          <p:nvPr/>
        </p:nvSpPr>
        <p:spPr>
          <a:xfrm>
            <a:off x="6438902" y="6115132"/>
            <a:ext cx="2159566" cy="646331"/>
          </a:xfrm>
          <a:prstGeom prst="rect">
            <a:avLst/>
          </a:prstGeom>
          <a:noFill/>
        </p:spPr>
        <p:txBody>
          <a:bodyPr wrap="none" rtlCol="0">
            <a:spAutoFit/>
          </a:bodyPr>
          <a:lstStyle/>
          <a:p>
            <a:r>
              <a:rPr lang="en-US" dirty="0" smtClean="0">
                <a:solidFill>
                  <a:schemeClr val="bg1"/>
                </a:solidFill>
              </a:rPr>
              <a:t>USAF Space Weather</a:t>
            </a:r>
          </a:p>
          <a:p>
            <a:r>
              <a:rPr lang="en-US" dirty="0" smtClean="0">
                <a:solidFill>
                  <a:schemeClr val="bg1"/>
                </a:solidFill>
              </a:rPr>
              <a:t>Ops room</a:t>
            </a:r>
            <a:endParaRPr lang="en-US" dirty="0">
              <a:solidFill>
                <a:schemeClr val="bg1"/>
              </a:solidFill>
            </a:endParaRPr>
          </a:p>
        </p:txBody>
      </p:sp>
    </p:spTree>
    <p:extLst>
      <p:ext uri="{BB962C8B-B14F-4D97-AF65-F5344CB8AC3E}">
        <p14:creationId xmlns:p14="http://schemas.microsoft.com/office/powerpoint/2010/main" val="31134272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6396" y="1115574"/>
            <a:ext cx="8128003" cy="2677656"/>
          </a:xfrm>
          <a:prstGeom prst="rect">
            <a:avLst/>
          </a:prstGeom>
          <a:solidFill>
            <a:srgbClr val="FFFFFF"/>
          </a:solidFill>
        </p:spPr>
        <p:txBody>
          <a:bodyPr wrap="square" rtlCol="0">
            <a:spAutoFit/>
          </a:bodyPr>
          <a:lstStyle/>
          <a:p>
            <a:r>
              <a:rPr lang="en-US" sz="2800" i="1" dirty="0">
                <a:latin typeface="Helvetica Neue"/>
                <a:ea typeface="ＭＳ Ｐゴシック" charset="0"/>
                <a:cs typeface="Helvetica Neue"/>
              </a:rPr>
              <a:t>S</a:t>
            </a:r>
            <a:r>
              <a:rPr lang="en-US" sz="2800" i="1" dirty="0" smtClean="0">
                <a:latin typeface="Helvetica Neue"/>
                <a:ea typeface="ＭＳ Ｐゴシック" charset="0"/>
                <a:cs typeface="Helvetica Neue"/>
              </a:rPr>
              <a:t>pace </a:t>
            </a:r>
            <a:r>
              <a:rPr lang="en-US" sz="2800" i="1" dirty="0">
                <a:latin typeface="Helvetica Neue"/>
                <a:ea typeface="ＭＳ Ｐゴシック" charset="0"/>
                <a:cs typeface="Helvetica Neue"/>
              </a:rPr>
              <a:t>weather refers to </a:t>
            </a:r>
            <a:r>
              <a:rPr lang="en-US" sz="2800" i="1" dirty="0" smtClean="0">
                <a:latin typeface="Helvetica Neue"/>
                <a:ea typeface="ＭＳ Ｐゴシック" charset="0"/>
                <a:cs typeface="Helvetica Neue"/>
              </a:rPr>
              <a:t>the variable conditions on the Sun and in the space environment that can</a:t>
            </a:r>
          </a:p>
          <a:p>
            <a:pPr marL="457200" indent="-457200">
              <a:buFontTx/>
              <a:buChar char="-"/>
            </a:pPr>
            <a:r>
              <a:rPr lang="en-US" sz="2800" i="1" dirty="0" smtClean="0">
                <a:latin typeface="Helvetica Neue"/>
                <a:ea typeface="ＭＳ Ｐゴシック" charset="0"/>
                <a:cs typeface="Helvetica Neue"/>
              </a:rPr>
              <a:t>influence </a:t>
            </a:r>
            <a:r>
              <a:rPr lang="en-US" sz="2800" i="1" dirty="0">
                <a:latin typeface="Helvetica Neue"/>
                <a:ea typeface="ＭＳ Ｐゴシック" charset="0"/>
                <a:cs typeface="Helvetica Neue"/>
              </a:rPr>
              <a:t>the performance and reliability of </a:t>
            </a:r>
            <a:r>
              <a:rPr lang="en-US" sz="2800" i="1" dirty="0" smtClean="0">
                <a:latin typeface="Helvetica Neue"/>
                <a:ea typeface="ＭＳ Ｐゴシック" charset="0"/>
                <a:cs typeface="Helvetica Neue"/>
              </a:rPr>
              <a:t> </a:t>
            </a:r>
            <a:r>
              <a:rPr lang="en-US" sz="2800" i="1" dirty="0">
                <a:latin typeface="Helvetica Neue"/>
                <a:ea typeface="ＭＳ Ｐゴシック" charset="0"/>
                <a:cs typeface="Helvetica Neue"/>
              </a:rPr>
              <a:t>technological systems </a:t>
            </a:r>
            <a:r>
              <a:rPr lang="en-US" sz="2800" i="1" dirty="0" smtClean="0">
                <a:latin typeface="Helvetica Neue"/>
                <a:ea typeface="ＭＳ Ｐゴシック" charset="0"/>
                <a:cs typeface="Helvetica Neue"/>
              </a:rPr>
              <a:t>in space and on the ground,</a:t>
            </a:r>
          </a:p>
          <a:p>
            <a:pPr marL="457200" indent="-457200">
              <a:buFontTx/>
              <a:buChar char="-"/>
            </a:pPr>
            <a:r>
              <a:rPr lang="en-US" sz="2800" i="1" smtClean="0">
                <a:latin typeface="Helvetica Neue"/>
                <a:ea typeface="ＭＳ Ｐゴシック" charset="0"/>
                <a:cs typeface="Helvetica Neue"/>
              </a:rPr>
              <a:t>endanger </a:t>
            </a:r>
            <a:r>
              <a:rPr lang="en-US" sz="2800" i="1" dirty="0" smtClean="0">
                <a:latin typeface="Helvetica Neue"/>
                <a:ea typeface="ＭＳ Ｐゴシック" charset="0"/>
                <a:cs typeface="Helvetica Neue"/>
              </a:rPr>
              <a:t>human life or </a:t>
            </a:r>
            <a:r>
              <a:rPr lang="en-US" sz="2800" i="1" dirty="0">
                <a:latin typeface="Helvetica Neue"/>
                <a:ea typeface="ＭＳ Ｐゴシック" charset="0"/>
                <a:cs typeface="Helvetica Neue"/>
              </a:rPr>
              <a:t>health. </a:t>
            </a:r>
            <a:endParaRPr lang="en-US" sz="2800" i="1" dirty="0" smtClean="0">
              <a:latin typeface="Helvetica Neue"/>
              <a:ea typeface="ＭＳ Ｐゴシック" charset="0"/>
              <a:cs typeface="Helvetica Neue"/>
            </a:endParaRPr>
          </a:p>
        </p:txBody>
      </p:sp>
      <p:sp>
        <p:nvSpPr>
          <p:cNvPr id="7" name="Title 1"/>
          <p:cNvSpPr txBox="1">
            <a:spLocks/>
          </p:cNvSpPr>
          <p:nvPr/>
        </p:nvSpPr>
        <p:spPr bwMode="auto">
          <a:xfrm>
            <a:off x="0" y="266699"/>
            <a:ext cx="9144000" cy="584201"/>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Neue"/>
                <a:cs typeface="Helvetica Neue"/>
              </a:rPr>
              <a:t>What is Space Weather? </a:t>
            </a:r>
          </a:p>
        </p:txBody>
      </p:sp>
      <p:sp>
        <p:nvSpPr>
          <p:cNvPr id="4" name="TextBox 3"/>
          <p:cNvSpPr txBox="1"/>
          <p:nvPr/>
        </p:nvSpPr>
        <p:spPr>
          <a:xfrm>
            <a:off x="270936" y="4868682"/>
            <a:ext cx="8703736" cy="1569660"/>
          </a:xfrm>
          <a:prstGeom prst="rect">
            <a:avLst/>
          </a:prstGeom>
          <a:solidFill>
            <a:srgbClr val="FFFFFF"/>
          </a:solidFill>
        </p:spPr>
        <p:txBody>
          <a:bodyPr wrap="square" rtlCol="0">
            <a:spAutoFit/>
          </a:bodyPr>
          <a:lstStyle/>
          <a:p>
            <a:r>
              <a:rPr lang="en-US" sz="2400" dirty="0" smtClean="0">
                <a:latin typeface="Helvetica Neue"/>
                <a:cs typeface="Helvetica Neue"/>
              </a:rPr>
              <a:t>Space </a:t>
            </a:r>
            <a:r>
              <a:rPr lang="en-US" sz="2400" dirty="0">
                <a:latin typeface="Helvetica Neue"/>
                <a:cs typeface="Helvetica Neue"/>
              </a:rPr>
              <a:t>weather </a:t>
            </a:r>
            <a:r>
              <a:rPr lang="en-US" sz="2400" dirty="0" smtClean="0">
                <a:latin typeface="Helvetica Neue"/>
                <a:cs typeface="Helvetica Neue"/>
              </a:rPr>
              <a:t>field is multidisciplinary </a:t>
            </a:r>
            <a:r>
              <a:rPr lang="en-US" sz="2400" dirty="0">
                <a:latin typeface="Helvetica Neue"/>
                <a:cs typeface="Helvetica Neue"/>
              </a:rPr>
              <a:t>as it </a:t>
            </a:r>
            <a:r>
              <a:rPr lang="en-US" sz="2400" dirty="0" smtClean="0">
                <a:latin typeface="Helvetica Neue"/>
                <a:cs typeface="Helvetica Neue"/>
              </a:rPr>
              <a:t>encompasses</a:t>
            </a:r>
          </a:p>
          <a:p>
            <a:pPr marL="342900" indent="-342900">
              <a:buFont typeface="Lucida Grande"/>
              <a:buChar char="-"/>
            </a:pPr>
            <a:r>
              <a:rPr lang="en-US" sz="2400" dirty="0" smtClean="0">
                <a:latin typeface="Helvetica Neue"/>
                <a:cs typeface="Helvetica Neue"/>
              </a:rPr>
              <a:t>space </a:t>
            </a:r>
            <a:r>
              <a:rPr lang="en-US" sz="2400" dirty="0">
                <a:latin typeface="Helvetica Neue"/>
                <a:cs typeface="Helvetica Neue"/>
              </a:rPr>
              <a:t>and plasma </a:t>
            </a:r>
            <a:r>
              <a:rPr lang="en-US" sz="2400" dirty="0" smtClean="0">
                <a:latin typeface="Helvetica Neue"/>
                <a:cs typeface="Helvetica Neue"/>
              </a:rPr>
              <a:t>physics,</a:t>
            </a:r>
          </a:p>
          <a:p>
            <a:pPr marL="342900" indent="-342900">
              <a:buFont typeface="Lucida Grande"/>
              <a:buChar char="-"/>
            </a:pPr>
            <a:r>
              <a:rPr lang="en-US" sz="2400" dirty="0" smtClean="0">
                <a:latin typeface="Helvetica Neue"/>
                <a:cs typeface="Helvetica Neue"/>
              </a:rPr>
              <a:t>computational  science,</a:t>
            </a:r>
          </a:p>
          <a:p>
            <a:pPr marL="342900" indent="-342900">
              <a:buFont typeface="Lucida Grande"/>
              <a:buChar char="-"/>
            </a:pPr>
            <a:r>
              <a:rPr lang="en-US" sz="2400" dirty="0" smtClean="0">
                <a:latin typeface="Helvetica Neue"/>
                <a:cs typeface="Helvetica Neue"/>
              </a:rPr>
              <a:t>engineering</a:t>
            </a:r>
            <a:r>
              <a:rPr lang="en-US" sz="2000" dirty="0" smtClean="0">
                <a:latin typeface="Helvetica Neue"/>
                <a:cs typeface="Helvetica Neue"/>
              </a:rPr>
              <a:t>.</a:t>
            </a:r>
            <a:endParaRPr lang="en-US" sz="2000" dirty="0" smtClean="0">
              <a:latin typeface="Helvetica Neue"/>
              <a:ea typeface="ＭＳ Ｐゴシック" charset="0"/>
              <a:cs typeface="Helvetica Neue"/>
            </a:endParaRPr>
          </a:p>
        </p:txBody>
      </p:sp>
    </p:spTree>
    <p:extLst>
      <p:ext uri="{BB962C8B-B14F-4D97-AF65-F5344CB8AC3E}">
        <p14:creationId xmlns:p14="http://schemas.microsoft.com/office/powerpoint/2010/main" val="7399848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127000" y="177799"/>
            <a:ext cx="8877300" cy="584201"/>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Dissemination of </a:t>
            </a:r>
          </a:p>
          <a:p>
            <a:pPr algn="ctr">
              <a:lnSpc>
                <a:spcPct val="90000"/>
              </a:lnSpc>
              <a:defRPr/>
            </a:pPr>
            <a:r>
              <a:rPr lang="en-US" sz="2800" dirty="0" smtClean="0">
                <a:solidFill>
                  <a:srgbClr val="0F75BC"/>
                </a:solidFill>
                <a:latin typeface="Helvetica Neue"/>
                <a:cs typeface="Helvetica Neue"/>
              </a:rPr>
              <a:t>Space Weather Resources and Information</a:t>
            </a:r>
          </a:p>
        </p:txBody>
      </p:sp>
      <p:sp>
        <p:nvSpPr>
          <p:cNvPr id="29" name="Left-Right Arrow 28"/>
          <p:cNvSpPr/>
          <p:nvPr/>
        </p:nvSpPr>
        <p:spPr>
          <a:xfrm rot="2063792">
            <a:off x="6159734" y="2026044"/>
            <a:ext cx="984968" cy="469152"/>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Right Arrow 29"/>
          <p:cNvSpPr/>
          <p:nvPr/>
        </p:nvSpPr>
        <p:spPr>
          <a:xfrm rot="19351489">
            <a:off x="1919179" y="1970185"/>
            <a:ext cx="1026408" cy="442364"/>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09900" y="1024473"/>
            <a:ext cx="3175000"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D0D0D"/>
                </a:solidFill>
                <a:latin typeface="Helvetica Neue"/>
                <a:cs typeface="Helvetica Neue"/>
              </a:rPr>
              <a:t>Knowledge/</a:t>
            </a:r>
          </a:p>
          <a:p>
            <a:pPr algn="ctr"/>
            <a:r>
              <a:rPr lang="en-US" sz="2400" dirty="0" smtClean="0">
                <a:solidFill>
                  <a:srgbClr val="0D0D0D"/>
                </a:solidFill>
                <a:latin typeface="Helvetica Neue"/>
                <a:cs typeface="Helvetica Neue"/>
              </a:rPr>
              <a:t>Understanding</a:t>
            </a:r>
            <a:endParaRPr lang="en-US" sz="2400" dirty="0">
              <a:solidFill>
                <a:srgbClr val="0D0D0D"/>
              </a:solidFill>
              <a:latin typeface="Helvetica Neue"/>
              <a:cs typeface="Helvetica Neue"/>
            </a:endParaRPr>
          </a:p>
        </p:txBody>
      </p:sp>
      <p:sp>
        <p:nvSpPr>
          <p:cNvPr id="25" name="Left Arrow 24"/>
          <p:cNvSpPr/>
          <p:nvPr/>
        </p:nvSpPr>
        <p:spPr>
          <a:xfrm rot="13151478">
            <a:off x="2269370" y="4279267"/>
            <a:ext cx="719060" cy="442415"/>
          </a:xfrm>
          <a:prstGeom prst="lef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2" name="Left Arrow 31"/>
          <p:cNvSpPr/>
          <p:nvPr/>
        </p:nvSpPr>
        <p:spPr>
          <a:xfrm rot="19057496">
            <a:off x="6115578" y="4304664"/>
            <a:ext cx="761922" cy="437811"/>
          </a:xfrm>
          <a:prstGeom prst="lef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4" name="Oval 33"/>
          <p:cNvSpPr/>
          <p:nvPr/>
        </p:nvSpPr>
        <p:spPr>
          <a:xfrm>
            <a:off x="165100" y="2599271"/>
            <a:ext cx="3175000" cy="1646497"/>
          </a:xfrm>
          <a:prstGeom prst="ellipse">
            <a:avLst/>
          </a:prstGeom>
          <a:solidFill>
            <a:srgbClr val="C6D9F1"/>
          </a:solidFill>
          <a:scene3d>
            <a:camera prst="obliqueTopLef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D0D0D"/>
                </a:solidFill>
                <a:latin typeface="Helvetica Neue"/>
                <a:cs typeface="Helvetica Neue"/>
              </a:rPr>
              <a:t>Observational Data</a:t>
            </a:r>
            <a:endParaRPr lang="en-US" sz="2400" dirty="0">
              <a:solidFill>
                <a:srgbClr val="0D0D0D"/>
              </a:solidFill>
              <a:latin typeface="Helvetica Neue"/>
              <a:cs typeface="Helvetica Neue"/>
            </a:endParaRPr>
          </a:p>
        </p:txBody>
      </p:sp>
      <p:sp>
        <p:nvSpPr>
          <p:cNvPr id="38" name="Oval 37"/>
          <p:cNvSpPr/>
          <p:nvPr/>
        </p:nvSpPr>
        <p:spPr>
          <a:xfrm>
            <a:off x="5867400" y="2611971"/>
            <a:ext cx="3175000"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D0D0D"/>
                </a:solidFill>
                <a:latin typeface="Helvetica Neue"/>
                <a:cs typeface="Helvetica Neue"/>
              </a:rPr>
              <a:t>Models </a:t>
            </a:r>
            <a:endParaRPr lang="en-US" sz="2400" dirty="0">
              <a:solidFill>
                <a:srgbClr val="0D0D0D"/>
              </a:solidFill>
              <a:latin typeface="Helvetica Neue"/>
              <a:cs typeface="Helvetica Neue"/>
            </a:endParaRPr>
          </a:p>
        </p:txBody>
      </p:sp>
      <p:pic>
        <p:nvPicPr>
          <p:cNvPr id="2" name="Picture 1" descr="ES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38" y="4817651"/>
            <a:ext cx="6451600" cy="1536700"/>
          </a:xfrm>
          <a:prstGeom prst="rect">
            <a:avLst/>
          </a:prstGeom>
        </p:spPr>
      </p:pic>
      <p:pic>
        <p:nvPicPr>
          <p:cNvPr id="3" name="Picture 2" descr="NOAA.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5799401"/>
            <a:ext cx="7073900" cy="1092200"/>
          </a:xfrm>
          <a:prstGeom prst="rect">
            <a:avLst/>
          </a:prstGeom>
        </p:spPr>
      </p:pic>
      <p:pic>
        <p:nvPicPr>
          <p:cNvPr id="26" name="Picture 4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3567" y="4208307"/>
            <a:ext cx="2853531" cy="1159560"/>
          </a:xfrm>
          <a:prstGeom prst="rect">
            <a:avLst/>
          </a:prstGeom>
          <a:solidFill>
            <a:srgbClr val="FFFFFF"/>
          </a:solidFill>
          <a:ln>
            <a:noFill/>
          </a:ln>
        </p:spPr>
      </p:pic>
      <p:pic>
        <p:nvPicPr>
          <p:cNvPr id="27" name="Bild 18" descr="swe_logo_55_transparent.t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64926" y="4152637"/>
            <a:ext cx="3933959" cy="2950469"/>
          </a:xfrm>
          <a:prstGeom prst="rect">
            <a:avLst/>
          </a:prstGeom>
        </p:spPr>
      </p:pic>
      <p:sp>
        <p:nvSpPr>
          <p:cNvPr id="37" name="Quad Arrow 36"/>
          <p:cNvSpPr/>
          <p:nvPr/>
        </p:nvSpPr>
        <p:spPr>
          <a:xfrm>
            <a:off x="3357033" y="2713010"/>
            <a:ext cx="2544233" cy="1392082"/>
          </a:xfrm>
          <a:prstGeom prst="quad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8709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pic>
        <p:nvPicPr>
          <p:cNvPr id="3" name="Picture 1" descr="sun_earth_pic_nas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060450"/>
            <a:ext cx="9110663" cy="512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AutoShape 2"/>
          <p:cNvSpPr>
            <a:spLocks/>
          </p:cNvSpPr>
          <p:nvPr/>
        </p:nvSpPr>
        <p:spPr bwMode="auto">
          <a:xfrm>
            <a:off x="660391" y="228601"/>
            <a:ext cx="8193078" cy="8318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cene3d>
              <a:camera prst="orthographicFront"/>
              <a:lightRig rig="flat" dir="tl">
                <a:rot lat="0" lon="0" rev="6600000"/>
              </a:lightRig>
            </a:scene3d>
            <a:sp3d extrusionH="25400" contourW="8890">
              <a:bevelT w="38100" h="31750"/>
              <a:contourClr>
                <a:schemeClr val="accent2">
                  <a:shade val="75000"/>
                </a:schemeClr>
              </a:contourClr>
            </a:sp3d>
          </a:bodyPr>
          <a:lstStyle/>
          <a:p>
            <a:pPr marL="39688" algn="ctr" defTabSz="914400">
              <a:defRPr/>
            </a:pPr>
            <a:r>
              <a:rPr lang="en-US" sz="2800" b="1" dirty="0" smtClean="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rPr>
              <a:t>Space Environment Spatial Scales </a:t>
            </a:r>
            <a:endParaRPr lang="en-US" sz="2800" b="1" dirty="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endParaRPr>
          </a:p>
        </p:txBody>
      </p:sp>
      <p:sp>
        <p:nvSpPr>
          <p:cNvPr id="5" name="AutoShape 3"/>
          <p:cNvSpPr>
            <a:spLocks/>
          </p:cNvSpPr>
          <p:nvPr/>
        </p:nvSpPr>
        <p:spPr bwMode="auto">
          <a:xfrm>
            <a:off x="6857998" y="2491321"/>
            <a:ext cx="2157415" cy="590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dirty="0">
                <a:solidFill>
                  <a:srgbClr val="FFFFFF"/>
                </a:solidFill>
                <a:latin typeface="Helvetica Neue"/>
                <a:cs typeface="Helvetica Neue"/>
              </a:rPr>
              <a:t>Earth </a:t>
            </a:r>
            <a:r>
              <a:rPr lang="en-US" sz="2000" b="1" dirty="0" smtClean="0">
                <a:solidFill>
                  <a:srgbClr val="FFFF00"/>
                </a:solidFill>
                <a:latin typeface="Helvetica Neue"/>
                <a:cs typeface="Helvetica Neue"/>
              </a:rPr>
              <a:t>Magnetosphere</a:t>
            </a:r>
            <a:endParaRPr lang="en-US" sz="2000" b="1" dirty="0">
              <a:solidFill>
                <a:srgbClr val="FFFF00"/>
              </a:solidFill>
              <a:latin typeface="Helvetica Neue"/>
              <a:cs typeface="Helvetica Neue"/>
            </a:endParaRPr>
          </a:p>
        </p:txBody>
      </p:sp>
      <p:sp>
        <p:nvSpPr>
          <p:cNvPr id="6" name="AutoShape 4"/>
          <p:cNvSpPr>
            <a:spLocks/>
          </p:cNvSpPr>
          <p:nvPr/>
        </p:nvSpPr>
        <p:spPr bwMode="auto">
          <a:xfrm>
            <a:off x="7248505" y="1308106"/>
            <a:ext cx="1895495" cy="9630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dirty="0">
                <a:solidFill>
                  <a:srgbClr val="FFFFFF"/>
                </a:solidFill>
                <a:latin typeface="Helvetica Neue"/>
                <a:cs typeface="Helvetica Neue"/>
              </a:rPr>
              <a:t>Earth </a:t>
            </a:r>
            <a:endParaRPr lang="en-US" dirty="0" smtClean="0">
              <a:solidFill>
                <a:srgbClr val="FFFFFF"/>
              </a:solidFill>
              <a:latin typeface="Helvetica Neue"/>
              <a:cs typeface="Helvetica Neue"/>
            </a:endParaRPr>
          </a:p>
          <a:p>
            <a:pPr marL="39688" defTabSz="914400">
              <a:defRPr/>
            </a:pPr>
            <a:r>
              <a:rPr lang="en-US" sz="2000" b="1" dirty="0" smtClean="0">
                <a:solidFill>
                  <a:srgbClr val="FFFF00"/>
                </a:solidFill>
                <a:latin typeface="Helvetica Neue"/>
                <a:cs typeface="Helvetica Neue"/>
              </a:rPr>
              <a:t>Ionosphere/</a:t>
            </a:r>
          </a:p>
          <a:p>
            <a:pPr marL="39688" defTabSz="914400">
              <a:defRPr/>
            </a:pPr>
            <a:r>
              <a:rPr lang="en-US" sz="2000" b="1" dirty="0" smtClean="0">
                <a:solidFill>
                  <a:srgbClr val="FFFF00"/>
                </a:solidFill>
                <a:latin typeface="Helvetica Neue"/>
                <a:cs typeface="Helvetica Neue"/>
              </a:rPr>
              <a:t>Thermosphere</a:t>
            </a:r>
            <a:endParaRPr lang="en-US" sz="2000" b="1" dirty="0">
              <a:solidFill>
                <a:srgbClr val="FFFF00"/>
              </a:solidFill>
              <a:latin typeface="Helvetica Neue"/>
              <a:cs typeface="Helvetica Neue"/>
            </a:endParaRPr>
          </a:p>
        </p:txBody>
      </p:sp>
      <p:sp>
        <p:nvSpPr>
          <p:cNvPr id="9" name="AutoShape 7"/>
          <p:cNvSpPr>
            <a:spLocks/>
          </p:cNvSpPr>
          <p:nvPr/>
        </p:nvSpPr>
        <p:spPr bwMode="auto">
          <a:xfrm>
            <a:off x="145247" y="2692404"/>
            <a:ext cx="1030288"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sz="2400" b="1" dirty="0">
                <a:solidFill>
                  <a:srgbClr val="FFFF00"/>
                </a:solidFill>
                <a:latin typeface="Helvetica Neue"/>
                <a:cs typeface="Helvetica Neue"/>
              </a:rPr>
              <a:t>Sun</a:t>
            </a:r>
            <a:endParaRPr lang="en-US" sz="2400" dirty="0">
              <a:solidFill>
                <a:srgbClr val="FFFF00"/>
              </a:solidFill>
              <a:latin typeface="Helvetica Neue"/>
              <a:cs typeface="Helvetica Neue"/>
            </a:endParaRPr>
          </a:p>
        </p:txBody>
      </p:sp>
      <p:sp>
        <p:nvSpPr>
          <p:cNvPr id="10" name="TextBox 9"/>
          <p:cNvSpPr txBox="1">
            <a:spLocks noChangeArrowheads="1"/>
          </p:cNvSpPr>
          <p:nvPr/>
        </p:nvSpPr>
        <p:spPr bwMode="auto">
          <a:xfrm>
            <a:off x="3285077" y="3308317"/>
            <a:ext cx="57303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sz="2000" dirty="0" smtClean="0">
                <a:solidFill>
                  <a:srgbClr val="FFFFFF"/>
                </a:solidFill>
                <a:latin typeface="Helvetica" charset="0"/>
                <a:cs typeface="Helvetica" charset="0"/>
              </a:rPr>
              <a:t>1 Solar </a:t>
            </a:r>
            <a:r>
              <a:rPr lang="en-US" sz="2000" dirty="0">
                <a:solidFill>
                  <a:srgbClr val="FFFFFF"/>
                </a:solidFill>
                <a:latin typeface="Helvetica" charset="0"/>
                <a:cs typeface="Helvetica" charset="0"/>
              </a:rPr>
              <a:t>radius </a:t>
            </a:r>
            <a:r>
              <a:rPr lang="en-US" sz="2000" dirty="0" smtClean="0">
                <a:solidFill>
                  <a:srgbClr val="FFFFFF"/>
                </a:solidFill>
                <a:latin typeface="Helvetica" charset="0"/>
                <a:cs typeface="Helvetica" charset="0"/>
              </a:rPr>
              <a:t>			 ~ 110 </a:t>
            </a:r>
            <a:r>
              <a:rPr lang="en-US" sz="2000" dirty="0">
                <a:solidFill>
                  <a:srgbClr val="FFFFFF"/>
                </a:solidFill>
                <a:latin typeface="Helvetica" charset="0"/>
                <a:cs typeface="Helvetica" charset="0"/>
              </a:rPr>
              <a:t>Earth </a:t>
            </a:r>
            <a:r>
              <a:rPr lang="en-US" sz="2000" dirty="0" smtClean="0">
                <a:solidFill>
                  <a:srgbClr val="FFFFFF"/>
                </a:solidFill>
                <a:latin typeface="Helvetica" charset="0"/>
                <a:cs typeface="Helvetica" charset="0"/>
              </a:rPr>
              <a:t>radii (Re)</a:t>
            </a:r>
          </a:p>
          <a:p>
            <a:pPr marL="0" indent="0" eaLnBrk="1" hangingPunct="1">
              <a:spcAft>
                <a:spcPts val="0"/>
              </a:spcAft>
            </a:pPr>
            <a:r>
              <a:rPr lang="en-US" sz="2000" b="1" dirty="0" smtClean="0">
                <a:solidFill>
                  <a:srgbClr val="FFFFFF"/>
                </a:solidFill>
                <a:latin typeface="Helvetica" charset="0"/>
                <a:cs typeface="Helvetica" charset="0"/>
              </a:rPr>
              <a:t>1 Earth’s radius (Re) 	</a:t>
            </a:r>
            <a:r>
              <a:rPr lang="en-US" sz="2000" b="1" dirty="0">
                <a:solidFill>
                  <a:srgbClr val="FFFFFF"/>
                </a:solidFill>
                <a:latin typeface="Helvetica" charset="0"/>
                <a:cs typeface="Helvetica" charset="0"/>
              </a:rPr>
              <a:t> </a:t>
            </a:r>
            <a:r>
              <a:rPr lang="en-US" sz="2000" b="1" dirty="0" smtClean="0">
                <a:solidFill>
                  <a:srgbClr val="FFFFFF"/>
                </a:solidFill>
                <a:latin typeface="Helvetica" charset="0"/>
                <a:cs typeface="Helvetica" charset="0"/>
              </a:rPr>
              <a:t>= 6370 km</a:t>
            </a:r>
          </a:p>
        </p:txBody>
      </p:sp>
      <p:sp>
        <p:nvSpPr>
          <p:cNvPr id="11" name="TextBox 10"/>
          <p:cNvSpPr txBox="1">
            <a:spLocks noChangeArrowheads="1"/>
          </p:cNvSpPr>
          <p:nvPr/>
        </p:nvSpPr>
        <p:spPr bwMode="auto">
          <a:xfrm>
            <a:off x="3595621" y="4345452"/>
            <a:ext cx="495565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sz="2000" dirty="0" smtClean="0">
                <a:solidFill>
                  <a:srgbClr val="FFFFFF"/>
                </a:solidFill>
                <a:latin typeface="Helvetica" charset="0"/>
                <a:cs typeface="Helvetica" charset="0"/>
              </a:rPr>
              <a:t>Geosynchronous </a:t>
            </a:r>
            <a:r>
              <a:rPr lang="en-US" sz="2000" dirty="0">
                <a:solidFill>
                  <a:srgbClr val="FFFFFF"/>
                </a:solidFill>
                <a:latin typeface="Helvetica" charset="0"/>
                <a:cs typeface="Helvetica" charset="0"/>
              </a:rPr>
              <a:t>orbit 	 </a:t>
            </a:r>
            <a:r>
              <a:rPr lang="en-US" sz="2000" dirty="0" smtClean="0">
                <a:solidFill>
                  <a:srgbClr val="FFFFFF"/>
                </a:solidFill>
                <a:latin typeface="Helvetica" charset="0"/>
                <a:cs typeface="Helvetica" charset="0"/>
              </a:rPr>
              <a:t>   6.6 Re</a:t>
            </a:r>
          </a:p>
          <a:p>
            <a:pPr marL="0" indent="0" eaLnBrk="1" hangingPunct="1">
              <a:spcAft>
                <a:spcPts val="0"/>
              </a:spcAft>
            </a:pPr>
            <a:r>
              <a:rPr lang="en-US" sz="2000" dirty="0" smtClean="0">
                <a:solidFill>
                  <a:srgbClr val="FFFFFF"/>
                </a:solidFill>
                <a:latin typeface="Helvetica" charset="0"/>
                <a:cs typeface="Helvetica" charset="0"/>
              </a:rPr>
              <a:t>Kinetic scales: </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  ~100 m – 0.1 Re</a:t>
            </a:r>
          </a:p>
          <a:p>
            <a:pPr marL="0" indent="0" eaLnBrk="1" hangingPunct="1">
              <a:spcAft>
                <a:spcPts val="0"/>
              </a:spcAft>
            </a:pPr>
            <a:r>
              <a:rPr lang="en-US" sz="2000" dirty="0" smtClean="0">
                <a:solidFill>
                  <a:srgbClr val="FFFFFF"/>
                </a:solidFill>
                <a:latin typeface="Helvetica" charset="0"/>
                <a:cs typeface="Helvetica" charset="0"/>
              </a:rPr>
              <a:t>Plasma structures </a:t>
            </a:r>
          </a:p>
          <a:p>
            <a:pPr marL="0" indent="0" eaLnBrk="1" hangingPunct="1">
              <a:spcAft>
                <a:spcPts val="0"/>
              </a:spcAft>
            </a:pPr>
            <a:r>
              <a:rPr lang="en-US" sz="2000" dirty="0" smtClean="0">
                <a:solidFill>
                  <a:srgbClr val="FFFFFF"/>
                </a:solidFill>
                <a:latin typeface="Helvetica" charset="0"/>
                <a:cs typeface="Helvetica" charset="0"/>
              </a:rPr>
              <a:t>in ionosphere:   ~ 1 m – 100 m</a:t>
            </a:r>
            <a:endParaRPr lang="en-US" sz="2000" dirty="0" smtClean="0">
              <a:latin typeface="Helvetica" charset="0"/>
              <a:cs typeface="Helvetica" charset="0"/>
            </a:endParaRPr>
          </a:p>
        </p:txBody>
      </p:sp>
      <p:sp>
        <p:nvSpPr>
          <p:cNvPr id="12" name="TextBox 11"/>
          <p:cNvSpPr txBox="1">
            <a:spLocks noChangeArrowheads="1"/>
          </p:cNvSpPr>
          <p:nvPr/>
        </p:nvSpPr>
        <p:spPr bwMode="auto">
          <a:xfrm>
            <a:off x="1337746" y="1115541"/>
            <a:ext cx="53170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dirty="0" err="1" smtClean="0">
                <a:solidFill>
                  <a:srgbClr val="FFFF00"/>
                </a:solidFill>
                <a:latin typeface="Helvetica" charset="0"/>
                <a:cs typeface="Helvetica" charset="0"/>
              </a:rPr>
              <a:t>Heliosphere</a:t>
            </a:r>
            <a:r>
              <a:rPr lang="en-US" b="1" dirty="0" smtClean="0">
                <a:latin typeface="Helvetica" charset="0"/>
                <a:cs typeface="Helvetica" charset="0"/>
              </a:rPr>
              <a:t>: </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100 au</a:t>
            </a:r>
            <a:r>
              <a:rPr lang="en-US" sz="2000" dirty="0" smtClean="0">
                <a:latin typeface="Helvetica" charset="0"/>
                <a:cs typeface="Helvetica" charset="0"/>
              </a:rPr>
              <a:t>			~ 100 au</a:t>
            </a:r>
          </a:p>
          <a:p>
            <a:pPr eaLnBrk="1" hangingPunct="1"/>
            <a:r>
              <a:rPr lang="en-US" sz="2000" dirty="0" smtClean="0">
                <a:solidFill>
                  <a:srgbClr val="FFFFFF"/>
                </a:solidFill>
                <a:latin typeface="Helvetica" charset="0"/>
                <a:cs typeface="Helvetica" charset="0"/>
              </a:rPr>
              <a:t>From Sun to Saturn: ~ 10 au</a:t>
            </a:r>
          </a:p>
          <a:p>
            <a:pPr eaLnBrk="1" hangingPunct="1"/>
            <a:r>
              <a:rPr lang="en-US" sz="2000" b="1" dirty="0" smtClean="0">
                <a:solidFill>
                  <a:srgbClr val="FFFFFF"/>
                </a:solidFill>
                <a:latin typeface="Helvetica" charset="0"/>
                <a:cs typeface="Helvetica" charset="0"/>
              </a:rPr>
              <a:t>From Sun to Earth: 1 au ~ </a:t>
            </a:r>
            <a:r>
              <a:rPr lang="en-US" sz="2000" dirty="0" smtClean="0">
                <a:solidFill>
                  <a:srgbClr val="FFFFFF"/>
                </a:solidFill>
                <a:latin typeface="Helvetica" charset="0"/>
                <a:cs typeface="Helvetica" charset="0"/>
              </a:rPr>
              <a:t>150,000,000 km</a:t>
            </a:r>
          </a:p>
          <a:p>
            <a:pPr marL="0" indent="0" eaLnBrk="1" hangingPunct="1">
              <a:spcAft>
                <a:spcPts val="0"/>
              </a:spcAft>
            </a:pPr>
            <a:r>
              <a:rPr lang="en-US" sz="2000" dirty="0">
                <a:solidFill>
                  <a:srgbClr val="FFFFFF"/>
                </a:solidFill>
                <a:latin typeface="Helvetica" charset="0"/>
                <a:cs typeface="Helvetica" charset="0"/>
              </a:rPr>
              <a:t>1 </a:t>
            </a:r>
            <a:r>
              <a:rPr lang="en-US" sz="2000" dirty="0" err="1" smtClean="0">
                <a:solidFill>
                  <a:srgbClr val="FFFFFF"/>
                </a:solidFill>
                <a:latin typeface="Helvetica" charset="0"/>
                <a:cs typeface="Helvetica" charset="0"/>
              </a:rPr>
              <a:t>a.u</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 </a:t>
            </a:r>
            <a:r>
              <a:rPr lang="en-US" sz="2000" dirty="0">
                <a:solidFill>
                  <a:srgbClr val="FFFFFF"/>
                </a:solidFill>
                <a:latin typeface="Helvetica" charset="0"/>
                <a:cs typeface="Helvetica" charset="0"/>
              </a:rPr>
              <a:t>~ 200 Solar </a:t>
            </a:r>
            <a:r>
              <a:rPr lang="en-US" sz="2000" dirty="0" smtClean="0">
                <a:solidFill>
                  <a:srgbClr val="FFFFFF"/>
                </a:solidFill>
                <a:latin typeface="Helvetica" charset="0"/>
                <a:cs typeface="Helvetica" charset="0"/>
              </a:rPr>
              <a:t>radii (</a:t>
            </a:r>
            <a:r>
              <a:rPr lang="en-US" sz="2000" dirty="0" err="1" smtClean="0">
                <a:solidFill>
                  <a:srgbClr val="FFFFFF"/>
                </a:solidFill>
                <a:latin typeface="Helvetica" charset="0"/>
                <a:cs typeface="Helvetica" charset="0"/>
              </a:rPr>
              <a:t>Rs</a:t>
            </a:r>
            <a:r>
              <a:rPr lang="en-US" sz="2000" dirty="0" smtClean="0">
                <a:solidFill>
                  <a:srgbClr val="FFFFFF"/>
                </a:solidFill>
                <a:latin typeface="Helvetica" charset="0"/>
                <a:cs typeface="Helvetica" charset="0"/>
              </a:rPr>
              <a:t>)</a:t>
            </a:r>
          </a:p>
        </p:txBody>
      </p:sp>
      <p:sp>
        <p:nvSpPr>
          <p:cNvPr id="13" name="TextBox 12"/>
          <p:cNvSpPr txBox="1">
            <a:spLocks noChangeArrowheads="1"/>
          </p:cNvSpPr>
          <p:nvPr/>
        </p:nvSpPr>
        <p:spPr bwMode="auto">
          <a:xfrm>
            <a:off x="1835650" y="6361762"/>
            <a:ext cx="6715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dirty="0" smtClean="0">
                <a:solidFill>
                  <a:srgbClr val="FFFFFF"/>
                </a:solidFill>
                <a:latin typeface="Helvetica" charset="0"/>
                <a:cs typeface="Helvetica" charset="0"/>
              </a:rPr>
              <a:t>There is a strong coupling between the scales</a:t>
            </a:r>
            <a:endParaRPr lang="en-US" sz="2000" baseline="30000" dirty="0" smtClean="0">
              <a:latin typeface="Helvetica" charset="0"/>
              <a:cs typeface="Helvetica" charset="0"/>
            </a:endParaRPr>
          </a:p>
        </p:txBody>
      </p:sp>
      <p:sp>
        <p:nvSpPr>
          <p:cNvPr id="14" name="TextBox 13"/>
          <p:cNvSpPr txBox="1">
            <a:spLocks noChangeArrowheads="1"/>
          </p:cNvSpPr>
          <p:nvPr/>
        </p:nvSpPr>
        <p:spPr bwMode="auto">
          <a:xfrm>
            <a:off x="1920319" y="6006172"/>
            <a:ext cx="4955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dirty="0" smtClean="0">
                <a:solidFill>
                  <a:srgbClr val="FFFFFF"/>
                </a:solidFill>
                <a:latin typeface="Helvetica" charset="0"/>
                <a:cs typeface="Helvetica" charset="0"/>
              </a:rPr>
              <a:t>Diversity of spatial scales : </a:t>
            </a:r>
            <a:r>
              <a:rPr lang="en-US" sz="2800" b="1" dirty="0" smtClean="0">
                <a:solidFill>
                  <a:srgbClr val="FFFFFF"/>
                </a:solidFill>
                <a:latin typeface="Helvetica" charset="0"/>
                <a:cs typeface="Helvetica" charset="0"/>
              </a:rPr>
              <a:t>&gt; 10</a:t>
            </a:r>
            <a:r>
              <a:rPr lang="en-US" sz="2800" b="1" baseline="30000" dirty="0" smtClean="0">
                <a:solidFill>
                  <a:srgbClr val="FFFFFF"/>
                </a:solidFill>
                <a:latin typeface="Helvetica" charset="0"/>
                <a:cs typeface="Helvetica" charset="0"/>
              </a:rPr>
              <a:t>10</a:t>
            </a:r>
            <a:endParaRPr lang="en-US" sz="2800" b="1" baseline="30000" dirty="0" smtClean="0">
              <a:latin typeface="Helvetica" charset="0"/>
              <a:cs typeface="Helvetica" charset="0"/>
            </a:endParaRPr>
          </a:p>
        </p:txBody>
      </p:sp>
    </p:spTree>
    <p:extLst>
      <p:ext uri="{BB962C8B-B14F-4D97-AF65-F5344CB8AC3E}">
        <p14:creationId xmlns:p14="http://schemas.microsoft.com/office/powerpoint/2010/main" val="42292313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510" y="2802565"/>
            <a:ext cx="3713510" cy="369332"/>
          </a:xfrm>
          <a:prstGeom prst="rect">
            <a:avLst/>
          </a:prstGeom>
          <a:noFill/>
        </p:spPr>
        <p:txBody>
          <a:bodyPr wrap="square" rtlCol="0">
            <a:spAutoFit/>
          </a:bodyPr>
          <a:lstStyle/>
          <a:p>
            <a:r>
              <a:rPr lang="en-US" dirty="0" smtClean="0"/>
              <a:t>MODEL ZOOM IN HERE</a:t>
            </a:r>
            <a:endParaRPr lang="en-US" dirty="0"/>
          </a:p>
        </p:txBody>
      </p:sp>
      <p:sp>
        <p:nvSpPr>
          <p:cNvPr id="3" name="Rectangle 6"/>
          <p:cNvSpPr>
            <a:spLocks noChangeArrowheads="1"/>
          </p:cNvSpPr>
          <p:nvPr/>
        </p:nvSpPr>
        <p:spPr bwMode="auto">
          <a:xfrm>
            <a:off x="0" y="228600"/>
            <a:ext cx="9144000" cy="6629400"/>
          </a:xfrm>
          <a:prstGeom prst="rect">
            <a:avLst/>
          </a:prstGeom>
          <a:solidFill>
            <a:schemeClr val="tx1"/>
          </a:solidFill>
          <a:ln w="12700">
            <a:solidFill>
              <a:schemeClr val="tx1"/>
            </a:solidFill>
            <a:round/>
            <a:headEnd/>
            <a:tailEnd/>
          </a:ln>
        </p:spPr>
        <p:txBody>
          <a:bodyPr/>
          <a:lstStyle/>
          <a:p>
            <a:endParaRPr lang="en-US" dirty="0"/>
          </a:p>
        </p:txBody>
      </p:sp>
      <p:sp>
        <p:nvSpPr>
          <p:cNvPr id="5" name="Slide Number Placeholder 4"/>
          <p:cNvSpPr>
            <a:spLocks noGrp="1"/>
          </p:cNvSpPr>
          <p:nvPr>
            <p:ph type="sldNum" sz="quarter" idx="10"/>
          </p:nvPr>
        </p:nvSpPr>
        <p:spPr>
          <a:xfrm>
            <a:off x="6553200" y="6248400"/>
            <a:ext cx="1905000" cy="457200"/>
          </a:xfrm>
        </p:spPr>
        <p:txBody>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fld id="{E242A5F2-9ADA-7C44-9CAB-965C9D46F9BA}" type="slidenum">
              <a:rPr lang="en-US" sz="800">
                <a:latin typeface="Arial"/>
                <a:cs typeface="Arial"/>
              </a:rPr>
              <a:pPr/>
              <a:t>22</a:t>
            </a:fld>
            <a:endParaRPr lang="en-US" sz="800" dirty="0">
              <a:latin typeface="Arial"/>
              <a:cs typeface="Arial"/>
            </a:endParaRPr>
          </a:p>
        </p:txBody>
      </p:sp>
      <p:pic>
        <p:nvPicPr>
          <p:cNvPr id="6" name="Picture 5" descr="Sun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 y="43434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WSA</a:t>
            </a:r>
          </a:p>
        </p:txBody>
      </p:sp>
      <p:sp>
        <p:nvSpPr>
          <p:cNvPr id="8" name="TextBox 7"/>
          <p:cNvSpPr txBox="1"/>
          <p:nvPr/>
        </p:nvSpPr>
        <p:spPr>
          <a:xfrm>
            <a:off x="533400" y="2057400"/>
            <a:ext cx="1524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PFSS.Macneice</a:t>
            </a:r>
          </a:p>
        </p:txBody>
      </p:sp>
      <p:sp>
        <p:nvSpPr>
          <p:cNvPr id="9" name="TextBox 8"/>
          <p:cNvSpPr txBox="1"/>
          <p:nvPr/>
        </p:nvSpPr>
        <p:spPr>
          <a:xfrm>
            <a:off x="152400" y="2362200"/>
            <a:ext cx="1447800" cy="307975"/>
          </a:xfrm>
          <a:prstGeom prst="rect">
            <a:avLst/>
          </a:prstGeom>
          <a:noFill/>
        </p:spPr>
        <p:txBody>
          <a:bodyPr anchor="ctr">
            <a:spAutoFit/>
          </a:bodyPr>
          <a:lstStyle/>
          <a:p>
            <a:pPr algn="ctr">
              <a:defRPr/>
            </a:pPr>
            <a:r>
              <a:rPr lang="en-US" sz="1400" dirty="0" smtClean="0">
                <a:solidFill>
                  <a:schemeClr val="bg1"/>
                </a:solidFill>
                <a:latin typeface="Arial"/>
                <a:ea typeface="ＭＳ Ｐゴシック" pitchFamily="-109" charset="-128"/>
                <a:cs typeface="Arial"/>
              </a:rPr>
              <a:t>PFSS.Luhmann</a:t>
            </a:r>
            <a:endParaRPr lang="en-US" sz="1400" dirty="0">
              <a:solidFill>
                <a:schemeClr val="bg1"/>
              </a:solidFill>
              <a:latin typeface="Arial"/>
              <a:ea typeface="ＭＳ Ｐゴシック" pitchFamily="-109" charset="-128"/>
              <a:cs typeface="Arial"/>
            </a:endParaRPr>
          </a:p>
        </p:txBody>
      </p:sp>
      <p:sp>
        <p:nvSpPr>
          <p:cNvPr id="10" name="TextBox 9"/>
          <p:cNvSpPr txBox="1"/>
          <p:nvPr/>
        </p:nvSpPr>
        <p:spPr>
          <a:xfrm>
            <a:off x="0" y="26670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ANMHD</a:t>
            </a:r>
          </a:p>
        </p:txBody>
      </p:sp>
      <p:sp>
        <p:nvSpPr>
          <p:cNvPr id="11" name="TextBox 10"/>
          <p:cNvSpPr txBox="1"/>
          <p:nvPr/>
        </p:nvSpPr>
        <p:spPr>
          <a:xfrm>
            <a:off x="914400" y="18288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PFSS.Petrie</a:t>
            </a:r>
          </a:p>
        </p:txBody>
      </p:sp>
      <p:sp>
        <p:nvSpPr>
          <p:cNvPr id="12" name="TextBox 11"/>
          <p:cNvSpPr txBox="1"/>
          <p:nvPr/>
        </p:nvSpPr>
        <p:spPr>
          <a:xfrm>
            <a:off x="0" y="34290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SRPM</a:t>
            </a:r>
          </a:p>
        </p:txBody>
      </p:sp>
      <p:sp>
        <p:nvSpPr>
          <p:cNvPr id="13" name="TextBox 12"/>
          <p:cNvSpPr txBox="1"/>
          <p:nvPr/>
        </p:nvSpPr>
        <p:spPr>
          <a:xfrm>
            <a:off x="914400" y="5410299"/>
            <a:ext cx="18288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NLFFF.Wiegelmann</a:t>
            </a:r>
            <a:endParaRPr lang="en-US" sz="1400" dirty="0">
              <a:solidFill>
                <a:schemeClr val="bg1"/>
              </a:solidFill>
              <a:latin typeface="Arial"/>
              <a:ea typeface="ＭＳ Ｐゴシック" pitchFamily="-109" charset="-128"/>
              <a:cs typeface="Arial"/>
            </a:endParaRPr>
          </a:p>
        </p:txBody>
      </p:sp>
      <p:sp>
        <p:nvSpPr>
          <p:cNvPr id="14" name="TextBox 13"/>
          <p:cNvSpPr txBox="1"/>
          <p:nvPr/>
        </p:nvSpPr>
        <p:spPr>
          <a:xfrm>
            <a:off x="2933700" y="1951038"/>
            <a:ext cx="16764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a:t>
            </a:r>
          </a:p>
        </p:txBody>
      </p:sp>
      <p:sp>
        <p:nvSpPr>
          <p:cNvPr id="15" name="TextBox 14"/>
          <p:cNvSpPr txBox="1"/>
          <p:nvPr/>
        </p:nvSpPr>
        <p:spPr>
          <a:xfrm>
            <a:off x="2933700" y="4244975"/>
            <a:ext cx="16764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ENLIL+Cone</a:t>
            </a:r>
          </a:p>
        </p:txBody>
      </p:sp>
      <p:sp>
        <p:nvSpPr>
          <p:cNvPr id="16" name="TextBox 15"/>
          <p:cNvSpPr txBox="1"/>
          <p:nvPr/>
        </p:nvSpPr>
        <p:spPr>
          <a:xfrm>
            <a:off x="3352800" y="3589338"/>
            <a:ext cx="10668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CORHEL</a:t>
            </a:r>
          </a:p>
        </p:txBody>
      </p:sp>
      <p:sp>
        <p:nvSpPr>
          <p:cNvPr id="17" name="TextBox 16"/>
          <p:cNvSpPr txBox="1"/>
          <p:nvPr/>
        </p:nvSpPr>
        <p:spPr>
          <a:xfrm>
            <a:off x="3048000" y="4572000"/>
            <a:ext cx="12192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IPS</a:t>
            </a:r>
          </a:p>
        </p:txBody>
      </p:sp>
      <p:sp>
        <p:nvSpPr>
          <p:cNvPr id="18" name="TextBox 17"/>
          <p:cNvSpPr txBox="1"/>
          <p:nvPr/>
        </p:nvSpPr>
        <p:spPr>
          <a:xfrm>
            <a:off x="3276600" y="3916363"/>
            <a:ext cx="13335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SMEI</a:t>
            </a:r>
          </a:p>
        </p:txBody>
      </p:sp>
      <p:sp>
        <p:nvSpPr>
          <p:cNvPr id="19" name="TextBox 18"/>
          <p:cNvSpPr txBox="1"/>
          <p:nvPr/>
        </p:nvSpPr>
        <p:spPr>
          <a:xfrm>
            <a:off x="2933700" y="2933700"/>
            <a:ext cx="1485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EXO Solar Wind</a:t>
            </a:r>
          </a:p>
        </p:txBody>
      </p:sp>
      <p:sp>
        <p:nvSpPr>
          <p:cNvPr id="20" name="TextBox 19"/>
          <p:cNvSpPr txBox="1"/>
          <p:nvPr/>
        </p:nvSpPr>
        <p:spPr>
          <a:xfrm>
            <a:off x="1219200" y="16002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SWMF.SC</a:t>
            </a:r>
          </a:p>
        </p:txBody>
      </p:sp>
      <p:sp>
        <p:nvSpPr>
          <p:cNvPr id="21" name="TextBox 20"/>
          <p:cNvSpPr txBox="1"/>
          <p:nvPr/>
        </p:nvSpPr>
        <p:spPr>
          <a:xfrm>
            <a:off x="3086100" y="4899025"/>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BRYNTRN</a:t>
            </a:r>
          </a:p>
        </p:txBody>
      </p:sp>
      <p:sp>
        <p:nvSpPr>
          <p:cNvPr id="22" name="TextBox 21"/>
          <p:cNvSpPr txBox="1"/>
          <p:nvPr/>
        </p:nvSpPr>
        <p:spPr>
          <a:xfrm>
            <a:off x="2933700" y="3260725"/>
            <a:ext cx="14097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EMMREM</a:t>
            </a:r>
          </a:p>
        </p:txBody>
      </p:sp>
      <p:sp>
        <p:nvSpPr>
          <p:cNvPr id="23" name="TextBox 22"/>
          <p:cNvSpPr txBox="1"/>
          <p:nvPr/>
        </p:nvSpPr>
        <p:spPr>
          <a:xfrm>
            <a:off x="2933700" y="2606675"/>
            <a:ext cx="11811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PREDICCS</a:t>
            </a:r>
          </a:p>
        </p:txBody>
      </p:sp>
      <p:sp>
        <p:nvSpPr>
          <p:cNvPr id="24" name="TextBox 23"/>
          <p:cNvSpPr txBox="1"/>
          <p:nvPr/>
        </p:nvSpPr>
        <p:spPr>
          <a:xfrm>
            <a:off x="2933700" y="2278063"/>
            <a:ext cx="12573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Posner SEP</a:t>
            </a:r>
          </a:p>
        </p:txBody>
      </p:sp>
      <p:sp>
        <p:nvSpPr>
          <p:cNvPr id="25" name="TextBox 24"/>
          <p:cNvSpPr txBox="1"/>
          <p:nvPr/>
        </p:nvSpPr>
        <p:spPr>
          <a:xfrm>
            <a:off x="152400" y="40386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ASAP</a:t>
            </a:r>
          </a:p>
        </p:txBody>
      </p:sp>
      <p:sp>
        <p:nvSpPr>
          <p:cNvPr id="26" name="TextBox 25"/>
          <p:cNvSpPr txBox="1"/>
          <p:nvPr/>
        </p:nvSpPr>
        <p:spPr>
          <a:xfrm>
            <a:off x="0" y="30480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UMASEP</a:t>
            </a:r>
          </a:p>
        </p:txBody>
      </p:sp>
      <p:sp>
        <p:nvSpPr>
          <p:cNvPr id="27" name="TextBox 26"/>
          <p:cNvSpPr txBox="1"/>
          <p:nvPr/>
        </p:nvSpPr>
        <p:spPr>
          <a:xfrm>
            <a:off x="533400" y="4724400"/>
            <a:ext cx="1143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MAGIC</a:t>
            </a:r>
          </a:p>
        </p:txBody>
      </p:sp>
      <p:sp>
        <p:nvSpPr>
          <p:cNvPr id="28" name="TextBox 27"/>
          <p:cNvSpPr txBox="1"/>
          <p:nvPr/>
        </p:nvSpPr>
        <p:spPr>
          <a:xfrm>
            <a:off x="838200" y="5105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ASSA</a:t>
            </a:r>
          </a:p>
        </p:txBody>
      </p:sp>
      <p:sp>
        <p:nvSpPr>
          <p:cNvPr id="29" name="TextBox 28"/>
          <p:cNvSpPr txBox="1"/>
          <p:nvPr/>
        </p:nvSpPr>
        <p:spPr>
          <a:xfrm>
            <a:off x="152400" y="37338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MAG4</a:t>
            </a:r>
          </a:p>
        </p:txBody>
      </p:sp>
      <p:sp>
        <p:nvSpPr>
          <p:cNvPr id="30" name="TextBox 29"/>
          <p:cNvSpPr txBox="1"/>
          <p:nvPr/>
        </p:nvSpPr>
        <p:spPr>
          <a:xfrm>
            <a:off x="2895600" y="5181600"/>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SWMF.SH</a:t>
            </a:r>
          </a:p>
        </p:txBody>
      </p:sp>
      <p:sp>
        <p:nvSpPr>
          <p:cNvPr id="31" name="TextBox 30"/>
          <p:cNvSpPr txBox="1"/>
          <p:nvPr/>
        </p:nvSpPr>
        <p:spPr>
          <a:xfrm>
            <a:off x="5181600" y="1431925"/>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GUMICS</a:t>
            </a:r>
          </a:p>
        </p:txBody>
      </p:sp>
      <p:sp>
        <p:nvSpPr>
          <p:cNvPr id="32" name="TextBox 31"/>
          <p:cNvSpPr txBox="1"/>
          <p:nvPr/>
        </p:nvSpPr>
        <p:spPr>
          <a:xfrm>
            <a:off x="4648200" y="43434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Fok RBE</a:t>
            </a:r>
          </a:p>
        </p:txBody>
      </p:sp>
      <p:sp>
        <p:nvSpPr>
          <p:cNvPr id="33" name="TextBox 32"/>
          <p:cNvSpPr txBox="1"/>
          <p:nvPr/>
        </p:nvSpPr>
        <p:spPr>
          <a:xfrm>
            <a:off x="4572000" y="2667000"/>
            <a:ext cx="1295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a:t>
            </a:r>
          </a:p>
        </p:txBody>
      </p:sp>
      <p:sp>
        <p:nvSpPr>
          <p:cNvPr id="34" name="TextBox 33"/>
          <p:cNvSpPr txBox="1"/>
          <p:nvPr/>
        </p:nvSpPr>
        <p:spPr>
          <a:xfrm>
            <a:off x="5410200" y="37338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LANLstar</a:t>
            </a:r>
          </a:p>
        </p:txBody>
      </p:sp>
      <p:sp>
        <p:nvSpPr>
          <p:cNvPr id="35" name="TextBox 34"/>
          <p:cNvSpPr txBox="1"/>
          <p:nvPr/>
        </p:nvSpPr>
        <p:spPr>
          <a:xfrm>
            <a:off x="4572000" y="35052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r>
              <a:rPr lang="en-US" sz="1400" dirty="0" smtClean="0">
                <a:solidFill>
                  <a:srgbClr val="FFFF00"/>
                </a:solidFill>
                <a:latin typeface="Arial"/>
                <a:ea typeface="ＭＳ Ｐゴシック" pitchFamily="-109" charset="-128"/>
                <a:cs typeface="Arial"/>
              </a:rPr>
              <a:t>TIEGCM</a:t>
            </a:r>
            <a:endParaRPr lang="en-US" sz="1400" dirty="0">
              <a:solidFill>
                <a:srgbClr val="FFFF00"/>
              </a:solidFill>
              <a:latin typeface="Arial"/>
              <a:ea typeface="ＭＳ Ｐゴシック" pitchFamily="-109" charset="-128"/>
              <a:cs typeface="Arial"/>
            </a:endParaRPr>
          </a:p>
        </p:txBody>
      </p:sp>
      <p:sp>
        <p:nvSpPr>
          <p:cNvPr id="36" name="TextBox 35"/>
          <p:cNvSpPr txBox="1"/>
          <p:nvPr/>
        </p:nvSpPr>
        <p:spPr>
          <a:xfrm>
            <a:off x="4572000" y="2057400"/>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OpenGGCM</a:t>
            </a:r>
          </a:p>
        </p:txBody>
      </p:sp>
      <p:sp>
        <p:nvSpPr>
          <p:cNvPr id="37" name="TextBox 36"/>
          <p:cNvSpPr txBox="1"/>
          <p:nvPr/>
        </p:nvSpPr>
        <p:spPr>
          <a:xfrm>
            <a:off x="4343400" y="1736725"/>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p>
        </p:txBody>
      </p:sp>
      <p:sp>
        <p:nvSpPr>
          <p:cNvPr id="38" name="TextBox 37"/>
          <p:cNvSpPr txBox="1"/>
          <p:nvPr/>
        </p:nvSpPr>
        <p:spPr>
          <a:xfrm>
            <a:off x="4191000" y="1431925"/>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LFM-TING</a:t>
            </a:r>
          </a:p>
        </p:txBody>
      </p:sp>
      <p:sp>
        <p:nvSpPr>
          <p:cNvPr id="39" name="TextBox 38"/>
          <p:cNvSpPr txBox="1"/>
          <p:nvPr/>
        </p:nvSpPr>
        <p:spPr>
          <a:xfrm>
            <a:off x="5486400" y="40386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Tsyganenko</a:t>
            </a:r>
          </a:p>
        </p:txBody>
      </p:sp>
      <p:sp>
        <p:nvSpPr>
          <p:cNvPr id="40" name="TextBox 39"/>
          <p:cNvSpPr txBox="1"/>
          <p:nvPr/>
        </p:nvSpPr>
        <p:spPr>
          <a:xfrm>
            <a:off x="4267200" y="23622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SWMF+RCM+deltaB</a:t>
            </a:r>
          </a:p>
        </p:txBody>
      </p:sp>
      <p:sp>
        <p:nvSpPr>
          <p:cNvPr id="41" name="TextBox 40"/>
          <p:cNvSpPr txBox="1"/>
          <p:nvPr/>
        </p:nvSpPr>
        <p:spPr>
          <a:xfrm>
            <a:off x="4419600" y="28956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SWMF+RCM+RBE</a:t>
            </a:r>
          </a:p>
        </p:txBody>
      </p:sp>
      <p:sp>
        <p:nvSpPr>
          <p:cNvPr id="42" name="TextBox 41"/>
          <p:cNvSpPr txBox="1"/>
          <p:nvPr/>
        </p:nvSpPr>
        <p:spPr>
          <a:xfrm>
            <a:off x="4495800" y="32004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SWMF+RCM+CRCM</a:t>
            </a:r>
          </a:p>
        </p:txBody>
      </p:sp>
      <p:sp>
        <p:nvSpPr>
          <p:cNvPr id="43" name="TextBox 42"/>
          <p:cNvSpPr txBox="1"/>
          <p:nvPr/>
        </p:nvSpPr>
        <p:spPr>
          <a:xfrm>
            <a:off x="4648200" y="3810000"/>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WINDMI</a:t>
            </a:r>
          </a:p>
        </p:txBody>
      </p:sp>
      <p:sp>
        <p:nvSpPr>
          <p:cNvPr id="44" name="TextBox 43"/>
          <p:cNvSpPr txBox="1"/>
          <p:nvPr/>
        </p:nvSpPr>
        <p:spPr>
          <a:xfrm>
            <a:off x="4572000" y="41148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IGRF</a:t>
            </a:r>
          </a:p>
        </p:txBody>
      </p:sp>
      <p:sp>
        <p:nvSpPr>
          <p:cNvPr id="45" name="TextBox 44"/>
          <p:cNvSpPr txBox="1"/>
          <p:nvPr/>
        </p:nvSpPr>
        <p:spPr>
          <a:xfrm>
            <a:off x="5410200" y="46482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Apex</a:t>
            </a:r>
          </a:p>
        </p:txBody>
      </p:sp>
      <p:sp>
        <p:nvSpPr>
          <p:cNvPr id="46" name="TextBox 45"/>
          <p:cNvSpPr txBox="1"/>
          <p:nvPr/>
        </p:nvSpPr>
        <p:spPr>
          <a:xfrm>
            <a:off x="4495800" y="4953000"/>
            <a:ext cx="1219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AACGM</a:t>
            </a:r>
          </a:p>
        </p:txBody>
      </p:sp>
      <p:sp>
        <p:nvSpPr>
          <p:cNvPr id="47" name="TextBox 46"/>
          <p:cNvSpPr txBox="1"/>
          <p:nvPr/>
        </p:nvSpPr>
        <p:spPr>
          <a:xfrm>
            <a:off x="4495800" y="4648200"/>
            <a:ext cx="1066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PS VP</a:t>
            </a:r>
          </a:p>
        </p:txBody>
      </p:sp>
      <p:sp>
        <p:nvSpPr>
          <p:cNvPr id="48" name="TextBox 47"/>
          <p:cNvSpPr txBox="1"/>
          <p:nvPr/>
        </p:nvSpPr>
        <p:spPr>
          <a:xfrm>
            <a:off x="5486400" y="4953000"/>
            <a:ext cx="1524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Ovation Prime</a:t>
            </a:r>
          </a:p>
        </p:txBody>
      </p:sp>
      <p:sp>
        <p:nvSpPr>
          <p:cNvPr id="49" name="TextBox 48"/>
          <p:cNvSpPr txBox="1"/>
          <p:nvPr/>
        </p:nvSpPr>
        <p:spPr>
          <a:xfrm>
            <a:off x="5562600" y="4343400"/>
            <a:ext cx="1600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Weigel-deltaB</a:t>
            </a:r>
          </a:p>
        </p:txBody>
      </p:sp>
      <p:sp>
        <p:nvSpPr>
          <p:cNvPr id="50" name="TextBox 49"/>
          <p:cNvSpPr txBox="1"/>
          <p:nvPr/>
        </p:nvSpPr>
        <p:spPr>
          <a:xfrm>
            <a:off x="5638800" y="1752600"/>
            <a:ext cx="685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GIC</a:t>
            </a:r>
          </a:p>
        </p:txBody>
      </p:sp>
      <p:pic>
        <p:nvPicPr>
          <p:cNvPr id="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2"/>
          <p:cNvSpPr txBox="1">
            <a:spLocks noChangeArrowheads="1"/>
          </p:cNvSpPr>
          <p:nvPr/>
        </p:nvSpPr>
        <p:spPr bwMode="auto">
          <a:xfrm>
            <a:off x="228600" y="152400"/>
            <a:ext cx="8686800" cy="914400"/>
          </a:xfrm>
          <a:prstGeom prst="rect">
            <a:avLst/>
          </a:prstGeom>
          <a:noFill/>
          <a:ln w="12700" cap="flat" cmpd="sng" algn="ctr">
            <a:solidFill>
              <a:schemeClr val="bg1"/>
            </a:solidFill>
            <a:prstDash val="solid"/>
            <a:round/>
            <a:headEnd type="none" w="med" len="med"/>
            <a:tailEnd type="none" w="med" len="med"/>
          </a:ln>
          <a:effectLst>
            <a:outerShdw blurRad="25400" dist="25399" dir="2700000" algn="ctr" rotWithShape="0">
              <a:schemeClr val="tx1">
                <a:alpha val="80000"/>
              </a:schemeClr>
            </a:outerShdw>
          </a:effectLst>
        </p:spPr>
        <p:txBody>
          <a:bodyPr anchor="ctr"/>
          <a:lstStyle/>
          <a:p>
            <a:pPr algn="ctr">
              <a:lnSpc>
                <a:spcPct val="90000"/>
              </a:lnSpc>
              <a:defRPr/>
            </a:pPr>
            <a:r>
              <a:rPr lang="en-US" altLang="ja-JP" sz="2800" b="1" dirty="0" smtClean="0">
                <a:solidFill>
                  <a:schemeClr val="bg1"/>
                </a:solidFill>
                <a:latin typeface="Helvetica" pitchFamily="-108" charset="0"/>
                <a:ea typeface="Helvetica" pitchFamily="-108" charset="0"/>
                <a:cs typeface="Helvetica" pitchFamily="-108" charset="0"/>
              </a:rPr>
              <a:t>Expanding Collection of Models at CCMC: &gt; 80</a:t>
            </a:r>
            <a:endParaRPr lang="en-US" altLang="ja-JP" sz="2800" b="1" dirty="0">
              <a:solidFill>
                <a:schemeClr val="bg1"/>
              </a:solidFill>
              <a:latin typeface="Helvetica" pitchFamily="-108" charset="0"/>
              <a:ea typeface="Helvetica" pitchFamily="-108" charset="0"/>
              <a:cs typeface="Helvetica" pitchFamily="-108" charset="0"/>
            </a:endParaRPr>
          </a:p>
        </p:txBody>
      </p:sp>
      <p:sp>
        <p:nvSpPr>
          <p:cNvPr id="53" name="TextBox 52"/>
          <p:cNvSpPr txBox="1"/>
          <p:nvPr/>
        </p:nvSpPr>
        <p:spPr>
          <a:xfrm>
            <a:off x="228600" y="5928211"/>
            <a:ext cx="1371600" cy="338554"/>
          </a:xfrm>
          <a:prstGeom prst="rect">
            <a:avLst/>
          </a:prstGeom>
          <a:noFill/>
        </p:spPr>
        <p:txBody>
          <a:bodyPr wrap="square" anchor="ctr">
            <a:spAutoFit/>
          </a:bodyPr>
          <a:lstStyle/>
          <a:p>
            <a:pPr algn="ctr">
              <a:defRPr/>
            </a:pPr>
            <a:r>
              <a:rPr lang="en-US" sz="1600" b="1" dirty="0">
                <a:solidFill>
                  <a:schemeClr val="bg1"/>
                </a:solidFill>
                <a:latin typeface="Arial"/>
                <a:ea typeface="ＭＳ Ｐゴシック" pitchFamily="-109" charset="-128"/>
                <a:cs typeface="Arial"/>
              </a:rPr>
              <a:t>Corona</a:t>
            </a:r>
          </a:p>
        </p:txBody>
      </p:sp>
      <p:sp>
        <p:nvSpPr>
          <p:cNvPr id="54" name="TextBox 53"/>
          <p:cNvSpPr txBox="1"/>
          <p:nvPr/>
        </p:nvSpPr>
        <p:spPr>
          <a:xfrm>
            <a:off x="1651635" y="5928211"/>
            <a:ext cx="1447800" cy="338554"/>
          </a:xfrm>
          <a:prstGeom prst="rect">
            <a:avLst/>
          </a:prstGeom>
          <a:noFill/>
        </p:spPr>
        <p:txBody>
          <a:bodyPr wrap="square" anchor="ctr">
            <a:spAutoFit/>
          </a:bodyPr>
          <a:lstStyle/>
          <a:p>
            <a:pPr algn="ctr">
              <a:defRPr/>
            </a:pPr>
            <a:r>
              <a:rPr lang="en-US" sz="1600" b="1" dirty="0">
                <a:solidFill>
                  <a:srgbClr val="66FF66"/>
                </a:solidFill>
                <a:latin typeface="Arial"/>
                <a:ea typeface="ＭＳ Ｐゴシック" pitchFamily="-109" charset="-128"/>
                <a:cs typeface="Arial"/>
              </a:rPr>
              <a:t>Heliosphere</a:t>
            </a:r>
          </a:p>
        </p:txBody>
      </p:sp>
      <p:sp>
        <p:nvSpPr>
          <p:cNvPr id="55" name="TextBox 54"/>
          <p:cNvSpPr txBox="1"/>
          <p:nvPr/>
        </p:nvSpPr>
        <p:spPr>
          <a:xfrm>
            <a:off x="3150870" y="5928211"/>
            <a:ext cx="1821180" cy="338554"/>
          </a:xfrm>
          <a:prstGeom prst="rect">
            <a:avLst/>
          </a:prstGeom>
          <a:noFill/>
        </p:spPr>
        <p:txBody>
          <a:bodyPr wrap="square" anchor="ctr">
            <a:spAutoFit/>
          </a:bodyPr>
          <a:lstStyle/>
          <a:p>
            <a:pPr algn="ctr">
              <a:defRPr/>
            </a:pPr>
            <a:r>
              <a:rPr lang="en-US" sz="1600" b="1" dirty="0">
                <a:solidFill>
                  <a:srgbClr val="FFFF00"/>
                </a:solidFill>
                <a:latin typeface="Arial"/>
                <a:ea typeface="ＭＳ Ｐゴシック" pitchFamily="-109" charset="-128"/>
                <a:cs typeface="Arial"/>
              </a:rPr>
              <a:t>Magnetosphere</a:t>
            </a:r>
          </a:p>
        </p:txBody>
      </p:sp>
      <p:sp>
        <p:nvSpPr>
          <p:cNvPr id="56" name="TextBox 55"/>
          <p:cNvSpPr txBox="1"/>
          <p:nvPr/>
        </p:nvSpPr>
        <p:spPr>
          <a:xfrm>
            <a:off x="7162800" y="5805100"/>
            <a:ext cx="1722120" cy="584776"/>
          </a:xfrm>
          <a:prstGeom prst="rect">
            <a:avLst/>
          </a:prstGeom>
          <a:noFill/>
        </p:spPr>
        <p:txBody>
          <a:bodyPr wrap="square" anchor="ctr">
            <a:spAutoFit/>
          </a:bodyPr>
          <a:lstStyle/>
          <a:p>
            <a:pPr algn="ctr">
              <a:defRPr/>
            </a:pPr>
            <a:r>
              <a:rPr lang="en-US" sz="1600" b="1" dirty="0" smtClean="0">
                <a:solidFill>
                  <a:srgbClr val="66FFFF"/>
                </a:solidFill>
                <a:latin typeface="Arial"/>
                <a:ea typeface="ＭＳ Ｐゴシック" pitchFamily="-109" charset="-128"/>
                <a:cs typeface="Arial"/>
              </a:rPr>
              <a:t>Ionosphere/Thermosphere</a:t>
            </a:r>
            <a:endParaRPr lang="en-US" sz="1600" b="1" dirty="0">
              <a:solidFill>
                <a:srgbClr val="66FFFF"/>
              </a:solidFill>
              <a:latin typeface="Arial"/>
              <a:ea typeface="ＭＳ Ｐゴシック" pitchFamily="-109" charset="-128"/>
              <a:cs typeface="Arial"/>
            </a:endParaRPr>
          </a:p>
        </p:txBody>
      </p:sp>
      <p:sp>
        <p:nvSpPr>
          <p:cNvPr id="57" name="TextBox 56"/>
          <p:cNvSpPr txBox="1"/>
          <p:nvPr/>
        </p:nvSpPr>
        <p:spPr>
          <a:xfrm>
            <a:off x="6858000" y="1295400"/>
            <a:ext cx="9144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SAMI-2</a:t>
            </a:r>
          </a:p>
        </p:txBody>
      </p:sp>
      <p:sp>
        <p:nvSpPr>
          <p:cNvPr id="58" name="TextBox 57"/>
          <p:cNvSpPr txBox="1"/>
          <p:nvPr/>
        </p:nvSpPr>
        <p:spPr>
          <a:xfrm>
            <a:off x="8153400" y="19050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IRI</a:t>
            </a:r>
          </a:p>
        </p:txBody>
      </p:sp>
      <p:sp>
        <p:nvSpPr>
          <p:cNvPr id="59" name="TextBox 58"/>
          <p:cNvSpPr txBox="1"/>
          <p:nvPr/>
        </p:nvSpPr>
        <p:spPr>
          <a:xfrm>
            <a:off x="7772400" y="2590800"/>
            <a:ext cx="1219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SWACI-TEC</a:t>
            </a:r>
          </a:p>
        </p:txBody>
      </p:sp>
      <p:sp>
        <p:nvSpPr>
          <p:cNvPr id="60" name="TextBox 59"/>
          <p:cNvSpPr txBox="1"/>
          <p:nvPr/>
        </p:nvSpPr>
        <p:spPr>
          <a:xfrm>
            <a:off x="8153400" y="3276600"/>
            <a:ext cx="838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MSIS</a:t>
            </a:r>
          </a:p>
        </p:txBody>
      </p:sp>
      <p:sp>
        <p:nvSpPr>
          <p:cNvPr id="61" name="TextBox 60"/>
          <p:cNvSpPr txBox="1"/>
          <p:nvPr/>
        </p:nvSpPr>
        <p:spPr>
          <a:xfrm>
            <a:off x="7810500" y="2895600"/>
            <a:ext cx="1333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ABBYNormal</a:t>
            </a:r>
          </a:p>
        </p:txBody>
      </p:sp>
      <p:sp>
        <p:nvSpPr>
          <p:cNvPr id="62" name="TextBox 61"/>
          <p:cNvSpPr txBox="1"/>
          <p:nvPr/>
        </p:nvSpPr>
        <p:spPr>
          <a:xfrm>
            <a:off x="7848600" y="16002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TIE-GCM</a:t>
            </a:r>
          </a:p>
        </p:txBody>
      </p:sp>
      <p:sp>
        <p:nvSpPr>
          <p:cNvPr id="63" name="TextBox 62"/>
          <p:cNvSpPr txBox="1"/>
          <p:nvPr/>
        </p:nvSpPr>
        <p:spPr>
          <a:xfrm>
            <a:off x="8229600" y="35814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GITM</a:t>
            </a:r>
          </a:p>
        </p:txBody>
      </p:sp>
      <p:sp>
        <p:nvSpPr>
          <p:cNvPr id="64" name="TextBox 63"/>
          <p:cNvSpPr txBox="1"/>
          <p:nvPr/>
        </p:nvSpPr>
        <p:spPr>
          <a:xfrm>
            <a:off x="7543800" y="2209800"/>
            <a:ext cx="1409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USU-GAIM</a:t>
            </a:r>
          </a:p>
        </p:txBody>
      </p:sp>
      <p:sp>
        <p:nvSpPr>
          <p:cNvPr id="65" name="TextBox 64"/>
          <p:cNvSpPr txBox="1"/>
          <p:nvPr/>
        </p:nvSpPr>
        <p:spPr>
          <a:xfrm>
            <a:off x="7315200" y="1905000"/>
            <a:ext cx="1028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CTIPe</a:t>
            </a:r>
          </a:p>
        </p:txBody>
      </p:sp>
      <p:sp>
        <p:nvSpPr>
          <p:cNvPr id="66" name="TextBox 65"/>
          <p:cNvSpPr txBox="1"/>
          <p:nvPr/>
        </p:nvSpPr>
        <p:spPr>
          <a:xfrm>
            <a:off x="7772400" y="12954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SAMI-3</a:t>
            </a:r>
          </a:p>
        </p:txBody>
      </p:sp>
      <p:sp>
        <p:nvSpPr>
          <p:cNvPr id="67" name="TextBox 66"/>
          <p:cNvSpPr txBox="1"/>
          <p:nvPr/>
        </p:nvSpPr>
        <p:spPr>
          <a:xfrm>
            <a:off x="8077200" y="3886200"/>
            <a:ext cx="952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PBMOD</a:t>
            </a:r>
          </a:p>
        </p:txBody>
      </p:sp>
      <p:sp>
        <p:nvSpPr>
          <p:cNvPr id="68" name="TextBox 67"/>
          <p:cNvSpPr txBox="1"/>
          <p:nvPr/>
        </p:nvSpPr>
        <p:spPr>
          <a:xfrm>
            <a:off x="7772400" y="41910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TRIPL-DA</a:t>
            </a:r>
          </a:p>
        </p:txBody>
      </p:sp>
      <p:sp>
        <p:nvSpPr>
          <p:cNvPr id="69" name="TextBox 68"/>
          <p:cNvSpPr txBox="1"/>
          <p:nvPr/>
        </p:nvSpPr>
        <p:spPr>
          <a:xfrm>
            <a:off x="7772400" y="44958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 IE</a:t>
            </a:r>
          </a:p>
        </p:txBody>
      </p:sp>
      <p:sp>
        <p:nvSpPr>
          <p:cNvPr id="70" name="TextBox 69"/>
          <p:cNvSpPr txBox="1"/>
          <p:nvPr/>
        </p:nvSpPr>
        <p:spPr>
          <a:xfrm>
            <a:off x="7391400" y="48006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Weimer-deltaB</a:t>
            </a:r>
          </a:p>
        </p:txBody>
      </p:sp>
      <p:sp>
        <p:nvSpPr>
          <p:cNvPr id="71" name="TextBox 70"/>
          <p:cNvSpPr txBox="1"/>
          <p:nvPr/>
        </p:nvSpPr>
        <p:spPr>
          <a:xfrm>
            <a:off x="7391400" y="5105499"/>
            <a:ext cx="1600200" cy="307777"/>
          </a:xfrm>
          <a:prstGeom prst="rect">
            <a:avLst/>
          </a:prstGeom>
          <a:noFill/>
        </p:spPr>
        <p:txBody>
          <a:bodyPr anchor="ctr">
            <a:spAutoFit/>
          </a:bodyPr>
          <a:lstStyle/>
          <a:p>
            <a:pPr algn="ctr">
              <a:defRPr/>
            </a:pPr>
            <a:r>
              <a:rPr lang="en-US" sz="1400" b="1" dirty="0" smtClean="0">
                <a:solidFill>
                  <a:srgbClr val="66FFFF"/>
                </a:solidFill>
                <a:latin typeface="Arial"/>
                <a:ea typeface="ＭＳ Ｐゴシック" pitchFamily="-109" charset="-128"/>
                <a:cs typeface="Arial"/>
              </a:rPr>
              <a:t>JB2008</a:t>
            </a:r>
          </a:p>
        </p:txBody>
      </p:sp>
      <p:sp>
        <p:nvSpPr>
          <p:cNvPr id="72" name="TextBox 71"/>
          <p:cNvSpPr txBox="1"/>
          <p:nvPr/>
        </p:nvSpPr>
        <p:spPr>
          <a:xfrm>
            <a:off x="7391400" y="54102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COSGROVE-PF</a:t>
            </a:r>
          </a:p>
        </p:txBody>
      </p:sp>
      <p:sp>
        <p:nvSpPr>
          <p:cNvPr id="73" name="TextBox 72"/>
          <p:cNvSpPr txBox="1"/>
          <p:nvPr/>
        </p:nvSpPr>
        <p:spPr>
          <a:xfrm>
            <a:off x="6400800" y="23622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RCM</a:t>
            </a:r>
          </a:p>
        </p:txBody>
      </p:sp>
      <p:sp>
        <p:nvSpPr>
          <p:cNvPr id="74" name="TextBox 78"/>
          <p:cNvSpPr txBox="1">
            <a:spLocks noChangeArrowheads="1"/>
          </p:cNvSpPr>
          <p:nvPr/>
        </p:nvSpPr>
        <p:spPr bwMode="auto">
          <a:xfrm>
            <a:off x="6400800" y="2667000"/>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Fok.CIMI</a:t>
            </a:r>
          </a:p>
        </p:txBody>
      </p:sp>
      <p:sp>
        <p:nvSpPr>
          <p:cNvPr id="75" name="TextBox 74"/>
          <p:cNvSpPr txBox="1"/>
          <p:nvPr/>
        </p:nvSpPr>
        <p:spPr>
          <a:xfrm>
            <a:off x="6553200" y="29718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Fok.RC</a:t>
            </a:r>
          </a:p>
        </p:txBody>
      </p:sp>
      <p:sp>
        <p:nvSpPr>
          <p:cNvPr id="76" name="TextBox 75"/>
          <p:cNvSpPr txBox="1"/>
          <p:nvPr/>
        </p:nvSpPr>
        <p:spPr>
          <a:xfrm>
            <a:off x="6705600" y="3581400"/>
            <a:ext cx="11430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AE-8/AP-8</a:t>
            </a:r>
          </a:p>
        </p:txBody>
      </p:sp>
      <p:sp>
        <p:nvSpPr>
          <p:cNvPr id="77" name="TextBox 81"/>
          <p:cNvSpPr txBox="1">
            <a:spLocks noChangeArrowheads="1"/>
          </p:cNvSpPr>
          <p:nvPr/>
        </p:nvSpPr>
        <p:spPr bwMode="auto">
          <a:xfrm>
            <a:off x="6858000" y="38862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AE-9/AP-9</a:t>
            </a:r>
          </a:p>
        </p:txBody>
      </p:sp>
      <p:sp>
        <p:nvSpPr>
          <p:cNvPr id="78" name="TextBox 77"/>
          <p:cNvSpPr txBox="1"/>
          <p:nvPr/>
        </p:nvSpPr>
        <p:spPr>
          <a:xfrm>
            <a:off x="6705600" y="3276600"/>
            <a:ext cx="10668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UPOS RB</a:t>
            </a:r>
          </a:p>
        </p:txBody>
      </p:sp>
      <p:sp>
        <p:nvSpPr>
          <p:cNvPr id="79" name="TextBox 81"/>
          <p:cNvSpPr txBox="1">
            <a:spLocks noChangeArrowheads="1"/>
          </p:cNvSpPr>
          <p:nvPr/>
        </p:nvSpPr>
        <p:spPr bwMode="auto">
          <a:xfrm>
            <a:off x="6858000" y="41910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smtClean="0">
                <a:solidFill>
                  <a:schemeClr val="accent1"/>
                </a:solidFill>
                <a:latin typeface="Arial"/>
                <a:cs typeface="Arial"/>
              </a:rPr>
              <a:t>VERB</a:t>
            </a:r>
            <a:endParaRPr lang="en-US" sz="1400" dirty="0">
              <a:solidFill>
                <a:schemeClr val="accent1"/>
              </a:solidFill>
              <a:latin typeface="Arial"/>
              <a:cs typeface="Arial"/>
            </a:endParaRPr>
          </a:p>
        </p:txBody>
      </p:sp>
      <p:sp>
        <p:nvSpPr>
          <p:cNvPr id="80" name="TextBox 79"/>
          <p:cNvSpPr txBox="1">
            <a:spLocks noChangeArrowheads="1"/>
          </p:cNvSpPr>
          <p:nvPr/>
        </p:nvSpPr>
        <p:spPr bwMode="auto">
          <a:xfrm>
            <a:off x="5023485" y="5805100"/>
            <a:ext cx="2209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600" dirty="0" smtClean="0">
                <a:solidFill>
                  <a:schemeClr val="accent1"/>
                </a:solidFill>
                <a:latin typeface="Arial"/>
                <a:cs typeface="Arial"/>
              </a:rPr>
              <a:t>Inner </a:t>
            </a:r>
          </a:p>
          <a:p>
            <a:pPr algn="ctr" eaLnBrk="1" hangingPunct="1"/>
            <a:r>
              <a:rPr lang="en-US" sz="1600" dirty="0" smtClean="0">
                <a:solidFill>
                  <a:schemeClr val="accent1"/>
                </a:solidFill>
                <a:latin typeface="Arial"/>
                <a:cs typeface="Arial"/>
              </a:rPr>
              <a:t>Magnetosphere</a:t>
            </a:r>
            <a:endParaRPr lang="en-US" sz="1600" dirty="0">
              <a:solidFill>
                <a:schemeClr val="accent1"/>
              </a:solidFill>
              <a:latin typeface="Arial"/>
              <a:cs typeface="Arial"/>
            </a:endParaRPr>
          </a:p>
        </p:txBody>
      </p:sp>
      <p:sp>
        <p:nvSpPr>
          <p:cNvPr id="82" name="TextBox 81"/>
          <p:cNvSpPr txBox="1"/>
          <p:nvPr/>
        </p:nvSpPr>
        <p:spPr>
          <a:xfrm>
            <a:off x="1676400" y="5105499"/>
            <a:ext cx="11430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SNB3GEO</a:t>
            </a:r>
            <a:endParaRPr lang="en-US" sz="1400" dirty="0">
              <a:solidFill>
                <a:schemeClr val="bg1"/>
              </a:solidFill>
              <a:latin typeface="Arial"/>
              <a:ea typeface="ＭＳ Ｐゴシック" pitchFamily="-109" charset="-128"/>
              <a:cs typeface="Arial"/>
            </a:endParaRPr>
          </a:p>
        </p:txBody>
      </p:sp>
    </p:spTree>
    <p:extLst>
      <p:ext uri="{BB962C8B-B14F-4D97-AF65-F5344CB8AC3E}">
        <p14:creationId xmlns:p14="http://schemas.microsoft.com/office/powerpoint/2010/main" val="42056989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596900" y="1333500"/>
            <a:ext cx="7874000"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Aft>
                <a:spcPts val="600"/>
              </a:spcAft>
            </a:pPr>
            <a:r>
              <a:rPr lang="en-US" b="1" dirty="0" smtClean="0">
                <a:latin typeface="Helvetica Neue"/>
                <a:cs typeface="Helvetica Neue"/>
              </a:rPr>
              <a:t>Empirical Models</a:t>
            </a:r>
          </a:p>
          <a:p>
            <a:pPr eaLnBrk="1" hangingPunct="1">
              <a:spcAft>
                <a:spcPts val="600"/>
              </a:spcAft>
            </a:pPr>
            <a:endParaRPr lang="en-US" dirty="0">
              <a:latin typeface="Helvetica Neue"/>
              <a:cs typeface="Helvetica Neue"/>
            </a:endParaRPr>
          </a:p>
          <a:p>
            <a:pPr eaLnBrk="1" hangingPunct="1">
              <a:spcAft>
                <a:spcPts val="600"/>
              </a:spcAft>
            </a:pPr>
            <a:r>
              <a:rPr lang="en-US" b="1" dirty="0" smtClean="0">
                <a:latin typeface="Helvetica Neue"/>
                <a:cs typeface="Helvetica Neue"/>
              </a:rPr>
              <a:t>Physics-based </a:t>
            </a:r>
            <a:r>
              <a:rPr lang="en-US" dirty="0" smtClean="0">
                <a:latin typeface="Helvetica Neue"/>
                <a:cs typeface="Helvetica Neue"/>
              </a:rPr>
              <a:t>(first principle models with different approximations). Examples:</a:t>
            </a:r>
          </a:p>
          <a:p>
            <a:pPr eaLnBrk="1" hangingPunct="1">
              <a:spcAft>
                <a:spcPts val="600"/>
              </a:spcAft>
            </a:pPr>
            <a:r>
              <a:rPr lang="en-US" dirty="0">
                <a:latin typeface="Helvetica Neue"/>
                <a:cs typeface="Helvetica Neue"/>
              </a:rPr>
              <a:t>	</a:t>
            </a:r>
            <a:r>
              <a:rPr lang="en-US" dirty="0" smtClean="0">
                <a:latin typeface="Helvetica Neue"/>
                <a:cs typeface="Helvetica Neue"/>
              </a:rPr>
              <a:t>- </a:t>
            </a:r>
            <a:r>
              <a:rPr lang="en-US" dirty="0" err="1">
                <a:latin typeface="Helvetica Neue"/>
                <a:cs typeface="Helvetica Neue"/>
              </a:rPr>
              <a:t>Magnetohydrodynamics</a:t>
            </a:r>
            <a:r>
              <a:rPr lang="en-US" dirty="0">
                <a:latin typeface="Helvetica Neue"/>
                <a:cs typeface="Helvetica Neue"/>
              </a:rPr>
              <a:t> (MHD</a:t>
            </a:r>
            <a:r>
              <a:rPr lang="en-US" dirty="0" smtClean="0">
                <a:latin typeface="Helvetica Neue"/>
                <a:cs typeface="Helvetica Neue"/>
              </a:rPr>
              <a:t>) – single species fluid</a:t>
            </a:r>
          </a:p>
          <a:p>
            <a:pPr eaLnBrk="1" hangingPunct="1">
              <a:spcAft>
                <a:spcPts val="600"/>
              </a:spcAft>
            </a:pPr>
            <a:r>
              <a:rPr lang="en-US" dirty="0">
                <a:latin typeface="Helvetica Neue"/>
                <a:cs typeface="Helvetica Neue"/>
              </a:rPr>
              <a:t>	</a:t>
            </a:r>
            <a:r>
              <a:rPr lang="en-US" dirty="0" smtClean="0">
                <a:latin typeface="Helvetica Neue"/>
                <a:cs typeface="Helvetica Neue"/>
              </a:rPr>
              <a:t>- Multi-fluid, Hall MHD</a:t>
            </a:r>
          </a:p>
          <a:p>
            <a:pPr eaLnBrk="1" hangingPunct="1">
              <a:spcAft>
                <a:spcPts val="600"/>
              </a:spcAft>
            </a:pPr>
            <a:r>
              <a:rPr lang="en-US" dirty="0">
                <a:latin typeface="Helvetica Neue"/>
                <a:cs typeface="Helvetica Neue"/>
              </a:rPr>
              <a:t>	</a:t>
            </a:r>
            <a:r>
              <a:rPr lang="en-US" dirty="0" smtClean="0">
                <a:latin typeface="Helvetica Neue"/>
                <a:cs typeface="Helvetica Neue"/>
              </a:rPr>
              <a:t>- Kinetic (particles)</a:t>
            </a:r>
          </a:p>
          <a:p>
            <a:pPr eaLnBrk="1" hangingPunct="1">
              <a:spcAft>
                <a:spcPts val="600"/>
              </a:spcAft>
            </a:pPr>
            <a:endParaRPr lang="en-US" dirty="0">
              <a:latin typeface="Helvetica Neue"/>
              <a:cs typeface="Helvetica Neue"/>
            </a:endParaRPr>
          </a:p>
          <a:p>
            <a:pPr eaLnBrk="1" hangingPunct="1">
              <a:spcAft>
                <a:spcPts val="600"/>
              </a:spcAft>
            </a:pPr>
            <a:r>
              <a:rPr lang="en-US" b="1" dirty="0" smtClean="0">
                <a:latin typeface="Helvetica Neue"/>
                <a:cs typeface="Helvetica Neue"/>
              </a:rPr>
              <a:t>Data assimilative </a:t>
            </a:r>
          </a:p>
        </p:txBody>
      </p:sp>
      <p:sp>
        <p:nvSpPr>
          <p:cNvPr id="3" name="Title 1"/>
          <p:cNvSpPr txBox="1">
            <a:spLocks/>
          </p:cNvSpPr>
          <p:nvPr/>
        </p:nvSpPr>
        <p:spPr bwMode="auto">
          <a:xfrm>
            <a:off x="1066800" y="228600"/>
            <a:ext cx="6858000" cy="9906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charset="0"/>
                <a:cs typeface="Helvetica" charset="0"/>
              </a:rPr>
              <a:t>Type of Models</a:t>
            </a:r>
            <a:endParaRPr lang="en-US" sz="3200" dirty="0" smtClean="0">
              <a:solidFill>
                <a:srgbClr val="FF0000"/>
              </a:solidFill>
              <a:latin typeface="Helvetica" charset="0"/>
              <a:cs typeface="Helvetica" charset="0"/>
            </a:endParaRPr>
          </a:p>
        </p:txBody>
      </p:sp>
    </p:spTree>
    <p:extLst>
      <p:ext uri="{BB962C8B-B14F-4D97-AF65-F5344CB8AC3E}">
        <p14:creationId xmlns:p14="http://schemas.microsoft.com/office/powerpoint/2010/main" val="23558995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457200" y="1752600"/>
            <a:ext cx="81534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Aft>
                <a:spcPts val="600"/>
              </a:spcAft>
            </a:pPr>
            <a:r>
              <a:rPr lang="en-US" dirty="0" smtClean="0">
                <a:latin typeface="Helvetica" charset="0"/>
                <a:cs typeface="Helvetica" charset="0"/>
              </a:rPr>
              <a:t>Solar Corona [ </a:t>
            </a:r>
            <a:r>
              <a:rPr lang="en-US" dirty="0" err="1" smtClean="0">
                <a:latin typeface="Helvetica" charset="0"/>
                <a:cs typeface="Helvetica" charset="0"/>
              </a:rPr>
              <a:t>Rs</a:t>
            </a:r>
            <a:r>
              <a:rPr lang="en-US" dirty="0" smtClean="0">
                <a:latin typeface="Helvetica" charset="0"/>
                <a:cs typeface="Helvetica" charset="0"/>
              </a:rPr>
              <a:t> ]:	 		1-2.5 </a:t>
            </a:r>
            <a:r>
              <a:rPr lang="en-US" dirty="0" err="1" smtClean="0">
                <a:latin typeface="Helvetica" charset="0"/>
                <a:cs typeface="Helvetica" charset="0"/>
              </a:rPr>
              <a:t>Rs</a:t>
            </a:r>
            <a:r>
              <a:rPr lang="en-US" dirty="0" smtClean="0">
                <a:latin typeface="Helvetica" charset="0"/>
                <a:cs typeface="Helvetica" charset="0"/>
              </a:rPr>
              <a:t>,   1-20 </a:t>
            </a:r>
            <a:r>
              <a:rPr lang="en-US" dirty="0" err="1" smtClean="0">
                <a:latin typeface="Helvetica" charset="0"/>
                <a:cs typeface="Helvetica" charset="0"/>
              </a:rPr>
              <a:t>Rs</a:t>
            </a:r>
            <a:endParaRPr lang="en-US" dirty="0" smtClean="0">
              <a:latin typeface="Helvetica" charset="0"/>
              <a:cs typeface="Helvetica" charset="0"/>
            </a:endParaRPr>
          </a:p>
          <a:p>
            <a:pPr eaLnBrk="1" hangingPunct="1">
              <a:spcAft>
                <a:spcPts val="600"/>
              </a:spcAft>
            </a:pPr>
            <a:r>
              <a:rPr lang="en-US" dirty="0" err="1" smtClean="0">
                <a:latin typeface="Helvetica" charset="0"/>
                <a:cs typeface="Helvetica" charset="0"/>
              </a:rPr>
              <a:t>Heliosphere</a:t>
            </a:r>
            <a:r>
              <a:rPr lang="en-US" dirty="0" smtClean="0">
                <a:latin typeface="Helvetica" charset="0"/>
                <a:cs typeface="Helvetica" charset="0"/>
              </a:rPr>
              <a:t> [au]: 	</a:t>
            </a:r>
            <a:r>
              <a:rPr lang="en-US" dirty="0">
                <a:latin typeface="Helvetica" charset="0"/>
                <a:cs typeface="Helvetica" charset="0"/>
              </a:rPr>
              <a:t>	</a:t>
            </a:r>
            <a:r>
              <a:rPr lang="en-US" dirty="0" smtClean="0">
                <a:latin typeface="Helvetica" charset="0"/>
                <a:cs typeface="Helvetica" charset="0"/>
              </a:rPr>
              <a:t>	1-2 au, 1-10 au +</a:t>
            </a:r>
          </a:p>
          <a:p>
            <a:pPr eaLnBrk="1" hangingPunct="1">
              <a:spcAft>
                <a:spcPts val="600"/>
              </a:spcAft>
            </a:pPr>
            <a:r>
              <a:rPr lang="en-US" dirty="0" smtClean="0">
                <a:latin typeface="Helvetica" charset="0"/>
                <a:cs typeface="Helvetica" charset="0"/>
              </a:rPr>
              <a:t>Global Magnetosphere [Re]:	2-1000 Re	</a:t>
            </a:r>
          </a:p>
          <a:p>
            <a:pPr eaLnBrk="1" hangingPunct="1">
              <a:spcAft>
                <a:spcPts val="600"/>
              </a:spcAft>
            </a:pPr>
            <a:r>
              <a:rPr lang="en-US" dirty="0" smtClean="0">
                <a:latin typeface="Helvetica" charset="0"/>
                <a:cs typeface="Helvetica" charset="0"/>
              </a:rPr>
              <a:t>Inner Magnetosphere [Re]: 	1-8 Re</a:t>
            </a:r>
          </a:p>
          <a:p>
            <a:pPr eaLnBrk="1" hangingPunct="1">
              <a:spcAft>
                <a:spcPts val="0"/>
              </a:spcAft>
            </a:pPr>
            <a:r>
              <a:rPr lang="en-US" dirty="0">
                <a:latin typeface="Helvetica" charset="0"/>
                <a:cs typeface="Helvetica" charset="0"/>
              </a:rPr>
              <a:t>	</a:t>
            </a:r>
            <a:r>
              <a:rPr lang="en-US" dirty="0" smtClean="0">
                <a:latin typeface="Helvetica" charset="0"/>
                <a:cs typeface="Helvetica" charset="0"/>
              </a:rPr>
              <a:t>- ring current ( 1- 8 Re)</a:t>
            </a:r>
          </a:p>
          <a:p>
            <a:pPr eaLnBrk="1" hangingPunct="1">
              <a:spcAft>
                <a:spcPts val="0"/>
              </a:spcAft>
            </a:pPr>
            <a:r>
              <a:rPr lang="en-US" dirty="0">
                <a:latin typeface="Helvetica" charset="0"/>
                <a:cs typeface="Helvetica" charset="0"/>
              </a:rPr>
              <a:t>	</a:t>
            </a:r>
            <a:r>
              <a:rPr lang="en-US" dirty="0" smtClean="0">
                <a:latin typeface="Helvetica" charset="0"/>
                <a:cs typeface="Helvetica" charset="0"/>
              </a:rPr>
              <a:t>- radiation belts</a:t>
            </a:r>
          </a:p>
          <a:p>
            <a:pPr eaLnBrk="1" hangingPunct="1">
              <a:spcAft>
                <a:spcPts val="600"/>
              </a:spcAft>
            </a:pPr>
            <a:r>
              <a:rPr lang="en-US" dirty="0" smtClean="0">
                <a:latin typeface="Helvetica" charset="0"/>
                <a:cs typeface="Helvetica" charset="0"/>
              </a:rPr>
              <a:t>Ionosphere [km]: 			80 – 1000 km</a:t>
            </a:r>
          </a:p>
        </p:txBody>
      </p:sp>
      <p:sp>
        <p:nvSpPr>
          <p:cNvPr id="3" name="Title 1"/>
          <p:cNvSpPr txBox="1">
            <a:spLocks/>
          </p:cNvSpPr>
          <p:nvPr/>
        </p:nvSpPr>
        <p:spPr bwMode="auto">
          <a:xfrm>
            <a:off x="1066800" y="228600"/>
            <a:ext cx="6858000" cy="9906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charset="0"/>
                <a:cs typeface="Helvetica" charset="0"/>
              </a:rPr>
              <a:t>Modeling Sub-Domains</a:t>
            </a:r>
            <a:endParaRPr lang="en-US" sz="3200" dirty="0" smtClean="0">
              <a:solidFill>
                <a:srgbClr val="FF0000"/>
              </a:solidFill>
              <a:latin typeface="Helvetica" charset="0"/>
              <a:cs typeface="Helvetica" charset="0"/>
            </a:endParaRPr>
          </a:p>
        </p:txBody>
      </p:sp>
      <p:sp>
        <p:nvSpPr>
          <p:cNvPr id="4" name="TextBox 3"/>
          <p:cNvSpPr txBox="1"/>
          <p:nvPr/>
        </p:nvSpPr>
        <p:spPr>
          <a:xfrm>
            <a:off x="533400" y="5083314"/>
            <a:ext cx="7924800" cy="707886"/>
          </a:xfrm>
          <a:prstGeom prst="rect">
            <a:avLst/>
          </a:prstGeom>
          <a:noFill/>
        </p:spPr>
        <p:txBody>
          <a:bodyPr wrap="square" rtlCol="0">
            <a:spAutoFit/>
          </a:bodyPr>
          <a:lstStyle/>
          <a:p>
            <a:r>
              <a:rPr lang="en-US" sz="2000" dirty="0" smtClean="0">
                <a:solidFill>
                  <a:srgbClr val="3005FF"/>
                </a:solidFill>
                <a:latin typeface="Helvetica"/>
                <a:cs typeface="Helvetica"/>
              </a:rPr>
              <a:t>Multi-scale models, coupled model chains and adaptive simulation grids are required to model impacts from the Sun</a:t>
            </a:r>
            <a:endParaRPr lang="en-US" sz="2000" dirty="0">
              <a:solidFill>
                <a:srgbClr val="3005FF"/>
              </a:solidFill>
              <a:latin typeface="Helvetica"/>
              <a:cs typeface="Helvetica"/>
            </a:endParaRPr>
          </a:p>
        </p:txBody>
      </p:sp>
      <p:sp>
        <p:nvSpPr>
          <p:cNvPr id="5" name="TextBox 4"/>
          <p:cNvSpPr txBox="1"/>
          <p:nvPr/>
        </p:nvSpPr>
        <p:spPr>
          <a:xfrm>
            <a:off x="457200" y="5845314"/>
            <a:ext cx="7239000" cy="707886"/>
          </a:xfrm>
          <a:prstGeom prst="rect">
            <a:avLst/>
          </a:prstGeom>
          <a:noFill/>
        </p:spPr>
        <p:txBody>
          <a:bodyPr wrap="square" rtlCol="0">
            <a:spAutoFit/>
          </a:bodyPr>
          <a:lstStyle/>
          <a:p>
            <a:r>
              <a:rPr lang="en-US" sz="2000" dirty="0" smtClean="0">
                <a:latin typeface="Helvetica"/>
                <a:cs typeface="Helvetica"/>
              </a:rPr>
              <a:t>Example: Space Weather Modeling Framework (SWMF), </a:t>
            </a:r>
            <a:r>
              <a:rPr lang="en-US" sz="2000" i="1" dirty="0" err="1" smtClean="0">
                <a:latin typeface="Helvetica"/>
                <a:cs typeface="Helvetica"/>
              </a:rPr>
              <a:t>Gombosi</a:t>
            </a:r>
            <a:r>
              <a:rPr lang="en-US" sz="2000" i="1" dirty="0" smtClean="0">
                <a:latin typeface="Helvetica"/>
                <a:cs typeface="Helvetica"/>
              </a:rPr>
              <a:t> et al, U. Mich. </a:t>
            </a:r>
            <a:endParaRPr lang="en-US" sz="2000" i="1" dirty="0">
              <a:latin typeface="Helvetica"/>
              <a:cs typeface="Helvetica"/>
            </a:endParaRPr>
          </a:p>
        </p:txBody>
      </p:sp>
    </p:spTree>
    <p:extLst>
      <p:ext uri="{BB962C8B-B14F-4D97-AF65-F5344CB8AC3E}">
        <p14:creationId xmlns:p14="http://schemas.microsoft.com/office/powerpoint/2010/main" val="25068535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510" y="3716965"/>
            <a:ext cx="3713510" cy="369332"/>
          </a:xfrm>
          <a:prstGeom prst="rect">
            <a:avLst/>
          </a:prstGeom>
          <a:noFill/>
        </p:spPr>
        <p:txBody>
          <a:bodyPr wrap="square" rtlCol="0">
            <a:spAutoFit/>
          </a:bodyPr>
          <a:lstStyle/>
          <a:p>
            <a:r>
              <a:rPr lang="en-US" dirty="0" smtClean="0"/>
              <a:t>MODEL ZOOM IN HERE</a:t>
            </a:r>
            <a:endParaRPr lang="en-US" dirty="0"/>
          </a:p>
        </p:txBody>
      </p:sp>
      <p:sp>
        <p:nvSpPr>
          <p:cNvPr id="3" name="Rectangle 6"/>
          <p:cNvSpPr>
            <a:spLocks noChangeArrowheads="1"/>
          </p:cNvSpPr>
          <p:nvPr/>
        </p:nvSpPr>
        <p:spPr bwMode="auto">
          <a:xfrm>
            <a:off x="0" y="228600"/>
            <a:ext cx="9144000" cy="6629400"/>
          </a:xfrm>
          <a:prstGeom prst="rect">
            <a:avLst/>
          </a:prstGeom>
          <a:solidFill>
            <a:schemeClr val="tx1"/>
          </a:solidFill>
          <a:ln w="12700">
            <a:solidFill>
              <a:schemeClr val="tx1"/>
            </a:solidFill>
            <a:round/>
            <a:headEnd/>
            <a:tailEnd/>
          </a:ln>
        </p:spPr>
        <p:txBody>
          <a:bodyPr/>
          <a:lstStyle/>
          <a:p>
            <a:endParaRPr lang="en-US" dirty="0"/>
          </a:p>
        </p:txBody>
      </p:sp>
      <p:pic>
        <p:nvPicPr>
          <p:cNvPr id="6" name="Picture 5" descr="Sun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06600"/>
            <a:ext cx="91440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 y="52578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WSA</a:t>
            </a:r>
          </a:p>
        </p:txBody>
      </p:sp>
      <p:sp>
        <p:nvSpPr>
          <p:cNvPr id="8" name="TextBox 7"/>
          <p:cNvSpPr txBox="1"/>
          <p:nvPr/>
        </p:nvSpPr>
        <p:spPr>
          <a:xfrm>
            <a:off x="533400" y="2971800"/>
            <a:ext cx="1524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PFSS.Macneice</a:t>
            </a:r>
          </a:p>
        </p:txBody>
      </p:sp>
      <p:sp>
        <p:nvSpPr>
          <p:cNvPr id="9" name="TextBox 8"/>
          <p:cNvSpPr txBox="1"/>
          <p:nvPr/>
        </p:nvSpPr>
        <p:spPr>
          <a:xfrm>
            <a:off x="152400" y="3276600"/>
            <a:ext cx="1447800" cy="307975"/>
          </a:xfrm>
          <a:prstGeom prst="rect">
            <a:avLst/>
          </a:prstGeom>
          <a:noFill/>
        </p:spPr>
        <p:txBody>
          <a:bodyPr anchor="ctr">
            <a:spAutoFit/>
          </a:bodyPr>
          <a:lstStyle/>
          <a:p>
            <a:pPr algn="ctr">
              <a:defRPr/>
            </a:pPr>
            <a:r>
              <a:rPr lang="en-US" sz="1400" dirty="0" smtClean="0">
                <a:solidFill>
                  <a:schemeClr val="bg1"/>
                </a:solidFill>
                <a:latin typeface="Arial"/>
                <a:ea typeface="ＭＳ Ｐゴシック" pitchFamily="-109" charset="-128"/>
                <a:cs typeface="Arial"/>
              </a:rPr>
              <a:t>PFSS.Luhmann</a:t>
            </a:r>
            <a:endParaRPr lang="en-US" sz="1400" dirty="0">
              <a:solidFill>
                <a:schemeClr val="bg1"/>
              </a:solidFill>
              <a:latin typeface="Arial"/>
              <a:ea typeface="ＭＳ Ｐゴシック" pitchFamily="-109" charset="-128"/>
              <a:cs typeface="Arial"/>
            </a:endParaRPr>
          </a:p>
        </p:txBody>
      </p:sp>
      <p:sp>
        <p:nvSpPr>
          <p:cNvPr id="10" name="TextBox 9"/>
          <p:cNvSpPr txBox="1"/>
          <p:nvPr/>
        </p:nvSpPr>
        <p:spPr>
          <a:xfrm>
            <a:off x="0" y="3581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ANMHD</a:t>
            </a:r>
          </a:p>
        </p:txBody>
      </p:sp>
      <p:sp>
        <p:nvSpPr>
          <p:cNvPr id="11" name="TextBox 10"/>
          <p:cNvSpPr txBox="1"/>
          <p:nvPr/>
        </p:nvSpPr>
        <p:spPr>
          <a:xfrm>
            <a:off x="914400" y="27432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PFSS.Petrie</a:t>
            </a:r>
          </a:p>
        </p:txBody>
      </p:sp>
      <p:sp>
        <p:nvSpPr>
          <p:cNvPr id="12" name="TextBox 11"/>
          <p:cNvSpPr txBox="1"/>
          <p:nvPr/>
        </p:nvSpPr>
        <p:spPr>
          <a:xfrm>
            <a:off x="0" y="43434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SRPM</a:t>
            </a:r>
          </a:p>
        </p:txBody>
      </p:sp>
      <p:sp>
        <p:nvSpPr>
          <p:cNvPr id="13" name="TextBox 12"/>
          <p:cNvSpPr txBox="1"/>
          <p:nvPr/>
        </p:nvSpPr>
        <p:spPr>
          <a:xfrm>
            <a:off x="914400" y="6324699"/>
            <a:ext cx="18288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NLFFF.Wiegelmann</a:t>
            </a:r>
            <a:endParaRPr lang="en-US" sz="1400" dirty="0">
              <a:solidFill>
                <a:schemeClr val="bg1"/>
              </a:solidFill>
              <a:latin typeface="Arial"/>
              <a:ea typeface="ＭＳ Ｐゴシック" pitchFamily="-109" charset="-128"/>
              <a:cs typeface="Arial"/>
            </a:endParaRPr>
          </a:p>
        </p:txBody>
      </p:sp>
      <p:sp>
        <p:nvSpPr>
          <p:cNvPr id="14" name="TextBox 13"/>
          <p:cNvSpPr txBox="1"/>
          <p:nvPr/>
        </p:nvSpPr>
        <p:spPr>
          <a:xfrm>
            <a:off x="2933700" y="2865438"/>
            <a:ext cx="16764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a:t>
            </a:r>
          </a:p>
        </p:txBody>
      </p:sp>
      <p:sp>
        <p:nvSpPr>
          <p:cNvPr id="15" name="TextBox 14"/>
          <p:cNvSpPr txBox="1"/>
          <p:nvPr/>
        </p:nvSpPr>
        <p:spPr>
          <a:xfrm>
            <a:off x="2933700" y="5159375"/>
            <a:ext cx="16764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ENLIL+Cone</a:t>
            </a:r>
          </a:p>
        </p:txBody>
      </p:sp>
      <p:sp>
        <p:nvSpPr>
          <p:cNvPr id="16" name="TextBox 15"/>
          <p:cNvSpPr txBox="1"/>
          <p:nvPr/>
        </p:nvSpPr>
        <p:spPr>
          <a:xfrm>
            <a:off x="3352800" y="4503738"/>
            <a:ext cx="10668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CORHEL</a:t>
            </a:r>
          </a:p>
        </p:txBody>
      </p:sp>
      <p:sp>
        <p:nvSpPr>
          <p:cNvPr id="17" name="TextBox 16"/>
          <p:cNvSpPr txBox="1"/>
          <p:nvPr/>
        </p:nvSpPr>
        <p:spPr>
          <a:xfrm>
            <a:off x="3048000" y="5486400"/>
            <a:ext cx="12192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IPS</a:t>
            </a:r>
          </a:p>
        </p:txBody>
      </p:sp>
      <p:sp>
        <p:nvSpPr>
          <p:cNvPr id="18" name="TextBox 17"/>
          <p:cNvSpPr txBox="1"/>
          <p:nvPr/>
        </p:nvSpPr>
        <p:spPr>
          <a:xfrm>
            <a:off x="3276600" y="4830763"/>
            <a:ext cx="13335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SMEI</a:t>
            </a:r>
          </a:p>
        </p:txBody>
      </p:sp>
      <p:sp>
        <p:nvSpPr>
          <p:cNvPr id="19" name="TextBox 18"/>
          <p:cNvSpPr txBox="1"/>
          <p:nvPr/>
        </p:nvSpPr>
        <p:spPr>
          <a:xfrm>
            <a:off x="2933700" y="3848100"/>
            <a:ext cx="1485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EXO Solar Wind</a:t>
            </a:r>
          </a:p>
        </p:txBody>
      </p:sp>
      <p:sp>
        <p:nvSpPr>
          <p:cNvPr id="20" name="TextBox 19"/>
          <p:cNvSpPr txBox="1"/>
          <p:nvPr/>
        </p:nvSpPr>
        <p:spPr>
          <a:xfrm>
            <a:off x="1219200" y="25146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SWMF.SC</a:t>
            </a:r>
          </a:p>
        </p:txBody>
      </p:sp>
      <p:sp>
        <p:nvSpPr>
          <p:cNvPr id="21" name="TextBox 20"/>
          <p:cNvSpPr txBox="1"/>
          <p:nvPr/>
        </p:nvSpPr>
        <p:spPr>
          <a:xfrm>
            <a:off x="3086100" y="5813425"/>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BRYNTRN</a:t>
            </a:r>
          </a:p>
        </p:txBody>
      </p:sp>
      <p:sp>
        <p:nvSpPr>
          <p:cNvPr id="22" name="TextBox 21"/>
          <p:cNvSpPr txBox="1"/>
          <p:nvPr/>
        </p:nvSpPr>
        <p:spPr>
          <a:xfrm>
            <a:off x="2933700" y="4175125"/>
            <a:ext cx="14097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EMMREM</a:t>
            </a:r>
          </a:p>
        </p:txBody>
      </p:sp>
      <p:sp>
        <p:nvSpPr>
          <p:cNvPr id="23" name="TextBox 22"/>
          <p:cNvSpPr txBox="1"/>
          <p:nvPr/>
        </p:nvSpPr>
        <p:spPr>
          <a:xfrm>
            <a:off x="2933700" y="3521075"/>
            <a:ext cx="11811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PREDICCS</a:t>
            </a:r>
          </a:p>
        </p:txBody>
      </p:sp>
      <p:sp>
        <p:nvSpPr>
          <p:cNvPr id="24" name="TextBox 23"/>
          <p:cNvSpPr txBox="1"/>
          <p:nvPr/>
        </p:nvSpPr>
        <p:spPr>
          <a:xfrm>
            <a:off x="2933700" y="3192463"/>
            <a:ext cx="12573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Posner SEP</a:t>
            </a:r>
          </a:p>
        </p:txBody>
      </p:sp>
      <p:sp>
        <p:nvSpPr>
          <p:cNvPr id="25" name="TextBox 24"/>
          <p:cNvSpPr txBox="1"/>
          <p:nvPr/>
        </p:nvSpPr>
        <p:spPr>
          <a:xfrm>
            <a:off x="152400" y="49530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ASAP</a:t>
            </a:r>
          </a:p>
        </p:txBody>
      </p:sp>
      <p:sp>
        <p:nvSpPr>
          <p:cNvPr id="26" name="TextBox 25"/>
          <p:cNvSpPr txBox="1"/>
          <p:nvPr/>
        </p:nvSpPr>
        <p:spPr>
          <a:xfrm>
            <a:off x="0" y="3962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UMASEP</a:t>
            </a:r>
          </a:p>
        </p:txBody>
      </p:sp>
      <p:sp>
        <p:nvSpPr>
          <p:cNvPr id="27" name="TextBox 26"/>
          <p:cNvSpPr txBox="1"/>
          <p:nvPr/>
        </p:nvSpPr>
        <p:spPr>
          <a:xfrm>
            <a:off x="533400" y="5638800"/>
            <a:ext cx="1143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MAGIC</a:t>
            </a:r>
          </a:p>
        </p:txBody>
      </p:sp>
      <p:sp>
        <p:nvSpPr>
          <p:cNvPr id="28" name="TextBox 27"/>
          <p:cNvSpPr txBox="1"/>
          <p:nvPr/>
        </p:nvSpPr>
        <p:spPr>
          <a:xfrm>
            <a:off x="838200" y="60198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ASSA</a:t>
            </a:r>
          </a:p>
        </p:txBody>
      </p:sp>
      <p:sp>
        <p:nvSpPr>
          <p:cNvPr id="29" name="TextBox 28"/>
          <p:cNvSpPr txBox="1"/>
          <p:nvPr/>
        </p:nvSpPr>
        <p:spPr>
          <a:xfrm>
            <a:off x="152400" y="46482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MAG4</a:t>
            </a:r>
          </a:p>
        </p:txBody>
      </p:sp>
      <p:sp>
        <p:nvSpPr>
          <p:cNvPr id="30" name="TextBox 29"/>
          <p:cNvSpPr txBox="1"/>
          <p:nvPr/>
        </p:nvSpPr>
        <p:spPr>
          <a:xfrm>
            <a:off x="2895600" y="6096000"/>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SWMF.SH</a:t>
            </a:r>
          </a:p>
        </p:txBody>
      </p:sp>
      <p:sp>
        <p:nvSpPr>
          <p:cNvPr id="31" name="TextBox 30"/>
          <p:cNvSpPr txBox="1"/>
          <p:nvPr/>
        </p:nvSpPr>
        <p:spPr>
          <a:xfrm>
            <a:off x="5181600" y="2346325"/>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GUMICS</a:t>
            </a:r>
          </a:p>
        </p:txBody>
      </p:sp>
      <p:sp>
        <p:nvSpPr>
          <p:cNvPr id="32" name="TextBox 31"/>
          <p:cNvSpPr txBox="1"/>
          <p:nvPr/>
        </p:nvSpPr>
        <p:spPr>
          <a:xfrm>
            <a:off x="4648200" y="52578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Fok RBE</a:t>
            </a:r>
          </a:p>
        </p:txBody>
      </p:sp>
      <p:sp>
        <p:nvSpPr>
          <p:cNvPr id="33" name="TextBox 32"/>
          <p:cNvSpPr txBox="1"/>
          <p:nvPr/>
        </p:nvSpPr>
        <p:spPr>
          <a:xfrm>
            <a:off x="4572000" y="3581400"/>
            <a:ext cx="1295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a:t>
            </a:r>
          </a:p>
        </p:txBody>
      </p:sp>
      <p:sp>
        <p:nvSpPr>
          <p:cNvPr id="34" name="TextBox 33"/>
          <p:cNvSpPr txBox="1"/>
          <p:nvPr/>
        </p:nvSpPr>
        <p:spPr>
          <a:xfrm>
            <a:off x="5410200" y="46482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LANLstar</a:t>
            </a:r>
          </a:p>
        </p:txBody>
      </p:sp>
      <p:sp>
        <p:nvSpPr>
          <p:cNvPr id="35" name="TextBox 34"/>
          <p:cNvSpPr txBox="1"/>
          <p:nvPr/>
        </p:nvSpPr>
        <p:spPr>
          <a:xfrm>
            <a:off x="4572000" y="44196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r>
              <a:rPr lang="en-US" sz="1400" dirty="0" smtClean="0">
                <a:solidFill>
                  <a:srgbClr val="FFFF00"/>
                </a:solidFill>
                <a:latin typeface="Arial"/>
                <a:ea typeface="ＭＳ Ｐゴシック" pitchFamily="-109" charset="-128"/>
                <a:cs typeface="Arial"/>
              </a:rPr>
              <a:t>TIEGCM</a:t>
            </a:r>
            <a:endParaRPr lang="en-US" sz="1400" dirty="0">
              <a:solidFill>
                <a:srgbClr val="FFFF00"/>
              </a:solidFill>
              <a:latin typeface="Arial"/>
              <a:ea typeface="ＭＳ Ｐゴシック" pitchFamily="-109" charset="-128"/>
              <a:cs typeface="Arial"/>
            </a:endParaRPr>
          </a:p>
        </p:txBody>
      </p:sp>
      <p:sp>
        <p:nvSpPr>
          <p:cNvPr id="36" name="TextBox 35"/>
          <p:cNvSpPr txBox="1"/>
          <p:nvPr/>
        </p:nvSpPr>
        <p:spPr>
          <a:xfrm>
            <a:off x="4572000" y="2971800"/>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OpenGGCM</a:t>
            </a:r>
          </a:p>
        </p:txBody>
      </p:sp>
      <p:sp>
        <p:nvSpPr>
          <p:cNvPr id="37" name="TextBox 36"/>
          <p:cNvSpPr txBox="1"/>
          <p:nvPr/>
        </p:nvSpPr>
        <p:spPr>
          <a:xfrm>
            <a:off x="4343400" y="2651125"/>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p>
        </p:txBody>
      </p:sp>
      <p:sp>
        <p:nvSpPr>
          <p:cNvPr id="38" name="TextBox 37"/>
          <p:cNvSpPr txBox="1"/>
          <p:nvPr/>
        </p:nvSpPr>
        <p:spPr>
          <a:xfrm>
            <a:off x="4191000" y="2346325"/>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LFM-TING</a:t>
            </a:r>
          </a:p>
        </p:txBody>
      </p:sp>
      <p:sp>
        <p:nvSpPr>
          <p:cNvPr id="39" name="TextBox 38"/>
          <p:cNvSpPr txBox="1"/>
          <p:nvPr/>
        </p:nvSpPr>
        <p:spPr>
          <a:xfrm>
            <a:off x="5486400" y="49530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Tsyganenko</a:t>
            </a:r>
          </a:p>
        </p:txBody>
      </p:sp>
      <p:sp>
        <p:nvSpPr>
          <p:cNvPr id="40" name="TextBox 39"/>
          <p:cNvSpPr txBox="1"/>
          <p:nvPr/>
        </p:nvSpPr>
        <p:spPr>
          <a:xfrm>
            <a:off x="4267200" y="32766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SWMF+RCM+deltaB</a:t>
            </a:r>
          </a:p>
        </p:txBody>
      </p:sp>
      <p:sp>
        <p:nvSpPr>
          <p:cNvPr id="41" name="TextBox 40"/>
          <p:cNvSpPr txBox="1"/>
          <p:nvPr/>
        </p:nvSpPr>
        <p:spPr>
          <a:xfrm>
            <a:off x="4419600" y="38100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SWMF+RCM+RBE</a:t>
            </a:r>
          </a:p>
        </p:txBody>
      </p:sp>
      <p:sp>
        <p:nvSpPr>
          <p:cNvPr id="42" name="TextBox 41"/>
          <p:cNvSpPr txBox="1"/>
          <p:nvPr/>
        </p:nvSpPr>
        <p:spPr>
          <a:xfrm>
            <a:off x="4495800" y="41148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SWMF+RCM+CRCM</a:t>
            </a:r>
          </a:p>
        </p:txBody>
      </p:sp>
      <p:sp>
        <p:nvSpPr>
          <p:cNvPr id="43" name="TextBox 42"/>
          <p:cNvSpPr txBox="1"/>
          <p:nvPr/>
        </p:nvSpPr>
        <p:spPr>
          <a:xfrm>
            <a:off x="4648200" y="4724400"/>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WINDMI</a:t>
            </a:r>
          </a:p>
        </p:txBody>
      </p:sp>
      <p:sp>
        <p:nvSpPr>
          <p:cNvPr id="44" name="TextBox 43"/>
          <p:cNvSpPr txBox="1"/>
          <p:nvPr/>
        </p:nvSpPr>
        <p:spPr>
          <a:xfrm>
            <a:off x="4572000" y="50292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IGRF</a:t>
            </a:r>
          </a:p>
        </p:txBody>
      </p:sp>
      <p:sp>
        <p:nvSpPr>
          <p:cNvPr id="45" name="TextBox 44"/>
          <p:cNvSpPr txBox="1"/>
          <p:nvPr/>
        </p:nvSpPr>
        <p:spPr>
          <a:xfrm>
            <a:off x="5410200" y="55626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Apex</a:t>
            </a:r>
          </a:p>
        </p:txBody>
      </p:sp>
      <p:sp>
        <p:nvSpPr>
          <p:cNvPr id="46" name="TextBox 45"/>
          <p:cNvSpPr txBox="1"/>
          <p:nvPr/>
        </p:nvSpPr>
        <p:spPr>
          <a:xfrm>
            <a:off x="4495800" y="5867400"/>
            <a:ext cx="1219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AACGM</a:t>
            </a:r>
          </a:p>
        </p:txBody>
      </p:sp>
      <p:sp>
        <p:nvSpPr>
          <p:cNvPr id="47" name="TextBox 46"/>
          <p:cNvSpPr txBox="1"/>
          <p:nvPr/>
        </p:nvSpPr>
        <p:spPr>
          <a:xfrm>
            <a:off x="4495800" y="5562600"/>
            <a:ext cx="1066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PS VP</a:t>
            </a:r>
          </a:p>
        </p:txBody>
      </p:sp>
      <p:sp>
        <p:nvSpPr>
          <p:cNvPr id="48" name="TextBox 47"/>
          <p:cNvSpPr txBox="1"/>
          <p:nvPr/>
        </p:nvSpPr>
        <p:spPr>
          <a:xfrm>
            <a:off x="5486400" y="5867400"/>
            <a:ext cx="1524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Ovation Prime</a:t>
            </a:r>
          </a:p>
        </p:txBody>
      </p:sp>
      <p:sp>
        <p:nvSpPr>
          <p:cNvPr id="49" name="TextBox 48"/>
          <p:cNvSpPr txBox="1"/>
          <p:nvPr/>
        </p:nvSpPr>
        <p:spPr>
          <a:xfrm>
            <a:off x="5562600" y="5257800"/>
            <a:ext cx="1600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Weigel-deltaB</a:t>
            </a:r>
          </a:p>
        </p:txBody>
      </p:sp>
      <p:sp>
        <p:nvSpPr>
          <p:cNvPr id="50" name="TextBox 49"/>
          <p:cNvSpPr txBox="1"/>
          <p:nvPr/>
        </p:nvSpPr>
        <p:spPr>
          <a:xfrm>
            <a:off x="5638800" y="2667000"/>
            <a:ext cx="685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GIC</a:t>
            </a:r>
          </a:p>
        </p:txBody>
      </p:sp>
      <p:pic>
        <p:nvPicPr>
          <p:cNvPr id="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2"/>
          <p:cNvSpPr txBox="1">
            <a:spLocks noChangeArrowheads="1"/>
          </p:cNvSpPr>
          <p:nvPr/>
        </p:nvSpPr>
        <p:spPr bwMode="auto">
          <a:xfrm>
            <a:off x="228600" y="152400"/>
            <a:ext cx="8686800" cy="914400"/>
          </a:xfrm>
          <a:prstGeom prst="rect">
            <a:avLst/>
          </a:prstGeom>
          <a:noFill/>
          <a:ln w="12700" cap="flat" cmpd="sng" algn="ctr">
            <a:solidFill>
              <a:schemeClr val="bg1"/>
            </a:solidFill>
            <a:prstDash val="solid"/>
            <a:round/>
            <a:headEnd type="none" w="med" len="med"/>
            <a:tailEnd type="none" w="med" len="med"/>
          </a:ln>
          <a:effectLst>
            <a:outerShdw blurRad="25400" dist="25399" dir="2700000" algn="ctr" rotWithShape="0">
              <a:schemeClr val="tx1">
                <a:alpha val="80000"/>
              </a:schemeClr>
            </a:outerShdw>
          </a:effectLst>
        </p:spPr>
        <p:txBody>
          <a:bodyPr anchor="ctr"/>
          <a:lstStyle/>
          <a:p>
            <a:pPr algn="ctr">
              <a:lnSpc>
                <a:spcPct val="90000"/>
              </a:lnSpc>
              <a:defRPr/>
            </a:pPr>
            <a:r>
              <a:rPr lang="en-US" altLang="ja-JP" sz="2800" b="1" dirty="0" smtClean="0">
                <a:solidFill>
                  <a:schemeClr val="bg1"/>
                </a:solidFill>
                <a:latin typeface="Helvetica" pitchFamily="-108" charset="0"/>
                <a:ea typeface="Helvetica" pitchFamily="-108" charset="0"/>
                <a:cs typeface="Helvetica" pitchFamily="-108" charset="0"/>
              </a:rPr>
              <a:t>Expanding Collection of Models at CCMC: &gt; 80</a:t>
            </a:r>
            <a:endParaRPr lang="en-US" altLang="ja-JP" sz="2800" b="1" dirty="0">
              <a:solidFill>
                <a:schemeClr val="bg1"/>
              </a:solidFill>
              <a:latin typeface="Helvetica" pitchFamily="-108" charset="0"/>
              <a:ea typeface="Helvetica" pitchFamily="-108" charset="0"/>
              <a:cs typeface="Helvetica" pitchFamily="-108" charset="0"/>
            </a:endParaRPr>
          </a:p>
        </p:txBody>
      </p:sp>
      <p:sp>
        <p:nvSpPr>
          <p:cNvPr id="57" name="TextBox 56"/>
          <p:cNvSpPr txBox="1"/>
          <p:nvPr/>
        </p:nvSpPr>
        <p:spPr>
          <a:xfrm>
            <a:off x="6858000" y="2209800"/>
            <a:ext cx="9144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SAMI-2</a:t>
            </a:r>
          </a:p>
        </p:txBody>
      </p:sp>
      <p:sp>
        <p:nvSpPr>
          <p:cNvPr id="58" name="TextBox 57"/>
          <p:cNvSpPr txBox="1"/>
          <p:nvPr/>
        </p:nvSpPr>
        <p:spPr>
          <a:xfrm>
            <a:off x="8153400" y="28194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IRI</a:t>
            </a:r>
          </a:p>
        </p:txBody>
      </p:sp>
      <p:sp>
        <p:nvSpPr>
          <p:cNvPr id="59" name="TextBox 58"/>
          <p:cNvSpPr txBox="1"/>
          <p:nvPr/>
        </p:nvSpPr>
        <p:spPr>
          <a:xfrm>
            <a:off x="7772400" y="3505200"/>
            <a:ext cx="1219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SWACI-TEC</a:t>
            </a:r>
          </a:p>
        </p:txBody>
      </p:sp>
      <p:sp>
        <p:nvSpPr>
          <p:cNvPr id="60" name="TextBox 59"/>
          <p:cNvSpPr txBox="1"/>
          <p:nvPr/>
        </p:nvSpPr>
        <p:spPr>
          <a:xfrm>
            <a:off x="8153400" y="4191000"/>
            <a:ext cx="838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MSIS</a:t>
            </a:r>
          </a:p>
        </p:txBody>
      </p:sp>
      <p:sp>
        <p:nvSpPr>
          <p:cNvPr id="61" name="TextBox 60"/>
          <p:cNvSpPr txBox="1"/>
          <p:nvPr/>
        </p:nvSpPr>
        <p:spPr>
          <a:xfrm>
            <a:off x="7810500" y="3810000"/>
            <a:ext cx="1333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ABBYNormal</a:t>
            </a:r>
          </a:p>
        </p:txBody>
      </p:sp>
      <p:sp>
        <p:nvSpPr>
          <p:cNvPr id="62" name="TextBox 61"/>
          <p:cNvSpPr txBox="1"/>
          <p:nvPr/>
        </p:nvSpPr>
        <p:spPr>
          <a:xfrm>
            <a:off x="7848600" y="25146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TIE-GCM</a:t>
            </a:r>
          </a:p>
        </p:txBody>
      </p:sp>
      <p:sp>
        <p:nvSpPr>
          <p:cNvPr id="63" name="TextBox 62"/>
          <p:cNvSpPr txBox="1"/>
          <p:nvPr/>
        </p:nvSpPr>
        <p:spPr>
          <a:xfrm>
            <a:off x="8229600" y="44958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GITM</a:t>
            </a:r>
          </a:p>
        </p:txBody>
      </p:sp>
      <p:sp>
        <p:nvSpPr>
          <p:cNvPr id="64" name="TextBox 63"/>
          <p:cNvSpPr txBox="1"/>
          <p:nvPr/>
        </p:nvSpPr>
        <p:spPr>
          <a:xfrm>
            <a:off x="7543800" y="3124200"/>
            <a:ext cx="1409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USU-GAIM</a:t>
            </a:r>
          </a:p>
        </p:txBody>
      </p:sp>
      <p:sp>
        <p:nvSpPr>
          <p:cNvPr id="65" name="TextBox 64"/>
          <p:cNvSpPr txBox="1"/>
          <p:nvPr/>
        </p:nvSpPr>
        <p:spPr>
          <a:xfrm>
            <a:off x="7315200" y="2819400"/>
            <a:ext cx="1028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CTIPe</a:t>
            </a:r>
          </a:p>
        </p:txBody>
      </p:sp>
      <p:sp>
        <p:nvSpPr>
          <p:cNvPr id="66" name="TextBox 65"/>
          <p:cNvSpPr txBox="1"/>
          <p:nvPr/>
        </p:nvSpPr>
        <p:spPr>
          <a:xfrm>
            <a:off x="7772400" y="22098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SAMI-3</a:t>
            </a:r>
          </a:p>
        </p:txBody>
      </p:sp>
      <p:sp>
        <p:nvSpPr>
          <p:cNvPr id="67" name="TextBox 66"/>
          <p:cNvSpPr txBox="1"/>
          <p:nvPr/>
        </p:nvSpPr>
        <p:spPr>
          <a:xfrm>
            <a:off x="8077200" y="4800600"/>
            <a:ext cx="952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PBMOD</a:t>
            </a:r>
          </a:p>
        </p:txBody>
      </p:sp>
      <p:sp>
        <p:nvSpPr>
          <p:cNvPr id="68" name="TextBox 67"/>
          <p:cNvSpPr txBox="1"/>
          <p:nvPr/>
        </p:nvSpPr>
        <p:spPr>
          <a:xfrm>
            <a:off x="7772400" y="51054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TRIPL-DA</a:t>
            </a:r>
          </a:p>
        </p:txBody>
      </p:sp>
      <p:sp>
        <p:nvSpPr>
          <p:cNvPr id="69" name="TextBox 68"/>
          <p:cNvSpPr txBox="1"/>
          <p:nvPr/>
        </p:nvSpPr>
        <p:spPr>
          <a:xfrm>
            <a:off x="7772400" y="54102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 IE</a:t>
            </a:r>
          </a:p>
        </p:txBody>
      </p:sp>
      <p:sp>
        <p:nvSpPr>
          <p:cNvPr id="70" name="TextBox 69"/>
          <p:cNvSpPr txBox="1"/>
          <p:nvPr/>
        </p:nvSpPr>
        <p:spPr>
          <a:xfrm>
            <a:off x="7391400" y="57150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Weimer-deltaB</a:t>
            </a:r>
          </a:p>
        </p:txBody>
      </p:sp>
      <p:sp>
        <p:nvSpPr>
          <p:cNvPr id="71" name="TextBox 70"/>
          <p:cNvSpPr txBox="1"/>
          <p:nvPr/>
        </p:nvSpPr>
        <p:spPr>
          <a:xfrm>
            <a:off x="7391400" y="6019899"/>
            <a:ext cx="1600200" cy="307777"/>
          </a:xfrm>
          <a:prstGeom prst="rect">
            <a:avLst/>
          </a:prstGeom>
          <a:noFill/>
        </p:spPr>
        <p:txBody>
          <a:bodyPr anchor="ctr">
            <a:spAutoFit/>
          </a:bodyPr>
          <a:lstStyle/>
          <a:p>
            <a:pPr algn="ctr">
              <a:defRPr/>
            </a:pPr>
            <a:r>
              <a:rPr lang="en-US" sz="1400" b="1" dirty="0" smtClean="0">
                <a:solidFill>
                  <a:srgbClr val="66FFFF"/>
                </a:solidFill>
                <a:latin typeface="Arial"/>
                <a:ea typeface="ＭＳ Ｐゴシック" pitchFamily="-109" charset="-128"/>
                <a:cs typeface="Arial"/>
              </a:rPr>
              <a:t>JB2008</a:t>
            </a:r>
          </a:p>
        </p:txBody>
      </p:sp>
      <p:sp>
        <p:nvSpPr>
          <p:cNvPr id="72" name="TextBox 71"/>
          <p:cNvSpPr txBox="1"/>
          <p:nvPr/>
        </p:nvSpPr>
        <p:spPr>
          <a:xfrm>
            <a:off x="7391400" y="63246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COSGROVE-PF</a:t>
            </a:r>
          </a:p>
        </p:txBody>
      </p:sp>
      <p:sp>
        <p:nvSpPr>
          <p:cNvPr id="73" name="TextBox 72"/>
          <p:cNvSpPr txBox="1"/>
          <p:nvPr/>
        </p:nvSpPr>
        <p:spPr>
          <a:xfrm>
            <a:off x="6400800" y="32766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RCM</a:t>
            </a:r>
          </a:p>
        </p:txBody>
      </p:sp>
      <p:sp>
        <p:nvSpPr>
          <p:cNvPr id="74" name="TextBox 78"/>
          <p:cNvSpPr txBox="1">
            <a:spLocks noChangeArrowheads="1"/>
          </p:cNvSpPr>
          <p:nvPr/>
        </p:nvSpPr>
        <p:spPr bwMode="auto">
          <a:xfrm>
            <a:off x="6400800" y="3581400"/>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Fok.CIMI</a:t>
            </a:r>
          </a:p>
        </p:txBody>
      </p:sp>
      <p:sp>
        <p:nvSpPr>
          <p:cNvPr id="75" name="TextBox 74"/>
          <p:cNvSpPr txBox="1"/>
          <p:nvPr/>
        </p:nvSpPr>
        <p:spPr>
          <a:xfrm>
            <a:off x="6553200" y="38862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Fok.RC</a:t>
            </a:r>
          </a:p>
        </p:txBody>
      </p:sp>
      <p:sp>
        <p:nvSpPr>
          <p:cNvPr id="76" name="TextBox 75"/>
          <p:cNvSpPr txBox="1"/>
          <p:nvPr/>
        </p:nvSpPr>
        <p:spPr>
          <a:xfrm>
            <a:off x="6705600" y="4495800"/>
            <a:ext cx="11430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AE-8/AP-8</a:t>
            </a:r>
          </a:p>
        </p:txBody>
      </p:sp>
      <p:sp>
        <p:nvSpPr>
          <p:cNvPr id="77" name="TextBox 81"/>
          <p:cNvSpPr txBox="1">
            <a:spLocks noChangeArrowheads="1"/>
          </p:cNvSpPr>
          <p:nvPr/>
        </p:nvSpPr>
        <p:spPr bwMode="auto">
          <a:xfrm>
            <a:off x="6858000" y="48006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AE-9/AP-9</a:t>
            </a:r>
          </a:p>
        </p:txBody>
      </p:sp>
      <p:sp>
        <p:nvSpPr>
          <p:cNvPr id="78" name="TextBox 77"/>
          <p:cNvSpPr txBox="1"/>
          <p:nvPr/>
        </p:nvSpPr>
        <p:spPr>
          <a:xfrm>
            <a:off x="6705600" y="4191000"/>
            <a:ext cx="10668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UPOS RB</a:t>
            </a:r>
          </a:p>
        </p:txBody>
      </p:sp>
      <p:sp>
        <p:nvSpPr>
          <p:cNvPr id="79" name="TextBox 81"/>
          <p:cNvSpPr txBox="1">
            <a:spLocks noChangeArrowheads="1"/>
          </p:cNvSpPr>
          <p:nvPr/>
        </p:nvSpPr>
        <p:spPr bwMode="auto">
          <a:xfrm>
            <a:off x="6858000" y="51054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smtClean="0">
                <a:solidFill>
                  <a:schemeClr val="accent1"/>
                </a:solidFill>
                <a:latin typeface="Arial"/>
                <a:cs typeface="Arial"/>
              </a:rPr>
              <a:t>VERB</a:t>
            </a:r>
            <a:endParaRPr lang="en-US" sz="1400" dirty="0">
              <a:solidFill>
                <a:schemeClr val="accent1"/>
              </a:solidFill>
              <a:latin typeface="Arial"/>
              <a:cs typeface="Arial"/>
            </a:endParaRPr>
          </a:p>
        </p:txBody>
      </p:sp>
      <p:sp>
        <p:nvSpPr>
          <p:cNvPr id="82" name="TextBox 81"/>
          <p:cNvSpPr txBox="1"/>
          <p:nvPr/>
        </p:nvSpPr>
        <p:spPr>
          <a:xfrm>
            <a:off x="1676400" y="6019899"/>
            <a:ext cx="11430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SNB3GEO</a:t>
            </a:r>
            <a:endParaRPr lang="en-US" sz="1400" dirty="0">
              <a:solidFill>
                <a:schemeClr val="bg1"/>
              </a:solidFill>
              <a:latin typeface="Arial"/>
              <a:ea typeface="ＭＳ Ｐゴシック" pitchFamily="-109" charset="-128"/>
              <a:cs typeface="Arial"/>
            </a:endParaRPr>
          </a:p>
        </p:txBody>
      </p:sp>
      <p:pic>
        <p:nvPicPr>
          <p:cNvPr id="4" name="Picture 3" descr="CCMC_modeling_domain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38"/>
            <a:ext cx="9144000" cy="1925674"/>
          </a:xfrm>
          <a:prstGeom prst="rect">
            <a:avLst/>
          </a:prstGeom>
        </p:spPr>
      </p:pic>
    </p:spTree>
    <p:extLst>
      <p:ext uri="{BB962C8B-B14F-4D97-AF65-F5344CB8AC3E}">
        <p14:creationId xmlns:p14="http://schemas.microsoft.com/office/powerpoint/2010/main" val="28214488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6615" y="76200"/>
            <a:ext cx="6487185" cy="10033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a:cs typeface="Helvetica"/>
              </a:rPr>
              <a:t>Solar </a:t>
            </a:r>
            <a:r>
              <a:rPr lang="en-US" sz="2800" dirty="0" err="1" smtClean="0">
                <a:latin typeface="Helvetica"/>
                <a:cs typeface="Helvetica"/>
              </a:rPr>
              <a:t>Magnetograms</a:t>
            </a:r>
            <a:r>
              <a:rPr lang="en-US" sz="2800" dirty="0" smtClean="0">
                <a:latin typeface="Helvetica"/>
                <a:cs typeface="Helvetica"/>
              </a:rPr>
              <a:t>: Input for Models of Solar Corona</a:t>
            </a:r>
            <a:endParaRPr lang="en-US" sz="2800" dirty="0">
              <a:latin typeface="Helvetica"/>
              <a:cs typeface="Helvetica"/>
            </a:endParaRPr>
          </a:p>
        </p:txBody>
      </p:sp>
      <p:pic>
        <p:nvPicPr>
          <p:cNvPr id="4" name="Picture 3" descr="NLFF_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62" y="1295400"/>
            <a:ext cx="5453538" cy="5422899"/>
          </a:xfrm>
          <a:prstGeom prst="rect">
            <a:avLst/>
          </a:prstGeom>
        </p:spPr>
      </p:pic>
    </p:spTree>
    <p:extLst>
      <p:ext uri="{BB962C8B-B14F-4D97-AF65-F5344CB8AC3E}">
        <p14:creationId xmlns:p14="http://schemas.microsoft.com/office/powerpoint/2010/main" val="25599786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6615" y="76200"/>
            <a:ext cx="6487185" cy="11684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a:cs typeface="Helvetica"/>
              </a:rPr>
              <a:t>Nonlinear Force-Free 3-D </a:t>
            </a:r>
            <a:br>
              <a:rPr lang="en-US" sz="2800" dirty="0" smtClean="0">
                <a:latin typeface="Helvetica"/>
                <a:cs typeface="Helvetica"/>
              </a:rPr>
            </a:br>
            <a:r>
              <a:rPr lang="en-US" sz="2800" dirty="0" smtClean="0">
                <a:latin typeface="Helvetica"/>
                <a:cs typeface="Helvetica"/>
              </a:rPr>
              <a:t>Coronal Magnetic Field Reconstruction </a:t>
            </a:r>
            <a:endParaRPr lang="en-US" sz="2800" dirty="0">
              <a:latin typeface="Helvetica"/>
              <a:cs typeface="Helvetica"/>
            </a:endParaRPr>
          </a:p>
        </p:txBody>
      </p:sp>
      <p:pic>
        <p:nvPicPr>
          <p:cNvPr id="4" name="Picture 3" descr="NLFF_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5351979" cy="5372100"/>
          </a:xfrm>
          <a:prstGeom prst="rect">
            <a:avLst/>
          </a:prstGeom>
        </p:spPr>
      </p:pic>
      <p:sp>
        <p:nvSpPr>
          <p:cNvPr id="5" name="TextBox 4"/>
          <p:cNvSpPr txBox="1"/>
          <p:nvPr/>
        </p:nvSpPr>
        <p:spPr>
          <a:xfrm>
            <a:off x="6890266" y="5226230"/>
            <a:ext cx="1516686" cy="923330"/>
          </a:xfrm>
          <a:prstGeom prst="rect">
            <a:avLst/>
          </a:prstGeom>
          <a:noFill/>
        </p:spPr>
        <p:txBody>
          <a:bodyPr wrap="none" rtlCol="0">
            <a:spAutoFit/>
          </a:bodyPr>
          <a:lstStyle/>
          <a:p>
            <a:r>
              <a:rPr lang="en-US" i="1" dirty="0" smtClean="0">
                <a:solidFill>
                  <a:schemeClr val="tx1">
                    <a:lumMod val="95000"/>
                    <a:lumOff val="5000"/>
                  </a:schemeClr>
                </a:solidFill>
                <a:latin typeface="Helvetica"/>
                <a:cs typeface="Helvetica"/>
              </a:rPr>
              <a:t>NLFFF</a:t>
            </a:r>
          </a:p>
          <a:p>
            <a:r>
              <a:rPr lang="en-US" sz="1800" i="1" dirty="0" err="1" smtClean="0">
                <a:solidFill>
                  <a:schemeClr val="tx1">
                    <a:lumMod val="95000"/>
                    <a:lumOff val="5000"/>
                  </a:schemeClr>
                </a:solidFill>
                <a:latin typeface="Helvetica"/>
                <a:cs typeface="Helvetica"/>
              </a:rPr>
              <a:t>Wiegelmann</a:t>
            </a:r>
            <a:endParaRPr lang="en-US" sz="1800" i="1" dirty="0" smtClean="0">
              <a:solidFill>
                <a:schemeClr val="tx1">
                  <a:lumMod val="95000"/>
                  <a:lumOff val="5000"/>
                </a:schemeClr>
              </a:solidFill>
              <a:latin typeface="Helvetica"/>
              <a:cs typeface="Helvetica"/>
            </a:endParaRPr>
          </a:p>
          <a:p>
            <a:r>
              <a:rPr lang="en-US" i="1" dirty="0" smtClean="0">
                <a:solidFill>
                  <a:schemeClr val="tx1">
                    <a:lumMod val="95000"/>
                    <a:lumOff val="5000"/>
                  </a:schemeClr>
                </a:solidFill>
                <a:latin typeface="Helvetica"/>
                <a:cs typeface="Helvetica"/>
              </a:rPr>
              <a:t>Model</a:t>
            </a:r>
          </a:p>
        </p:txBody>
      </p:sp>
      <p:sp>
        <p:nvSpPr>
          <p:cNvPr id="6" name="TextBox 5"/>
          <p:cNvSpPr txBox="1"/>
          <p:nvPr/>
        </p:nvSpPr>
        <p:spPr>
          <a:xfrm>
            <a:off x="6426200" y="1511301"/>
            <a:ext cx="2235199" cy="646331"/>
          </a:xfrm>
          <a:prstGeom prst="rect">
            <a:avLst/>
          </a:prstGeom>
          <a:solidFill>
            <a:srgbClr val="FFFF00"/>
          </a:solidFill>
          <a:ln>
            <a:solidFill>
              <a:srgbClr val="FFFF00"/>
            </a:solidFill>
          </a:ln>
        </p:spPr>
        <p:txBody>
          <a:bodyPr wrap="square" rtlCol="0">
            <a:spAutoFit/>
          </a:bodyPr>
          <a:lstStyle/>
          <a:p>
            <a:pPr>
              <a:defRPr/>
            </a:pPr>
            <a:r>
              <a:rPr lang="en-US" b="1" dirty="0">
                <a:latin typeface="Helvetica" charset="0"/>
                <a:cs typeface="Helvetica" charset="0"/>
              </a:rPr>
              <a:t>Solar </a:t>
            </a:r>
            <a:r>
              <a:rPr lang="en-US" b="1" dirty="0" smtClean="0">
                <a:latin typeface="Helvetica" charset="0"/>
                <a:cs typeface="Helvetica" charset="0"/>
              </a:rPr>
              <a:t>Corona:</a:t>
            </a:r>
          </a:p>
          <a:p>
            <a:pPr>
              <a:defRPr/>
            </a:pPr>
            <a:r>
              <a:rPr lang="en-US" dirty="0" smtClean="0">
                <a:latin typeface="Helvetica" charset="0"/>
                <a:cs typeface="Helvetica" charset="0"/>
              </a:rPr>
              <a:t>1</a:t>
            </a:r>
            <a:r>
              <a:rPr lang="en-US" dirty="0">
                <a:latin typeface="Helvetica" charset="0"/>
                <a:cs typeface="Helvetica" charset="0"/>
              </a:rPr>
              <a:t>-2.5 </a:t>
            </a:r>
            <a:r>
              <a:rPr lang="en-US" dirty="0" err="1">
                <a:latin typeface="Helvetica" charset="0"/>
                <a:cs typeface="Helvetica" charset="0"/>
              </a:rPr>
              <a:t>Rs</a:t>
            </a:r>
            <a:r>
              <a:rPr lang="en-US" dirty="0">
                <a:latin typeface="Helvetica" charset="0"/>
                <a:cs typeface="Helvetica" charset="0"/>
              </a:rPr>
              <a:t>,   1-20 </a:t>
            </a:r>
            <a:r>
              <a:rPr lang="en-US" dirty="0" err="1" smtClean="0">
                <a:latin typeface="Helvetica" charset="0"/>
                <a:cs typeface="Helvetica" charset="0"/>
              </a:rPr>
              <a:t>Rs</a:t>
            </a:r>
            <a:endParaRPr lang="en-US" dirty="0">
              <a:latin typeface="Helvetica" charset="0"/>
              <a:cs typeface="Helvetica" charset="0"/>
            </a:endParaRPr>
          </a:p>
        </p:txBody>
      </p:sp>
    </p:spTree>
    <p:extLst>
      <p:ext uri="{BB962C8B-B14F-4D97-AF65-F5344CB8AC3E}">
        <p14:creationId xmlns:p14="http://schemas.microsoft.com/office/powerpoint/2010/main" val="23049443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rch7_CME_cropped.pdf"/>
          <p:cNvPicPr>
            <a:picLocks noChangeAspect="1"/>
          </p:cNvPicPr>
          <p:nvPr/>
        </p:nvPicPr>
        <p:blipFill>
          <a:blip r:embed="rId3"/>
          <a:stretch>
            <a:fillRect/>
          </a:stretch>
        </p:blipFill>
        <p:spPr>
          <a:xfrm>
            <a:off x="182979" y="1009780"/>
            <a:ext cx="4427121" cy="5797420"/>
          </a:xfrm>
          <a:prstGeom prst="rect">
            <a:avLst/>
          </a:prstGeom>
        </p:spPr>
      </p:pic>
      <p:sp>
        <p:nvSpPr>
          <p:cNvPr id="3" name="Title 1"/>
          <p:cNvSpPr txBox="1">
            <a:spLocks/>
          </p:cNvSpPr>
          <p:nvPr/>
        </p:nvSpPr>
        <p:spPr>
          <a:xfrm>
            <a:off x="1056615" y="76200"/>
            <a:ext cx="6487185" cy="7747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latin typeface="Helvetica"/>
                <a:cs typeface="Helvetica"/>
              </a:rPr>
              <a:t>Heliospheric</a:t>
            </a:r>
            <a:r>
              <a:rPr lang="en-US" sz="2800" dirty="0" smtClean="0">
                <a:latin typeface="Helvetica"/>
                <a:cs typeface="Helvetica"/>
              </a:rPr>
              <a:t> Model </a:t>
            </a:r>
            <a:r>
              <a:rPr lang="en-US" sz="2800" dirty="0" err="1" smtClean="0">
                <a:latin typeface="Helvetica"/>
                <a:cs typeface="Helvetica"/>
              </a:rPr>
              <a:t>Enlil</a:t>
            </a:r>
            <a:endParaRPr lang="en-US" sz="2800" dirty="0">
              <a:latin typeface="Helvetica"/>
              <a:cs typeface="Helvetica"/>
            </a:endParaRPr>
          </a:p>
        </p:txBody>
      </p:sp>
      <p:sp>
        <p:nvSpPr>
          <p:cNvPr id="4" name="TextBox 3"/>
          <p:cNvSpPr txBox="1"/>
          <p:nvPr/>
        </p:nvSpPr>
        <p:spPr>
          <a:xfrm>
            <a:off x="6890266" y="5226230"/>
            <a:ext cx="2042822" cy="1200329"/>
          </a:xfrm>
          <a:prstGeom prst="rect">
            <a:avLst/>
          </a:prstGeom>
          <a:noFill/>
        </p:spPr>
        <p:txBody>
          <a:bodyPr wrap="none" rtlCol="0">
            <a:spAutoFit/>
          </a:bodyPr>
          <a:lstStyle/>
          <a:p>
            <a:r>
              <a:rPr lang="en-US" i="1" dirty="0" err="1" smtClean="0">
                <a:solidFill>
                  <a:schemeClr val="tx1">
                    <a:lumMod val="95000"/>
                    <a:lumOff val="5000"/>
                  </a:schemeClr>
                </a:solidFill>
                <a:latin typeface="Helvetica"/>
                <a:cs typeface="Helvetica"/>
              </a:rPr>
              <a:t>Enlil</a:t>
            </a:r>
            <a:r>
              <a:rPr lang="en-US" i="1" dirty="0" smtClean="0">
                <a:solidFill>
                  <a:schemeClr val="tx1">
                    <a:lumMod val="95000"/>
                    <a:lumOff val="5000"/>
                  </a:schemeClr>
                </a:solidFill>
                <a:latin typeface="Helvetica"/>
                <a:cs typeface="Helvetica"/>
              </a:rPr>
              <a:t> Cone Model,</a:t>
            </a:r>
          </a:p>
          <a:p>
            <a:r>
              <a:rPr lang="en-US" i="1" dirty="0" smtClean="0">
                <a:solidFill>
                  <a:schemeClr val="tx1">
                    <a:lumMod val="95000"/>
                    <a:lumOff val="5000"/>
                  </a:schemeClr>
                </a:solidFill>
                <a:latin typeface="Helvetica"/>
                <a:cs typeface="Helvetica"/>
              </a:rPr>
              <a:t>D. </a:t>
            </a:r>
            <a:r>
              <a:rPr lang="en-US" i="1" dirty="0" err="1" smtClean="0">
                <a:solidFill>
                  <a:schemeClr val="tx1">
                    <a:lumMod val="95000"/>
                    <a:lumOff val="5000"/>
                  </a:schemeClr>
                </a:solidFill>
                <a:latin typeface="Helvetica"/>
                <a:cs typeface="Helvetica"/>
              </a:rPr>
              <a:t>Odstrcil</a:t>
            </a:r>
            <a:endParaRPr lang="en-US" i="1" dirty="0" smtClean="0">
              <a:solidFill>
                <a:schemeClr val="tx1">
                  <a:lumMod val="95000"/>
                  <a:lumOff val="5000"/>
                </a:schemeClr>
              </a:solidFill>
              <a:latin typeface="Helvetica"/>
              <a:cs typeface="Helvetica"/>
            </a:endParaRPr>
          </a:p>
          <a:p>
            <a:endParaRPr lang="en-US" i="1" dirty="0">
              <a:solidFill>
                <a:schemeClr val="tx1">
                  <a:lumMod val="95000"/>
                  <a:lumOff val="5000"/>
                </a:schemeClr>
              </a:solidFill>
              <a:latin typeface="Helvetica"/>
              <a:cs typeface="Helvetica"/>
            </a:endParaRPr>
          </a:p>
          <a:p>
            <a:r>
              <a:rPr lang="en-US" b="1" dirty="0" smtClean="0">
                <a:solidFill>
                  <a:schemeClr val="tx1">
                    <a:lumMod val="95000"/>
                    <a:lumOff val="5000"/>
                  </a:schemeClr>
                </a:solidFill>
                <a:latin typeface="Helvetica"/>
                <a:cs typeface="Helvetica"/>
              </a:rPr>
              <a:t>MHD</a:t>
            </a:r>
          </a:p>
        </p:txBody>
      </p:sp>
      <p:sp>
        <p:nvSpPr>
          <p:cNvPr id="5" name="TextBox 4"/>
          <p:cNvSpPr txBox="1"/>
          <p:nvPr/>
        </p:nvSpPr>
        <p:spPr>
          <a:xfrm>
            <a:off x="6426200" y="1511301"/>
            <a:ext cx="2235199" cy="923330"/>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Inner</a:t>
            </a:r>
          </a:p>
          <a:p>
            <a:pPr>
              <a:defRPr/>
            </a:pPr>
            <a:r>
              <a:rPr lang="en-US" b="1" dirty="0" err="1" smtClean="0">
                <a:latin typeface="Helvetica" charset="0"/>
                <a:cs typeface="Helvetica" charset="0"/>
              </a:rPr>
              <a:t>Heliosphere</a:t>
            </a:r>
            <a:r>
              <a:rPr lang="en-US" b="1" dirty="0" smtClean="0">
                <a:latin typeface="Helvetica" charset="0"/>
                <a:cs typeface="Helvetica" charset="0"/>
              </a:rPr>
              <a:t>:</a:t>
            </a:r>
          </a:p>
          <a:p>
            <a:pPr>
              <a:defRPr/>
            </a:pPr>
            <a:r>
              <a:rPr lang="en-US" dirty="0" smtClean="0">
                <a:latin typeface="Helvetica" charset="0"/>
                <a:cs typeface="Helvetica" charset="0"/>
              </a:rPr>
              <a:t>21.5 </a:t>
            </a:r>
            <a:r>
              <a:rPr lang="en-US" dirty="0" err="1" smtClean="0">
                <a:latin typeface="Helvetica" charset="0"/>
                <a:cs typeface="Helvetica" charset="0"/>
              </a:rPr>
              <a:t>Rs</a:t>
            </a:r>
            <a:r>
              <a:rPr lang="en-US" dirty="0" smtClean="0">
                <a:latin typeface="Helvetica" charset="0"/>
                <a:cs typeface="Helvetica" charset="0"/>
              </a:rPr>
              <a:t> – 2 </a:t>
            </a:r>
            <a:r>
              <a:rPr lang="en-US" dirty="0" err="1" smtClean="0">
                <a:latin typeface="Helvetica" charset="0"/>
                <a:cs typeface="Helvetica" charset="0"/>
              </a:rPr>
              <a:t>a.u</a:t>
            </a:r>
            <a:r>
              <a:rPr lang="en-US" dirty="0" smtClean="0">
                <a:latin typeface="Helvetica" charset="0"/>
                <a:cs typeface="Helvetica" charset="0"/>
              </a:rPr>
              <a:t>.</a:t>
            </a:r>
            <a:endParaRPr lang="en-US" dirty="0">
              <a:latin typeface="Helvetica" charset="0"/>
              <a:cs typeface="Helvetica" charset="0"/>
            </a:endParaRPr>
          </a:p>
        </p:txBody>
      </p:sp>
      <p:grpSp>
        <p:nvGrpSpPr>
          <p:cNvPr id="6" name="Group 25"/>
          <p:cNvGrpSpPr>
            <a:grpSpLocks/>
          </p:cNvGrpSpPr>
          <p:nvPr/>
        </p:nvGrpSpPr>
        <p:grpSpPr bwMode="auto">
          <a:xfrm>
            <a:off x="3327400" y="2586440"/>
            <a:ext cx="2768600" cy="926703"/>
            <a:chOff x="6299200" y="4974003"/>
            <a:chExt cx="2768600" cy="927448"/>
          </a:xfrm>
        </p:grpSpPr>
        <p:sp>
          <p:nvSpPr>
            <p:cNvPr id="7" name="TextBox 22"/>
            <p:cNvSpPr txBox="1">
              <a:spLocks noChangeArrowheads="1"/>
            </p:cNvSpPr>
            <p:nvPr/>
          </p:nvSpPr>
          <p:spPr bwMode="auto">
            <a:xfrm>
              <a:off x="7581900" y="5254819"/>
              <a:ext cx="1485900" cy="6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Goudy Old Style" charset="0"/>
                </a:rPr>
                <a:t>Spiral (IMF field-line)</a:t>
              </a:r>
            </a:p>
          </p:txBody>
        </p:sp>
        <p:cxnSp>
          <p:nvCxnSpPr>
            <p:cNvPr id="8" name="Straight Arrow Connector 7"/>
            <p:cNvCxnSpPr/>
            <p:nvPr/>
          </p:nvCxnSpPr>
          <p:spPr>
            <a:xfrm flipH="1" flipV="1">
              <a:off x="6299200" y="4974003"/>
              <a:ext cx="1282700" cy="5616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2248019" y="3169046"/>
            <a:ext cx="533281" cy="369332"/>
          </a:xfrm>
          <a:prstGeom prst="rect">
            <a:avLst/>
          </a:prstGeom>
          <a:solidFill>
            <a:srgbClr val="FFFF00"/>
          </a:solidFill>
        </p:spPr>
        <p:txBody>
          <a:bodyPr wrap="none" rtlCol="0">
            <a:spAutoFit/>
          </a:bodyPr>
          <a:lstStyle/>
          <a:p>
            <a:r>
              <a:rPr lang="en-US" dirty="0" smtClean="0"/>
              <a:t>Sun</a:t>
            </a:r>
            <a:endParaRPr lang="en-US" dirty="0"/>
          </a:p>
        </p:txBody>
      </p:sp>
      <p:sp>
        <p:nvSpPr>
          <p:cNvPr id="15" name="TextBox 14"/>
          <p:cNvSpPr txBox="1"/>
          <p:nvPr/>
        </p:nvSpPr>
        <p:spPr>
          <a:xfrm>
            <a:off x="3361659" y="3169840"/>
            <a:ext cx="683187" cy="369332"/>
          </a:xfrm>
          <a:prstGeom prst="rect">
            <a:avLst/>
          </a:prstGeom>
          <a:solidFill>
            <a:schemeClr val="accent1">
              <a:lumMod val="20000"/>
              <a:lumOff val="80000"/>
            </a:schemeClr>
          </a:solidFill>
        </p:spPr>
        <p:txBody>
          <a:bodyPr wrap="none" rtlCol="0">
            <a:spAutoFit/>
          </a:bodyPr>
          <a:lstStyle/>
          <a:p>
            <a:r>
              <a:rPr lang="en-US" dirty="0" smtClean="0"/>
              <a:t>Earth</a:t>
            </a:r>
            <a:endParaRPr lang="en-US" dirty="0"/>
          </a:p>
        </p:txBody>
      </p:sp>
      <p:cxnSp>
        <p:nvCxnSpPr>
          <p:cNvPr id="16" name="Straight Arrow Connector 15"/>
          <p:cNvCxnSpPr/>
          <p:nvPr/>
        </p:nvCxnSpPr>
        <p:spPr>
          <a:xfrm rot="5400000">
            <a:off x="2324100" y="3690778"/>
            <a:ext cx="3048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427180" y="3539172"/>
            <a:ext cx="230420" cy="437542"/>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9" name="Group 25"/>
          <p:cNvGrpSpPr>
            <a:grpSpLocks/>
          </p:cNvGrpSpPr>
          <p:nvPr/>
        </p:nvGrpSpPr>
        <p:grpSpPr bwMode="auto">
          <a:xfrm>
            <a:off x="3181295" y="4472950"/>
            <a:ext cx="1708202" cy="1167546"/>
            <a:chOff x="6695933" y="5130097"/>
            <a:chExt cx="1475180" cy="527002"/>
          </a:xfrm>
        </p:grpSpPr>
        <p:sp>
          <p:nvSpPr>
            <p:cNvPr id="21" name="TextBox 22"/>
            <p:cNvSpPr txBox="1">
              <a:spLocks noChangeArrowheads="1"/>
            </p:cNvSpPr>
            <p:nvPr/>
          </p:nvSpPr>
          <p:spPr bwMode="auto">
            <a:xfrm>
              <a:off x="7563042" y="5490391"/>
              <a:ext cx="608071" cy="16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Goudy Old Style" charset="0"/>
                </a:rPr>
                <a:t>CME</a:t>
              </a:r>
              <a:endParaRPr lang="en-US" sz="1800" dirty="0">
                <a:latin typeface="Goudy Old Style" charset="0"/>
              </a:endParaRPr>
            </a:p>
          </p:txBody>
        </p:sp>
        <p:cxnSp>
          <p:nvCxnSpPr>
            <p:cNvPr id="22" name="Straight Arrow Connector 21"/>
            <p:cNvCxnSpPr/>
            <p:nvPr/>
          </p:nvCxnSpPr>
          <p:spPr>
            <a:xfrm flipH="1" flipV="1">
              <a:off x="6695933" y="5130097"/>
              <a:ext cx="838201" cy="4051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5703079" y="3750419"/>
            <a:ext cx="1446242" cy="646331"/>
          </a:xfrm>
          <a:prstGeom prst="rect">
            <a:avLst/>
          </a:prstGeom>
          <a:noFill/>
        </p:spPr>
        <p:txBody>
          <a:bodyPr wrap="none" rtlCol="0">
            <a:spAutoFit/>
          </a:bodyPr>
          <a:lstStyle/>
          <a:p>
            <a:pPr algn="ctr"/>
            <a:r>
              <a:rPr lang="en-US" dirty="0" smtClean="0"/>
              <a:t>Solar Equator</a:t>
            </a:r>
          </a:p>
          <a:p>
            <a:pPr algn="ctr"/>
            <a:r>
              <a:rPr lang="en-US" dirty="0" smtClean="0"/>
              <a:t>Lat=0</a:t>
            </a:r>
            <a:endParaRPr lang="en-US" dirty="0"/>
          </a:p>
        </p:txBody>
      </p:sp>
      <p:cxnSp>
        <p:nvCxnSpPr>
          <p:cNvPr id="24" name="Straight Arrow Connector 23"/>
          <p:cNvCxnSpPr/>
          <p:nvPr/>
        </p:nvCxnSpPr>
        <p:spPr bwMode="auto">
          <a:xfrm flipH="1">
            <a:off x="4295745" y="4004824"/>
            <a:ext cx="118750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4408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sa_helioweather_newhorizons_med1o10uc.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745070" y="1008314"/>
            <a:ext cx="7569212" cy="4122485"/>
          </a:xfrm>
          <a:prstGeom prst="rect">
            <a:avLst/>
          </a:prstGeom>
        </p:spPr>
      </p:pic>
      <p:sp>
        <p:nvSpPr>
          <p:cNvPr id="5" name="Text Box 12"/>
          <p:cNvSpPr txBox="1">
            <a:spLocks noChangeArrowheads="1"/>
          </p:cNvSpPr>
          <p:nvPr/>
        </p:nvSpPr>
        <p:spPr bwMode="auto">
          <a:xfrm>
            <a:off x="152415" y="70811"/>
            <a:ext cx="8161867" cy="857671"/>
          </a:xfrm>
          <a:prstGeom prst="rect">
            <a:avLst/>
          </a:prstGeom>
          <a:noFill/>
          <a:ln w="9525">
            <a:noFill/>
            <a:miter lim="800000"/>
            <a:headEnd/>
            <a:tailEnd/>
          </a:ln>
        </p:spPr>
        <p:txBody>
          <a:bodyPr wrap="square" anchor="ctr">
            <a:prstTxWarp prst="textNoShape">
              <a:avLst/>
            </a:prstTxWarp>
            <a:spAutoFit/>
          </a:bodyPr>
          <a:lstStyle/>
          <a:p>
            <a:pPr algn="ctr">
              <a:lnSpc>
                <a:spcPct val="70000"/>
              </a:lnSpc>
              <a:spcBef>
                <a:spcPts val="400"/>
              </a:spcBef>
            </a:pPr>
            <a:r>
              <a:rPr lang="en-US" sz="3200" dirty="0" smtClean="0">
                <a:solidFill>
                  <a:srgbClr val="0000FF"/>
                </a:solidFill>
                <a:latin typeface="Helvetica Neue"/>
                <a:cs typeface="Helvetica Neue"/>
              </a:rPr>
              <a:t>Interplanetary Space Weather: </a:t>
            </a:r>
          </a:p>
          <a:p>
            <a:pPr algn="ctr">
              <a:lnSpc>
                <a:spcPct val="70000"/>
              </a:lnSpc>
              <a:spcBef>
                <a:spcPts val="400"/>
              </a:spcBef>
            </a:pPr>
            <a:r>
              <a:rPr lang="en-US" sz="3200" dirty="0" smtClean="0">
                <a:solidFill>
                  <a:srgbClr val="0000FF"/>
                </a:solidFill>
                <a:latin typeface="Helvetica Neue"/>
                <a:cs typeface="Helvetica Neue"/>
              </a:rPr>
              <a:t>New Horizon Modeling Challenge</a:t>
            </a:r>
            <a:endParaRPr lang="en-US" sz="3200" dirty="0">
              <a:solidFill>
                <a:srgbClr val="0000FF"/>
              </a:solidFill>
              <a:latin typeface="Helvetica Neue"/>
              <a:cs typeface="Helvetica Neue"/>
            </a:endParaRPr>
          </a:p>
        </p:txBody>
      </p:sp>
      <p:sp>
        <p:nvSpPr>
          <p:cNvPr id="7" name="TextBox 6"/>
          <p:cNvSpPr txBox="1"/>
          <p:nvPr/>
        </p:nvSpPr>
        <p:spPr>
          <a:xfrm>
            <a:off x="245563" y="5638444"/>
            <a:ext cx="5634538" cy="1015663"/>
          </a:xfrm>
          <a:prstGeom prst="rect">
            <a:avLst/>
          </a:prstGeom>
          <a:noFill/>
        </p:spPr>
        <p:txBody>
          <a:bodyPr wrap="square" rtlCol="0">
            <a:spAutoFit/>
          </a:bodyPr>
          <a:lstStyle/>
          <a:p>
            <a:r>
              <a:rPr lang="en-US" sz="2000" dirty="0" smtClean="0"/>
              <a:t>Simulations and visualization by </a:t>
            </a:r>
            <a:r>
              <a:rPr lang="en-US" sz="2000" dirty="0" err="1" smtClean="0"/>
              <a:t>Dusan</a:t>
            </a:r>
            <a:r>
              <a:rPr lang="en-US" sz="2000" dirty="0" smtClean="0"/>
              <a:t> </a:t>
            </a:r>
            <a:r>
              <a:rPr lang="en-US" sz="2000" dirty="0" err="1" smtClean="0"/>
              <a:t>Odstrcil</a:t>
            </a:r>
            <a:endParaRPr lang="en-US" sz="2000" dirty="0" smtClean="0"/>
          </a:p>
          <a:p>
            <a:r>
              <a:rPr lang="en-US" sz="2000" dirty="0" smtClean="0"/>
              <a:t>120 CMEs: kinematic parameters estimated by the Space Weather Research Center team at CCMC  </a:t>
            </a:r>
          </a:p>
        </p:txBody>
      </p:sp>
      <p:sp>
        <p:nvSpPr>
          <p:cNvPr id="8" name="TextBox 7"/>
          <p:cNvSpPr txBox="1"/>
          <p:nvPr/>
        </p:nvSpPr>
        <p:spPr>
          <a:xfrm>
            <a:off x="6426200" y="5854344"/>
            <a:ext cx="2235199" cy="646331"/>
          </a:xfrm>
          <a:prstGeom prst="rect">
            <a:avLst/>
          </a:prstGeom>
          <a:solidFill>
            <a:schemeClr val="accent6">
              <a:lumMod val="60000"/>
              <a:lumOff val="40000"/>
            </a:schemeClr>
          </a:solidFill>
        </p:spPr>
        <p:txBody>
          <a:bodyPr wrap="square" rtlCol="0">
            <a:spAutoFit/>
          </a:bodyPr>
          <a:lstStyle/>
          <a:p>
            <a:pPr>
              <a:defRPr/>
            </a:pPr>
            <a:r>
              <a:rPr lang="en-US" b="1" dirty="0" err="1" smtClean="0">
                <a:latin typeface="Helvetica" charset="0"/>
                <a:cs typeface="Helvetica" charset="0"/>
              </a:rPr>
              <a:t>Heliosphere</a:t>
            </a:r>
            <a:r>
              <a:rPr lang="en-US" b="1" dirty="0" smtClean="0">
                <a:latin typeface="Helvetica" charset="0"/>
                <a:cs typeface="Helvetica" charset="0"/>
              </a:rPr>
              <a:t>:</a:t>
            </a:r>
          </a:p>
          <a:p>
            <a:pPr>
              <a:defRPr/>
            </a:pPr>
            <a:r>
              <a:rPr lang="en-US" dirty="0" smtClean="0">
                <a:latin typeface="Helvetica" charset="0"/>
                <a:cs typeface="Helvetica" charset="0"/>
              </a:rPr>
              <a:t>21.5 </a:t>
            </a:r>
            <a:r>
              <a:rPr lang="en-US" dirty="0" err="1" smtClean="0">
                <a:latin typeface="Helvetica" charset="0"/>
                <a:cs typeface="Helvetica" charset="0"/>
              </a:rPr>
              <a:t>Rs</a:t>
            </a:r>
            <a:r>
              <a:rPr lang="en-US" dirty="0" smtClean="0">
                <a:latin typeface="Helvetica" charset="0"/>
                <a:cs typeface="Helvetica" charset="0"/>
              </a:rPr>
              <a:t> – 40 </a:t>
            </a:r>
            <a:r>
              <a:rPr lang="en-US" dirty="0" err="1" smtClean="0">
                <a:latin typeface="Helvetica" charset="0"/>
                <a:cs typeface="Helvetica" charset="0"/>
              </a:rPr>
              <a:t>a.u</a:t>
            </a:r>
            <a:r>
              <a:rPr lang="en-US" dirty="0" smtClean="0">
                <a:latin typeface="Helvetica" charset="0"/>
                <a:cs typeface="Helvetica" charset="0"/>
              </a:rPr>
              <a:t>.</a:t>
            </a:r>
            <a:endParaRPr lang="en-US" dirty="0">
              <a:latin typeface="Helvetica" charset="0"/>
              <a:cs typeface="Helvetica" charset="0"/>
            </a:endParaRPr>
          </a:p>
        </p:txBody>
      </p:sp>
    </p:spTree>
    <p:extLst>
      <p:ext uri="{BB962C8B-B14F-4D97-AF65-F5344CB8AC3E}">
        <p14:creationId xmlns:p14="http://schemas.microsoft.com/office/powerpoint/2010/main" val="2022477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pic>
        <p:nvPicPr>
          <p:cNvPr id="14" name="Picture 13" descr="Heliospher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9" y="1066800"/>
            <a:ext cx="7904531" cy="5782379"/>
          </a:xfrm>
          <a:prstGeom prst="rect">
            <a:avLst/>
          </a:prstGeom>
        </p:spPr>
      </p:pic>
      <p:pic>
        <p:nvPicPr>
          <p:cNvPr id="15" name="Picture 14" descr="Voyag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040162"/>
            <a:ext cx="1885112" cy="1836638"/>
          </a:xfrm>
          <a:prstGeom prst="rect">
            <a:avLst/>
          </a:prstGeom>
        </p:spPr>
      </p:pic>
      <p:sp>
        <p:nvSpPr>
          <p:cNvPr id="16" name="TextBox 15"/>
          <p:cNvSpPr txBox="1"/>
          <p:nvPr/>
        </p:nvSpPr>
        <p:spPr>
          <a:xfrm>
            <a:off x="1447800" y="5689937"/>
            <a:ext cx="7086600" cy="1015663"/>
          </a:xfrm>
          <a:prstGeom prst="rect">
            <a:avLst/>
          </a:prstGeom>
          <a:noFill/>
        </p:spPr>
        <p:txBody>
          <a:bodyPr wrap="square" rtlCol="0">
            <a:spAutoFit/>
          </a:bodyPr>
          <a:lstStyle/>
          <a:p>
            <a:r>
              <a:rPr lang="en-US" sz="2000" dirty="0" smtClean="0">
                <a:solidFill>
                  <a:srgbClr val="FFFFFF"/>
                </a:solidFill>
                <a:latin typeface="Helvetica"/>
                <a:cs typeface="Helvetica"/>
              </a:rPr>
              <a:t>At </a:t>
            </a:r>
            <a:r>
              <a:rPr lang="en-US" sz="2000" dirty="0" err="1" smtClean="0">
                <a:solidFill>
                  <a:srgbClr val="FFFFFF"/>
                </a:solidFill>
                <a:latin typeface="Helvetica"/>
                <a:cs typeface="Helvetica"/>
              </a:rPr>
              <a:t>heliopshere</a:t>
            </a:r>
            <a:r>
              <a:rPr lang="en-US" sz="2000" dirty="0" smtClean="0">
                <a:solidFill>
                  <a:srgbClr val="FFFFFF"/>
                </a:solidFill>
                <a:latin typeface="Helvetica"/>
                <a:cs typeface="Helvetica"/>
              </a:rPr>
              <a:t> boundary (~100 </a:t>
            </a:r>
            <a:r>
              <a:rPr lang="en-US" sz="2000" dirty="0" err="1" smtClean="0">
                <a:solidFill>
                  <a:srgbClr val="FFFFFF"/>
                </a:solidFill>
                <a:latin typeface="Helvetica"/>
                <a:cs typeface="Helvetica"/>
              </a:rPr>
              <a:t>a.u</a:t>
            </a:r>
            <a:r>
              <a:rPr lang="en-US" sz="2000" dirty="0" smtClean="0">
                <a:solidFill>
                  <a:srgbClr val="FFFFFF"/>
                </a:solidFill>
                <a:latin typeface="Helvetica"/>
                <a:cs typeface="Helvetica"/>
              </a:rPr>
              <a:t>. from the Sun)</a:t>
            </a:r>
          </a:p>
          <a:p>
            <a:r>
              <a:rPr lang="en-US" sz="2000" dirty="0" smtClean="0">
                <a:solidFill>
                  <a:srgbClr val="FFFFFF"/>
                </a:solidFill>
                <a:latin typeface="Helvetica"/>
                <a:cs typeface="Helvetica"/>
              </a:rPr>
              <a:t>a </a:t>
            </a:r>
            <a:r>
              <a:rPr lang="en-US" sz="2000" dirty="0">
                <a:solidFill>
                  <a:srgbClr val="FFFFFF"/>
                </a:solidFill>
                <a:latin typeface="Helvetica"/>
                <a:cs typeface="Helvetica"/>
              </a:rPr>
              <a:t>stream of charged particles flowing outward </a:t>
            </a:r>
            <a:r>
              <a:rPr lang="en-US" sz="2000" dirty="0" smtClean="0">
                <a:solidFill>
                  <a:srgbClr val="FFFFFF"/>
                </a:solidFill>
                <a:latin typeface="Helvetica"/>
                <a:cs typeface="Helvetica"/>
              </a:rPr>
              <a:t>from </a:t>
            </a:r>
            <a:r>
              <a:rPr lang="en-US" sz="2000" dirty="0">
                <a:solidFill>
                  <a:srgbClr val="FFFFFF"/>
                </a:solidFill>
                <a:latin typeface="Helvetica"/>
                <a:cs typeface="Helvetica"/>
              </a:rPr>
              <a:t>the S</a:t>
            </a:r>
            <a:r>
              <a:rPr lang="en-US" sz="2000" dirty="0" smtClean="0">
                <a:solidFill>
                  <a:srgbClr val="FFFFFF"/>
                </a:solidFill>
                <a:latin typeface="Helvetica"/>
                <a:cs typeface="Helvetica"/>
              </a:rPr>
              <a:t>un</a:t>
            </a:r>
          </a:p>
          <a:p>
            <a:r>
              <a:rPr lang="en-US" sz="2000" dirty="0" smtClean="0">
                <a:solidFill>
                  <a:srgbClr val="FFFFFF"/>
                </a:solidFill>
                <a:latin typeface="Helvetica"/>
                <a:cs typeface="Helvetica"/>
              </a:rPr>
              <a:t> (</a:t>
            </a:r>
            <a:r>
              <a:rPr lang="en-US" sz="2000" b="1" dirty="0" smtClean="0">
                <a:solidFill>
                  <a:srgbClr val="FFFFFF"/>
                </a:solidFill>
                <a:latin typeface="Helvetica"/>
                <a:cs typeface="Helvetica"/>
              </a:rPr>
              <a:t>Solar </a:t>
            </a:r>
            <a:r>
              <a:rPr lang="en-US" sz="2000" b="1" dirty="0">
                <a:solidFill>
                  <a:srgbClr val="FFFFFF"/>
                </a:solidFill>
                <a:latin typeface="Helvetica"/>
                <a:cs typeface="Helvetica"/>
              </a:rPr>
              <a:t>W</a:t>
            </a:r>
            <a:r>
              <a:rPr lang="en-US" sz="2000" b="1" dirty="0" smtClean="0">
                <a:solidFill>
                  <a:srgbClr val="FFFFFF"/>
                </a:solidFill>
                <a:latin typeface="Helvetica"/>
                <a:cs typeface="Helvetica"/>
              </a:rPr>
              <a:t>ind</a:t>
            </a:r>
            <a:r>
              <a:rPr lang="en-US" sz="2000" dirty="0" smtClean="0">
                <a:solidFill>
                  <a:srgbClr val="FFFFFF"/>
                </a:solidFill>
                <a:latin typeface="Helvetica"/>
                <a:cs typeface="Helvetica"/>
              </a:rPr>
              <a:t>) is stopped by the interstellar medium</a:t>
            </a:r>
            <a:endParaRPr lang="en-US" sz="2000" dirty="0">
              <a:solidFill>
                <a:srgbClr val="FFFFFF"/>
              </a:solidFill>
              <a:latin typeface="Helvetica"/>
              <a:cs typeface="Helvetica"/>
            </a:endParaRPr>
          </a:p>
        </p:txBody>
      </p:sp>
      <p:sp>
        <p:nvSpPr>
          <p:cNvPr id="17" name="TextBox 16"/>
          <p:cNvSpPr txBox="1"/>
          <p:nvPr/>
        </p:nvSpPr>
        <p:spPr>
          <a:xfrm>
            <a:off x="6451600" y="2826603"/>
            <a:ext cx="2387600" cy="1631216"/>
          </a:xfrm>
          <a:prstGeom prst="rect">
            <a:avLst/>
          </a:prstGeom>
          <a:noFill/>
        </p:spPr>
        <p:txBody>
          <a:bodyPr wrap="square" rtlCol="0">
            <a:spAutoFit/>
          </a:bodyPr>
          <a:lstStyle/>
          <a:p>
            <a:r>
              <a:rPr lang="en-US" sz="2000" dirty="0" err="1" smtClean="0">
                <a:solidFill>
                  <a:schemeClr val="bg1"/>
                </a:solidFill>
                <a:latin typeface="Helvetica"/>
                <a:cs typeface="Helvetica"/>
              </a:rPr>
              <a:t>Heliosphere</a:t>
            </a:r>
            <a:endParaRPr lang="en-US" sz="2000" dirty="0" smtClean="0">
              <a:solidFill>
                <a:schemeClr val="bg1"/>
              </a:solidFill>
              <a:latin typeface="Helvetica"/>
              <a:cs typeface="Helvetica"/>
            </a:endParaRPr>
          </a:p>
          <a:p>
            <a:r>
              <a:rPr lang="en-US" sz="2000" dirty="0">
                <a:solidFill>
                  <a:schemeClr val="bg1"/>
                </a:solidFill>
                <a:latin typeface="Helvetica"/>
                <a:cs typeface="Helvetica"/>
              </a:rPr>
              <a:t>s</a:t>
            </a:r>
            <a:r>
              <a:rPr lang="en-US" sz="2000" dirty="0" smtClean="0">
                <a:solidFill>
                  <a:schemeClr val="bg1"/>
                </a:solidFill>
                <a:latin typeface="Helvetica"/>
                <a:cs typeface="Helvetica"/>
              </a:rPr>
              <a:t>patial scale: </a:t>
            </a:r>
          </a:p>
          <a:p>
            <a:r>
              <a:rPr lang="en-US" sz="2000" dirty="0" smtClean="0">
                <a:solidFill>
                  <a:schemeClr val="bg1"/>
                </a:solidFill>
                <a:latin typeface="Helvetica"/>
                <a:cs typeface="Helvetica"/>
              </a:rPr>
              <a:t>~ 100 au </a:t>
            </a:r>
          </a:p>
          <a:p>
            <a:endParaRPr lang="en-US" sz="2000" dirty="0">
              <a:solidFill>
                <a:schemeClr val="bg1"/>
              </a:solidFill>
              <a:latin typeface="Helvetica"/>
              <a:cs typeface="Helvetica"/>
            </a:endParaRPr>
          </a:p>
          <a:p>
            <a:r>
              <a:rPr lang="en-US" sz="2000" dirty="0" smtClean="0">
                <a:solidFill>
                  <a:schemeClr val="bg1"/>
                </a:solidFill>
                <a:latin typeface="Helvetica"/>
                <a:cs typeface="Helvetica"/>
              </a:rPr>
              <a:t>1 au ~ 150 </a:t>
            </a:r>
            <a:r>
              <a:rPr lang="en-US" sz="2000" dirty="0" err="1" smtClean="0">
                <a:solidFill>
                  <a:schemeClr val="bg1"/>
                </a:solidFill>
                <a:latin typeface="Helvetica"/>
                <a:cs typeface="Helvetica"/>
              </a:rPr>
              <a:t>mln</a:t>
            </a:r>
            <a:r>
              <a:rPr lang="en-US" sz="2000" dirty="0" smtClean="0">
                <a:solidFill>
                  <a:schemeClr val="bg1"/>
                </a:solidFill>
                <a:latin typeface="Helvetica"/>
                <a:cs typeface="Helvetica"/>
              </a:rPr>
              <a:t> km</a:t>
            </a:r>
            <a:endParaRPr lang="en-US" sz="2000" dirty="0">
              <a:solidFill>
                <a:schemeClr val="bg1"/>
              </a:solidFill>
              <a:latin typeface="Helvetica"/>
              <a:cs typeface="Helvetica"/>
            </a:endParaRPr>
          </a:p>
        </p:txBody>
      </p:sp>
      <p:sp>
        <p:nvSpPr>
          <p:cNvPr id="18" name="TextBox 17"/>
          <p:cNvSpPr txBox="1"/>
          <p:nvPr/>
        </p:nvSpPr>
        <p:spPr>
          <a:xfrm>
            <a:off x="990600" y="1684862"/>
            <a:ext cx="7696200" cy="830997"/>
          </a:xfrm>
          <a:prstGeom prst="rect">
            <a:avLst/>
          </a:prstGeom>
          <a:noFill/>
        </p:spPr>
        <p:txBody>
          <a:bodyPr wrap="square" rtlCol="0">
            <a:spAutoFit/>
          </a:bodyPr>
          <a:lstStyle/>
          <a:p>
            <a:r>
              <a:rPr lang="en-US" dirty="0" smtClean="0">
                <a:solidFill>
                  <a:schemeClr val="bg1"/>
                </a:solidFill>
                <a:latin typeface="Helvetica"/>
                <a:cs typeface="Helvetica"/>
              </a:rPr>
              <a:t>In August 2012 (35 years after the launch) </a:t>
            </a:r>
          </a:p>
          <a:p>
            <a:r>
              <a:rPr lang="en-US" dirty="0" smtClean="0">
                <a:solidFill>
                  <a:schemeClr val="bg1"/>
                </a:solidFill>
                <a:latin typeface="Helvetica"/>
                <a:cs typeface="Helvetica"/>
              </a:rPr>
              <a:t>NASA's </a:t>
            </a:r>
            <a:r>
              <a:rPr lang="en-US" dirty="0">
                <a:solidFill>
                  <a:schemeClr val="bg1"/>
                </a:solidFill>
                <a:latin typeface="Helvetica"/>
                <a:cs typeface="Helvetica"/>
              </a:rPr>
              <a:t>Voyager 1 </a:t>
            </a:r>
            <a:r>
              <a:rPr lang="en-US" dirty="0" smtClean="0">
                <a:solidFill>
                  <a:schemeClr val="bg1"/>
                </a:solidFill>
                <a:latin typeface="Helvetica"/>
                <a:cs typeface="Helvetica"/>
              </a:rPr>
              <a:t>spacecraft exited the Solar </a:t>
            </a:r>
            <a:r>
              <a:rPr lang="en-US" dirty="0">
                <a:solidFill>
                  <a:schemeClr val="bg1"/>
                </a:solidFill>
                <a:latin typeface="Helvetica"/>
                <a:cs typeface="Helvetica"/>
              </a:rPr>
              <a:t>S</a:t>
            </a:r>
            <a:r>
              <a:rPr lang="en-US" dirty="0" smtClean="0">
                <a:solidFill>
                  <a:schemeClr val="bg1"/>
                </a:solidFill>
                <a:latin typeface="Helvetica"/>
                <a:cs typeface="Helvetica"/>
              </a:rPr>
              <a:t>ystem.</a:t>
            </a:r>
          </a:p>
        </p:txBody>
      </p:sp>
      <p:sp>
        <p:nvSpPr>
          <p:cNvPr id="19" name="Title 1"/>
          <p:cNvSpPr txBox="1">
            <a:spLocks/>
          </p:cNvSpPr>
          <p:nvPr/>
        </p:nvSpPr>
        <p:spPr bwMode="auto">
          <a:xfrm>
            <a:off x="1295400" y="152397"/>
            <a:ext cx="6629400" cy="1066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b="1" dirty="0" err="1" smtClean="0">
                <a:ln w="11430"/>
                <a:solidFill>
                  <a:srgbClr val="FFFFFF"/>
                </a:solidFill>
                <a:effectLst>
                  <a:outerShdw blurRad="50800" dist="39000" dir="5460000" algn="tl">
                    <a:srgbClr val="000000">
                      <a:alpha val="38000"/>
                    </a:srgbClr>
                  </a:outerShdw>
                </a:effectLst>
                <a:latin typeface="Helvetica Neue"/>
                <a:cs typeface="Helvetica Neue"/>
              </a:rPr>
              <a:t>Heliosphere</a:t>
            </a:r>
            <a:r>
              <a:rPr lang="en-US" sz="2800" b="1" dirty="0" smtClean="0">
                <a:ln w="11430"/>
                <a:solidFill>
                  <a:srgbClr val="FFFFFF"/>
                </a:solidFill>
                <a:effectLst>
                  <a:outerShdw blurRad="50800" dist="39000" dir="5460000" algn="tl">
                    <a:srgbClr val="000000">
                      <a:alpha val="38000"/>
                    </a:srgbClr>
                  </a:outerShdw>
                </a:effectLst>
                <a:latin typeface="Helvetica Neue"/>
                <a:cs typeface="Helvetica Neue"/>
              </a:rPr>
              <a:t>: </a:t>
            </a:r>
          </a:p>
          <a:p>
            <a:pPr algn="ctr">
              <a:lnSpc>
                <a:spcPct val="90000"/>
              </a:lnSpc>
              <a:defRPr/>
            </a:pPr>
            <a:r>
              <a:rPr lang="en-US" sz="2800" b="1" dirty="0" smtClean="0">
                <a:ln w="11430"/>
                <a:solidFill>
                  <a:srgbClr val="FFFFFF"/>
                </a:solidFill>
                <a:effectLst>
                  <a:outerShdw blurRad="50800" dist="39000" dir="5460000" algn="tl">
                    <a:srgbClr val="000000">
                      <a:alpha val="38000"/>
                    </a:srgbClr>
                  </a:outerShdw>
                </a:effectLst>
                <a:latin typeface="Helvetica Neue"/>
                <a:cs typeface="Helvetica Neue"/>
              </a:rPr>
              <a:t>Our Space Environment, </a:t>
            </a:r>
          </a:p>
          <a:p>
            <a:pPr algn="ctr">
              <a:lnSpc>
                <a:spcPct val="90000"/>
              </a:lnSpc>
              <a:defRPr/>
            </a:pPr>
            <a:r>
              <a:rPr lang="en-US" sz="2800" b="1" dirty="0" smtClean="0">
                <a:ln w="11430"/>
                <a:solidFill>
                  <a:srgbClr val="FFFFFF"/>
                </a:solidFill>
                <a:effectLst>
                  <a:outerShdw blurRad="50800" dist="39000" dir="5460000" algn="tl">
                    <a:srgbClr val="000000">
                      <a:alpha val="38000"/>
                    </a:srgbClr>
                  </a:outerShdw>
                </a:effectLst>
                <a:latin typeface="Helvetica Neue"/>
                <a:cs typeface="Helvetica Neue"/>
              </a:rPr>
              <a:t>Our Home and Science Laboratory  </a:t>
            </a:r>
            <a:endParaRPr lang="en-US" sz="2800" b="1" i="1" dirty="0" smtClean="0">
              <a:ln w="11430"/>
              <a:solidFill>
                <a:srgbClr val="FFFFFF"/>
              </a:solidFill>
              <a:effectLst>
                <a:outerShdw blurRad="50800" dist="39000" dir="5460000" algn="tl">
                  <a:srgbClr val="000000">
                    <a:alpha val="38000"/>
                  </a:srgbClr>
                </a:outerShdw>
              </a:effectLst>
              <a:latin typeface="Helvetica Neue"/>
              <a:cs typeface="Helvetica Neue"/>
            </a:endParaRPr>
          </a:p>
        </p:txBody>
      </p:sp>
    </p:spTree>
    <p:extLst>
      <p:ext uri="{BB962C8B-B14F-4D97-AF65-F5344CB8AC3E}">
        <p14:creationId xmlns:p14="http://schemas.microsoft.com/office/powerpoint/2010/main" val="25371315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9"/>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0" name="Title 1"/>
          <p:cNvSpPr txBox="1">
            <a:spLocks/>
          </p:cNvSpPr>
          <p:nvPr/>
        </p:nvSpPr>
        <p:spPr>
          <a:xfrm>
            <a:off x="457200" y="304800"/>
            <a:ext cx="8458200" cy="6985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 Model SWMF/BATSRUS (MHD)</a:t>
            </a:r>
            <a:r>
              <a:rPr lang="en-US" sz="2600" dirty="0" smtClean="0">
                <a:solidFill>
                  <a:srgbClr val="0000FF"/>
                </a:solidFill>
                <a:latin typeface="Helvetica Neue" charset="0"/>
                <a:ea typeface="ＭＳ Ｐゴシック" charset="0"/>
                <a:cs typeface="ＭＳ Ｐゴシック" charset="0"/>
              </a:rPr>
              <a:t>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21" name="TextBox 20"/>
          <p:cNvSpPr txBox="1"/>
          <p:nvPr/>
        </p:nvSpPr>
        <p:spPr>
          <a:xfrm>
            <a:off x="114300" y="56515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sp>
        <p:nvSpPr>
          <p:cNvPr id="27" name="TextBox 26"/>
          <p:cNvSpPr txBox="1"/>
          <p:nvPr/>
        </p:nvSpPr>
        <p:spPr>
          <a:xfrm>
            <a:off x="6223001" y="943570"/>
            <a:ext cx="2235199" cy="646331"/>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Magnetosphere:</a:t>
            </a:r>
          </a:p>
          <a:p>
            <a:pPr>
              <a:defRPr/>
            </a:pPr>
            <a:r>
              <a:rPr lang="en-US" dirty="0" smtClean="0">
                <a:latin typeface="Helvetica" charset="0"/>
                <a:cs typeface="Helvetica" charset="0"/>
              </a:rPr>
              <a:t>2 Re – 1000 Re</a:t>
            </a:r>
            <a:endParaRPr lang="en-US" dirty="0">
              <a:latin typeface="Helvetica" charset="0"/>
              <a:cs typeface="Helvetica" charset="0"/>
            </a:endParaRPr>
          </a:p>
        </p:txBody>
      </p:sp>
      <p:sp>
        <p:nvSpPr>
          <p:cNvPr id="28" name="TextBox 27"/>
          <p:cNvSpPr txBox="1"/>
          <p:nvPr/>
        </p:nvSpPr>
        <p:spPr>
          <a:xfrm>
            <a:off x="107347" y="5149790"/>
            <a:ext cx="8701777" cy="400110"/>
          </a:xfrm>
          <a:prstGeom prst="rect">
            <a:avLst/>
          </a:prstGeom>
          <a:noFill/>
        </p:spPr>
        <p:txBody>
          <a:bodyPr wrap="none" rtlCol="0">
            <a:spAutoFit/>
          </a:bodyPr>
          <a:lstStyle/>
          <a:p>
            <a:r>
              <a:rPr lang="en-US" sz="2000" dirty="0" smtClean="0">
                <a:latin typeface="Helvetica"/>
                <a:cs typeface="Helvetica"/>
              </a:rPr>
              <a:t>Space Weather Modeling Framework (SWMF), </a:t>
            </a:r>
            <a:r>
              <a:rPr lang="en-US" sz="2000" i="1" dirty="0" err="1" smtClean="0">
                <a:latin typeface="Helvetica"/>
                <a:cs typeface="Helvetica"/>
              </a:rPr>
              <a:t>Gombosi</a:t>
            </a:r>
            <a:r>
              <a:rPr lang="en-US" sz="2000" i="1" dirty="0" smtClean="0">
                <a:latin typeface="Helvetica"/>
                <a:cs typeface="Helvetica"/>
              </a:rPr>
              <a:t> et al, U. Michigan</a:t>
            </a:r>
            <a:endParaRPr lang="en-US" sz="2000" i="1" dirty="0">
              <a:latin typeface="Helvetica"/>
              <a:cs typeface="Helvetica"/>
            </a:endParaRPr>
          </a:p>
        </p:txBody>
      </p:sp>
      <p:pic>
        <p:nvPicPr>
          <p:cNvPr id="29" name="LU_J_3a.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651000"/>
            <a:ext cx="7239000" cy="3187171"/>
          </a:xfrm>
          <a:prstGeom prst="rect">
            <a:avLst/>
          </a:prstGeom>
        </p:spPr>
      </p:pic>
      <p:sp>
        <p:nvSpPr>
          <p:cNvPr id="8" name="TextBox 7"/>
          <p:cNvSpPr txBox="1"/>
          <p:nvPr/>
        </p:nvSpPr>
        <p:spPr>
          <a:xfrm>
            <a:off x="8013819" y="33263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9" name="Straight Arrow Connector 8"/>
          <p:cNvCxnSpPr/>
          <p:nvPr/>
        </p:nvCxnSpPr>
        <p:spPr>
          <a:xfrm>
            <a:off x="8089900" y="31623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6747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repeatCount="indefinite" fill="hold" display="0">
                  <p:stCondLst>
                    <p:cond delay="indefinite"/>
                  </p:stCondLst>
                </p:cTn>
                <p:tgtEl>
                  <p:spTgt spid="2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05001" y="83403"/>
            <a:ext cx="4648200" cy="954107"/>
          </a:xfrm>
          <a:prstGeom prst="rect">
            <a:avLst/>
          </a:prstGeom>
          <a:noFill/>
          <a:ln w="9525">
            <a:noFill/>
            <a:miter lim="800000"/>
            <a:headEnd/>
            <a:tailEnd/>
          </a:ln>
        </p:spPr>
        <p:txBody>
          <a:bodyPr wrap="square">
            <a:prstTxWarp prst="textNoShape">
              <a:avLst/>
            </a:prstTxWarp>
            <a:spAutoFit/>
          </a:bodyPr>
          <a:lstStyle/>
          <a:p>
            <a:r>
              <a:rPr lang="en-US" sz="2800" dirty="0" smtClean="0">
                <a:latin typeface="Helvetica" charset="0"/>
                <a:ea typeface="Helvetica" charset="0"/>
                <a:cs typeface="Helvetica" charset="0"/>
              </a:rPr>
              <a:t>Inner Magnetosphere</a:t>
            </a:r>
          </a:p>
          <a:p>
            <a:r>
              <a:rPr lang="en-US" sz="2800" dirty="0" smtClean="0">
                <a:latin typeface="Helvetica" charset="0"/>
                <a:ea typeface="Helvetica" charset="0"/>
                <a:cs typeface="Helvetica" charset="0"/>
              </a:rPr>
              <a:t> (up to ~ 10 RE) </a:t>
            </a:r>
            <a:endParaRPr lang="en-US" sz="2800" dirty="0">
              <a:latin typeface="Helvetica" charset="0"/>
              <a:ea typeface="Helvetica" charset="0"/>
              <a:cs typeface="Helvetica" charset="0"/>
            </a:endParaRPr>
          </a:p>
        </p:txBody>
      </p:sp>
      <p:sp>
        <p:nvSpPr>
          <p:cNvPr id="3" name="Rectangle 39"/>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4" name="Picture 4" descr="5_magnetosphere"/>
          <p:cNvPicPr preferRelativeResize="0">
            <a:picLocks noChangeAspect="1" noChangeArrowheads="1"/>
          </p:cNvPicPr>
          <p:nvPr/>
        </p:nvPicPr>
        <p:blipFill>
          <a:blip r:embed="rId3"/>
          <a:srcRect/>
          <a:stretch>
            <a:fillRect/>
          </a:stretch>
        </p:blipFill>
        <p:spPr bwMode="auto">
          <a:xfrm>
            <a:off x="0" y="1828800"/>
            <a:ext cx="5951538" cy="3098800"/>
          </a:xfrm>
          <a:prstGeom prst="rect">
            <a:avLst/>
          </a:prstGeom>
          <a:noFill/>
          <a:ln w="9525">
            <a:noFill/>
            <a:miter lim="800000"/>
            <a:headEnd/>
            <a:tailEnd/>
          </a:ln>
        </p:spPr>
      </p:pic>
      <p:sp>
        <p:nvSpPr>
          <p:cNvPr id="5" name="Oval 14"/>
          <p:cNvSpPr>
            <a:spLocks noChangeArrowheads="1"/>
          </p:cNvSpPr>
          <p:nvPr/>
        </p:nvSpPr>
        <p:spPr bwMode="auto">
          <a:xfrm>
            <a:off x="685800" y="2971800"/>
            <a:ext cx="1295400" cy="838200"/>
          </a:xfrm>
          <a:prstGeom prst="ellipse">
            <a:avLst/>
          </a:prstGeom>
          <a:noFill/>
          <a:ln w="76200" cmpd="sng">
            <a:solidFill>
              <a:srgbClr val="FF3399"/>
            </a:solidFill>
            <a:prstDash val="sysDot"/>
            <a:round/>
            <a:headEnd/>
            <a:tailEnd/>
          </a:ln>
          <a:effectLst/>
        </p:spPr>
        <p:txBody>
          <a:bodyPr wrap="none" anchor="ctr">
            <a:prstTxWarp prst="textNoShape">
              <a:avLst/>
            </a:prstTxWarp>
          </a:bodyPr>
          <a:lstStyle/>
          <a:p>
            <a:endParaRPr lang="en-US"/>
          </a:p>
        </p:txBody>
      </p:sp>
      <p:grpSp>
        <p:nvGrpSpPr>
          <p:cNvPr id="6" name="Group 20"/>
          <p:cNvGrpSpPr>
            <a:grpSpLocks noChangeAspect="1"/>
          </p:cNvGrpSpPr>
          <p:nvPr/>
        </p:nvGrpSpPr>
        <p:grpSpPr bwMode="auto">
          <a:xfrm>
            <a:off x="3962400" y="3692525"/>
            <a:ext cx="5326063" cy="3165475"/>
            <a:chOff x="576" y="981"/>
            <a:chExt cx="4737" cy="2815"/>
          </a:xfrm>
        </p:grpSpPr>
        <p:pic>
          <p:nvPicPr>
            <p:cNvPr id="7" name="Picture 21"/>
            <p:cNvPicPr>
              <a:picLocks noChangeAspect="1" noChangeArrowheads="1"/>
            </p:cNvPicPr>
            <p:nvPr/>
          </p:nvPicPr>
          <p:blipFill>
            <a:blip r:embed="rId4"/>
            <a:srcRect/>
            <a:stretch>
              <a:fillRect/>
            </a:stretch>
          </p:blipFill>
          <p:spPr bwMode="auto">
            <a:xfrm>
              <a:off x="576" y="981"/>
              <a:ext cx="4656" cy="2763"/>
            </a:xfrm>
            <a:prstGeom prst="rect">
              <a:avLst/>
            </a:prstGeom>
            <a:noFill/>
            <a:ln w="9525">
              <a:noFill/>
              <a:miter lim="800000"/>
              <a:headEnd/>
              <a:tailEnd/>
            </a:ln>
            <a:effectLst/>
          </p:spPr>
        </p:pic>
        <p:sp>
          <p:nvSpPr>
            <p:cNvPr id="8"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9" name="Text Box 24"/>
          <p:cNvSpPr txBox="1">
            <a:spLocks noChangeArrowheads="1"/>
          </p:cNvSpPr>
          <p:nvPr/>
        </p:nvSpPr>
        <p:spPr bwMode="auto">
          <a:xfrm>
            <a:off x="4572000" y="5387975"/>
            <a:ext cx="1552641" cy="369332"/>
          </a:xfrm>
          <a:prstGeom prst="rect">
            <a:avLst/>
          </a:prstGeom>
          <a:noFill/>
          <a:ln w="9525">
            <a:noFill/>
            <a:miter lim="800000"/>
            <a:headEnd/>
            <a:tailEnd/>
          </a:ln>
          <a:effectLst/>
        </p:spPr>
        <p:txBody>
          <a:bodyPr wrap="none">
            <a:prstTxWarp prst="textNoShape">
              <a:avLst/>
            </a:prstTxWarp>
            <a:spAutoFit/>
          </a:bodyPr>
          <a:lstStyle/>
          <a:p>
            <a:r>
              <a:rPr lang="en-US" sz="1800" b="1" dirty="0" err="1">
                <a:solidFill>
                  <a:srgbClr val="0000FF"/>
                </a:solidFill>
              </a:rPr>
              <a:t>Plasmasphere</a:t>
            </a:r>
            <a:endParaRPr lang="en-US" sz="1800" b="1" dirty="0">
              <a:solidFill>
                <a:srgbClr val="0000FF"/>
              </a:solidFill>
            </a:endParaRPr>
          </a:p>
        </p:txBody>
      </p:sp>
      <p:sp>
        <p:nvSpPr>
          <p:cNvPr id="10" name="Text Box 25"/>
          <p:cNvSpPr txBox="1">
            <a:spLocks noChangeArrowheads="1"/>
          </p:cNvSpPr>
          <p:nvPr/>
        </p:nvSpPr>
        <p:spPr bwMode="auto">
          <a:xfrm>
            <a:off x="5943600" y="5943600"/>
            <a:ext cx="152063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chemeClr val="bg1"/>
                </a:solidFill>
              </a:rPr>
              <a:t>Ring Current</a:t>
            </a:r>
          </a:p>
        </p:txBody>
      </p:sp>
      <p:sp>
        <p:nvSpPr>
          <p:cNvPr id="11" name="Text Box 26"/>
          <p:cNvSpPr txBox="1">
            <a:spLocks noChangeArrowheads="1"/>
          </p:cNvSpPr>
          <p:nvPr/>
        </p:nvSpPr>
        <p:spPr bwMode="auto">
          <a:xfrm>
            <a:off x="6781800" y="3810000"/>
            <a:ext cx="168981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rgbClr val="FF3300"/>
                </a:solidFill>
              </a:rPr>
              <a:t>Van Allen Belts</a:t>
            </a:r>
          </a:p>
        </p:txBody>
      </p:sp>
      <p:sp>
        <p:nvSpPr>
          <p:cNvPr id="12" name="TextBox 11"/>
          <p:cNvSpPr txBox="1"/>
          <p:nvPr/>
        </p:nvSpPr>
        <p:spPr>
          <a:xfrm>
            <a:off x="4747173" y="5639817"/>
            <a:ext cx="1120227" cy="400110"/>
          </a:xfrm>
          <a:prstGeom prst="rect">
            <a:avLst/>
          </a:prstGeom>
          <a:noFill/>
        </p:spPr>
        <p:txBody>
          <a:bodyPr wrap="square" rtlCol="0">
            <a:spAutoFit/>
          </a:bodyPr>
          <a:lstStyle/>
          <a:p>
            <a:r>
              <a:rPr lang="en-US" sz="2000" dirty="0" smtClean="0">
                <a:solidFill>
                  <a:schemeClr val="accent4">
                    <a:lumMod val="75000"/>
                  </a:schemeClr>
                </a:solidFill>
              </a:rPr>
              <a:t>1-10 </a:t>
            </a:r>
            <a:r>
              <a:rPr lang="en-US" sz="2000" dirty="0" err="1" smtClean="0">
                <a:solidFill>
                  <a:schemeClr val="accent4">
                    <a:lumMod val="75000"/>
                  </a:schemeClr>
                </a:solidFill>
              </a:rPr>
              <a:t>eV</a:t>
            </a:r>
            <a:endParaRPr lang="en-US" sz="2000" dirty="0">
              <a:solidFill>
                <a:schemeClr val="accent4">
                  <a:lumMod val="75000"/>
                </a:schemeClr>
              </a:solidFill>
            </a:endParaRPr>
          </a:p>
        </p:txBody>
      </p:sp>
      <p:sp>
        <p:nvSpPr>
          <p:cNvPr id="13" name="TextBox 12"/>
          <p:cNvSpPr txBox="1"/>
          <p:nvPr/>
        </p:nvSpPr>
        <p:spPr>
          <a:xfrm>
            <a:off x="5992790" y="6214289"/>
            <a:ext cx="1274708" cy="400110"/>
          </a:xfrm>
          <a:prstGeom prst="rect">
            <a:avLst/>
          </a:prstGeom>
          <a:noFill/>
        </p:spPr>
        <p:txBody>
          <a:bodyPr wrap="none" rtlCol="0">
            <a:spAutoFit/>
          </a:bodyPr>
          <a:lstStyle/>
          <a:p>
            <a:r>
              <a:rPr lang="en-US" sz="2000" dirty="0" smtClean="0"/>
              <a:t>1-400 </a:t>
            </a:r>
            <a:r>
              <a:rPr lang="en-US" sz="2000" dirty="0" err="1" smtClean="0"/>
              <a:t>keV</a:t>
            </a:r>
            <a:endParaRPr lang="en-US" sz="2000" dirty="0"/>
          </a:p>
        </p:txBody>
      </p:sp>
      <p:sp>
        <p:nvSpPr>
          <p:cNvPr id="14" name="Line 15"/>
          <p:cNvSpPr>
            <a:spLocks noChangeShapeType="1"/>
          </p:cNvSpPr>
          <p:nvPr/>
        </p:nvSpPr>
        <p:spPr bwMode="auto">
          <a:xfrm>
            <a:off x="1905000" y="3657600"/>
            <a:ext cx="2743200" cy="13716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15" name="TextBox 14"/>
          <p:cNvSpPr txBox="1"/>
          <p:nvPr/>
        </p:nvSpPr>
        <p:spPr>
          <a:xfrm>
            <a:off x="6705600" y="4191000"/>
            <a:ext cx="2362200" cy="400110"/>
          </a:xfrm>
          <a:prstGeom prst="rect">
            <a:avLst/>
          </a:prstGeom>
          <a:noFill/>
        </p:spPr>
        <p:txBody>
          <a:bodyPr wrap="square" rtlCol="0">
            <a:spAutoFit/>
          </a:bodyPr>
          <a:lstStyle/>
          <a:p>
            <a:r>
              <a:rPr lang="en-US" sz="2000" dirty="0" smtClean="0">
                <a:solidFill>
                  <a:srgbClr val="FF0000"/>
                </a:solidFill>
              </a:rPr>
              <a:t>400 </a:t>
            </a:r>
            <a:r>
              <a:rPr lang="en-US" sz="2000" dirty="0" err="1" smtClean="0">
                <a:solidFill>
                  <a:srgbClr val="FF0000"/>
                </a:solidFill>
              </a:rPr>
              <a:t>keV</a:t>
            </a:r>
            <a:r>
              <a:rPr lang="en-US" sz="2000" dirty="0" smtClean="0">
                <a:solidFill>
                  <a:srgbClr val="FF0000"/>
                </a:solidFill>
              </a:rPr>
              <a:t> – 6 </a:t>
            </a:r>
            <a:r>
              <a:rPr lang="en-US" sz="2000" dirty="0" err="1" smtClean="0">
                <a:solidFill>
                  <a:srgbClr val="FF0000"/>
                </a:solidFill>
              </a:rPr>
              <a:t>MeV</a:t>
            </a:r>
            <a:endParaRPr lang="en-US" sz="2000" dirty="0">
              <a:solidFill>
                <a:srgbClr val="FF0000"/>
              </a:solidFill>
            </a:endParaRPr>
          </a:p>
        </p:txBody>
      </p:sp>
    </p:spTree>
    <p:extLst>
      <p:ext uri="{BB962C8B-B14F-4D97-AF65-F5344CB8AC3E}">
        <p14:creationId xmlns:p14="http://schemas.microsoft.com/office/powerpoint/2010/main" val="2198952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52400" y="152400"/>
            <a:ext cx="8915400" cy="1600200"/>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800" dirty="0" smtClean="0">
                <a:latin typeface="Helvetica"/>
                <a:cs typeface="Helvetica"/>
              </a:rPr>
              <a:t>The charged particles that make up the </a:t>
            </a:r>
            <a:r>
              <a:rPr lang="en-US" sz="3800" b="1" dirty="0" smtClean="0">
                <a:latin typeface="Helvetica"/>
                <a:cs typeface="Helvetica"/>
              </a:rPr>
              <a:t>inner magnetosphere current system </a:t>
            </a:r>
            <a:r>
              <a:rPr lang="en-US" sz="3800" dirty="0" smtClean="0">
                <a:latin typeface="Helvetica"/>
                <a:cs typeface="Helvetica"/>
              </a:rPr>
              <a:t>are trapped in the Earth's magnetic field, </a:t>
            </a:r>
            <a:r>
              <a:rPr lang="en-US" sz="3800" i="1" dirty="0" smtClean="0">
                <a:solidFill>
                  <a:srgbClr val="FF0000"/>
                </a:solidFill>
                <a:latin typeface="Helvetica"/>
                <a:cs typeface="Helvetica"/>
              </a:rPr>
              <a:t>bouncing back and forth along the magnetic field lines between "mirror points" in the northern and southern hemispheres.</a:t>
            </a:r>
          </a:p>
        </p:txBody>
      </p:sp>
      <p:sp>
        <p:nvSpPr>
          <p:cNvPr id="3" name="Content Placeholder 2"/>
          <p:cNvSpPr txBox="1">
            <a:spLocks/>
          </p:cNvSpPr>
          <p:nvPr/>
        </p:nvSpPr>
        <p:spPr>
          <a:xfrm>
            <a:off x="152400" y="5715000"/>
            <a:ext cx="8686800" cy="1143000"/>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800" dirty="0" smtClean="0">
                <a:latin typeface="Helvetica"/>
                <a:cs typeface="Helvetica"/>
              </a:rPr>
              <a:t>Ring current circles the Earth in the equatorial plane and is generated by the </a:t>
            </a:r>
            <a:r>
              <a:rPr lang="en-US" sz="3800" b="1" dirty="0" smtClean="0">
                <a:latin typeface="Helvetica"/>
                <a:cs typeface="Helvetica"/>
              </a:rPr>
              <a:t>longitudinal drift </a:t>
            </a:r>
            <a:r>
              <a:rPr lang="en-US" sz="3800" dirty="0" smtClean="0">
                <a:latin typeface="Helvetica"/>
                <a:cs typeface="Helvetica"/>
              </a:rPr>
              <a:t>of energetic (10 to 200 </a:t>
            </a:r>
            <a:r>
              <a:rPr lang="en-US" sz="3800" dirty="0" err="1" smtClean="0">
                <a:latin typeface="Helvetica"/>
                <a:cs typeface="Helvetica"/>
              </a:rPr>
              <a:t>keV</a:t>
            </a:r>
            <a:r>
              <a:rPr lang="en-US" sz="3800" dirty="0" smtClean="0">
                <a:latin typeface="Helvetica"/>
                <a:cs typeface="Helvetica"/>
              </a:rPr>
              <a:t>) </a:t>
            </a:r>
            <a:r>
              <a:rPr lang="en-US" sz="3800" b="1" dirty="0" smtClean="0">
                <a:latin typeface="Helvetica"/>
                <a:cs typeface="Helvetica"/>
              </a:rPr>
              <a:t>charged particles</a:t>
            </a:r>
            <a:r>
              <a:rPr lang="en-US" sz="3800" dirty="0" smtClean="0">
                <a:latin typeface="Helvetica"/>
                <a:cs typeface="Helvetica"/>
              </a:rPr>
              <a:t> trapped on field lines.</a:t>
            </a:r>
            <a:endParaRPr lang="en-US" sz="3800" dirty="0">
              <a:latin typeface="Helvetica"/>
              <a:cs typeface="Helvetica"/>
            </a:endParaRPr>
          </a:p>
        </p:txBody>
      </p:sp>
      <p:pic>
        <p:nvPicPr>
          <p:cNvPr id="4" name="Picture 3" descr="PartMotion_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14" y="1600200"/>
            <a:ext cx="7027086" cy="3850843"/>
          </a:xfrm>
          <a:prstGeom prst="rect">
            <a:avLst/>
          </a:prstGeom>
        </p:spPr>
      </p:pic>
      <p:sp>
        <p:nvSpPr>
          <p:cNvPr id="5" name="TextBox 4"/>
          <p:cNvSpPr txBox="1"/>
          <p:nvPr/>
        </p:nvSpPr>
        <p:spPr>
          <a:xfrm>
            <a:off x="7785100" y="2895600"/>
            <a:ext cx="919942" cy="461665"/>
          </a:xfrm>
          <a:prstGeom prst="rect">
            <a:avLst/>
          </a:prstGeom>
          <a:noFill/>
        </p:spPr>
        <p:txBody>
          <a:bodyPr wrap="none" rtlCol="0">
            <a:spAutoFit/>
          </a:bodyPr>
          <a:lstStyle/>
          <a:p>
            <a:r>
              <a:rPr lang="en-US" sz="2400" b="1" dirty="0" smtClean="0">
                <a:latin typeface="Helvetica Neue"/>
                <a:cs typeface="Helvetica Neue"/>
              </a:rPr>
              <a:t>MHD</a:t>
            </a:r>
            <a:endParaRPr lang="en-US" sz="2400" b="1" dirty="0">
              <a:latin typeface="Helvetica Neue"/>
              <a:cs typeface="Helvetica Neue"/>
            </a:endParaRPr>
          </a:p>
        </p:txBody>
      </p:sp>
      <p:cxnSp>
        <p:nvCxnSpPr>
          <p:cNvPr id="7" name="Straight Connector 6"/>
          <p:cNvCxnSpPr/>
          <p:nvPr/>
        </p:nvCxnSpPr>
        <p:spPr>
          <a:xfrm flipH="1">
            <a:off x="7893858" y="2755900"/>
            <a:ext cx="945342" cy="673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835900" y="2684165"/>
            <a:ext cx="914400" cy="914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68851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RC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13" y="1981438"/>
            <a:ext cx="5443787" cy="4876561"/>
          </a:xfrm>
          <a:prstGeom prst="rect">
            <a:avLst/>
          </a:prstGeom>
        </p:spPr>
      </p:pic>
      <p:sp>
        <p:nvSpPr>
          <p:cNvPr id="10" name="Title 1"/>
          <p:cNvSpPr txBox="1">
            <a:spLocks/>
          </p:cNvSpPr>
          <p:nvPr/>
        </p:nvSpPr>
        <p:spPr>
          <a:xfrm>
            <a:off x="660400" y="1994138"/>
            <a:ext cx="3835400" cy="444500"/>
          </a:xfrm>
          <a:prstGeom prst="rect">
            <a:avLst/>
          </a:prstGeom>
          <a:solidFill>
            <a:schemeClr val="bg1"/>
          </a:solidFill>
          <a:ln>
            <a:solidFill>
              <a:schemeClr val="bg1">
                <a:lumMod val="95000"/>
              </a:schemeClr>
            </a:solidFill>
          </a:ln>
        </p:spPr>
        <p:txBody>
          <a:bodyP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200" dirty="0" smtClean="0">
                <a:latin typeface="Helvetica Neue"/>
              </a:rPr>
              <a:t>Electron Total Flux. Energy 22.45 </a:t>
            </a:r>
            <a:r>
              <a:rPr lang="en-US" sz="2200" dirty="0" err="1" smtClean="0">
                <a:latin typeface="Helvetica Neue"/>
              </a:rPr>
              <a:t>keV</a:t>
            </a:r>
            <a:r>
              <a:rPr lang="en-US" sz="2200" dirty="0" smtClean="0">
                <a:latin typeface="Helvetica Neue"/>
              </a:rPr>
              <a:t>. </a:t>
            </a:r>
            <a:r>
              <a:rPr lang="en-US" sz="3200" dirty="0" smtClean="0">
                <a:latin typeface="Helvetica Neue"/>
              </a:rPr>
              <a:t/>
            </a:r>
            <a:br>
              <a:rPr lang="en-US" sz="3200" dirty="0" smtClean="0">
                <a:latin typeface="Helvetica Neue"/>
              </a:rPr>
            </a:br>
            <a:endParaRPr lang="en-US" sz="2667" dirty="0">
              <a:latin typeface="Helvetica Neue"/>
            </a:endParaRPr>
          </a:p>
        </p:txBody>
      </p:sp>
      <p:sp>
        <p:nvSpPr>
          <p:cNvPr id="11" name="Rectangle 10"/>
          <p:cNvSpPr/>
          <p:nvPr/>
        </p:nvSpPr>
        <p:spPr>
          <a:xfrm>
            <a:off x="5359400" y="5429934"/>
            <a:ext cx="2454628" cy="1200329"/>
          </a:xfrm>
          <a:prstGeom prst="rect">
            <a:avLst/>
          </a:prstGeom>
        </p:spPr>
        <p:txBody>
          <a:bodyPr wrap="none">
            <a:spAutoFit/>
          </a:bodyPr>
          <a:lstStyle/>
          <a:p>
            <a:r>
              <a:rPr lang="en-US" dirty="0" smtClean="0">
                <a:latin typeface="Helvetica Neue"/>
              </a:rPr>
              <a:t>Electron Flux increase </a:t>
            </a:r>
          </a:p>
          <a:p>
            <a:r>
              <a:rPr lang="en-US" dirty="0" smtClean="0">
                <a:latin typeface="Helvetica Neue"/>
              </a:rPr>
              <a:t>at the </a:t>
            </a:r>
            <a:r>
              <a:rPr lang="en-US" dirty="0" err="1" smtClean="0">
                <a:latin typeface="Helvetica Neue"/>
              </a:rPr>
              <a:t>geosynch</a:t>
            </a:r>
            <a:r>
              <a:rPr lang="en-US" dirty="0" smtClean="0">
                <a:latin typeface="Helvetica Neue"/>
              </a:rPr>
              <a:t>. orbit </a:t>
            </a:r>
          </a:p>
          <a:p>
            <a:r>
              <a:rPr lang="en-US" dirty="0" smtClean="0">
                <a:latin typeface="Helvetica Neue"/>
              </a:rPr>
              <a:t>in response to</a:t>
            </a:r>
          </a:p>
          <a:p>
            <a:r>
              <a:rPr lang="en-US" dirty="0" smtClean="0">
                <a:latin typeface="Helvetica Neue"/>
              </a:rPr>
              <a:t> geomagnetic storm</a:t>
            </a:r>
            <a:endParaRPr lang="en-US" dirty="0"/>
          </a:p>
        </p:txBody>
      </p:sp>
      <p:cxnSp>
        <p:nvCxnSpPr>
          <p:cNvPr id="12" name="Straight Arrow Connector 11"/>
          <p:cNvCxnSpPr/>
          <p:nvPr/>
        </p:nvCxnSpPr>
        <p:spPr>
          <a:xfrm flipH="1" flipV="1">
            <a:off x="1803400" y="3886200"/>
            <a:ext cx="3556000" cy="2247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Inner Magnetosphere Model </a:t>
            </a:r>
          </a:p>
          <a:p>
            <a:r>
              <a:rPr lang="en-US" sz="2600" b="0" dirty="0" err="1" smtClean="0">
                <a:solidFill>
                  <a:schemeClr val="tx1"/>
                </a:solidFill>
                <a:latin typeface="Helvetica Neue" charset="0"/>
                <a:ea typeface="ＭＳ Ｐゴシック" charset="0"/>
                <a:cs typeface="ＭＳ Ｐゴシック" charset="0"/>
              </a:rPr>
              <a:t>Fok</a:t>
            </a:r>
            <a:r>
              <a:rPr lang="en-US" sz="2600" b="0" dirty="0" smtClean="0">
                <a:solidFill>
                  <a:schemeClr val="tx1"/>
                </a:solidFill>
                <a:latin typeface="Helvetica Neue" charset="0"/>
                <a:ea typeface="ＭＳ Ｐゴシック" charset="0"/>
                <a:cs typeface="ＭＳ Ｐゴシック" charset="0"/>
              </a:rPr>
              <a:t> Ring Current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
        <p:nvSpPr>
          <p:cNvPr id="14" name="TextBox 13"/>
          <p:cNvSpPr txBox="1"/>
          <p:nvPr/>
        </p:nvSpPr>
        <p:spPr>
          <a:xfrm>
            <a:off x="5867401" y="1637605"/>
            <a:ext cx="2235199" cy="923330"/>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Inner Magnetosphere:</a:t>
            </a:r>
          </a:p>
          <a:p>
            <a:pPr>
              <a:defRPr/>
            </a:pPr>
            <a:r>
              <a:rPr lang="en-US" dirty="0">
                <a:latin typeface="Helvetica" charset="0"/>
                <a:cs typeface="Helvetica" charset="0"/>
              </a:rPr>
              <a:t>1</a:t>
            </a:r>
            <a:r>
              <a:rPr lang="en-US" dirty="0" smtClean="0">
                <a:latin typeface="Helvetica" charset="0"/>
                <a:cs typeface="Helvetica" charset="0"/>
              </a:rPr>
              <a:t> Re – 10 Re</a:t>
            </a:r>
            <a:endParaRPr lang="en-US" dirty="0">
              <a:latin typeface="Helvetica" charset="0"/>
              <a:cs typeface="Helvetica" charset="0"/>
            </a:endParaRPr>
          </a:p>
        </p:txBody>
      </p:sp>
      <p:sp>
        <p:nvSpPr>
          <p:cNvPr id="8" name="TextBox 7"/>
          <p:cNvSpPr txBox="1"/>
          <p:nvPr/>
        </p:nvSpPr>
        <p:spPr>
          <a:xfrm>
            <a:off x="7924919" y="40248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15" name="Straight Arrow Connector 14"/>
          <p:cNvCxnSpPr/>
          <p:nvPr/>
        </p:nvCxnSpPr>
        <p:spPr>
          <a:xfrm>
            <a:off x="8001000" y="38608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p:nvSpPr>
        <p:spPr bwMode="auto">
          <a:xfrm>
            <a:off x="4965700" y="3365500"/>
            <a:ext cx="186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Equatorial Plane </a:t>
            </a:r>
            <a:endParaRPr lang="en-US"/>
          </a:p>
        </p:txBody>
      </p:sp>
      <p:sp>
        <p:nvSpPr>
          <p:cNvPr id="17" name="Rectangle 8"/>
          <p:cNvSpPr>
            <a:spLocks noChangeArrowheads="1"/>
          </p:cNvSpPr>
          <p:nvPr/>
        </p:nvSpPr>
        <p:spPr bwMode="auto">
          <a:xfrm>
            <a:off x="4965700" y="4062413"/>
            <a:ext cx="1728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Magnetopause </a:t>
            </a:r>
            <a:endParaRPr lang="en-US"/>
          </a:p>
        </p:txBody>
      </p:sp>
      <p:sp>
        <p:nvSpPr>
          <p:cNvPr id="18" name="Rectangle 9"/>
          <p:cNvSpPr>
            <a:spLocks noChangeArrowheads="1"/>
          </p:cNvSpPr>
          <p:nvPr/>
        </p:nvSpPr>
        <p:spPr bwMode="auto">
          <a:xfrm>
            <a:off x="4889500" y="4672013"/>
            <a:ext cx="1868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Geosynch. Orbit </a:t>
            </a:r>
            <a:endParaRPr lang="en-US"/>
          </a:p>
        </p:txBody>
      </p:sp>
      <p:cxnSp>
        <p:nvCxnSpPr>
          <p:cNvPr id="19" name="Straight Arrow Connector 18"/>
          <p:cNvCxnSpPr/>
          <p:nvPr/>
        </p:nvCxnSpPr>
        <p:spPr>
          <a:xfrm flipH="1">
            <a:off x="3822700" y="4891088"/>
            <a:ext cx="1066800" cy="150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203700" y="427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3205163" y="3136900"/>
            <a:ext cx="1760537"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37106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3" name="Title 1"/>
          <p:cNvSpPr txBox="1">
            <a:spLocks/>
          </p:cNvSpPr>
          <p:nvPr/>
        </p:nvSpPr>
        <p:spPr bwMode="auto">
          <a:xfrm>
            <a:off x="1295400" y="0"/>
            <a:ext cx="6629400" cy="1066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FFFFFF"/>
                </a:solidFill>
                <a:latin typeface="Helvetica Neue"/>
                <a:cs typeface="Helvetica Neue"/>
              </a:rPr>
              <a:t>A Fly Though the </a:t>
            </a:r>
            <a:r>
              <a:rPr lang="en-US" sz="2800" dirty="0" err="1" smtClean="0">
                <a:solidFill>
                  <a:srgbClr val="FFFFFF"/>
                </a:solidFill>
                <a:latin typeface="Helvetica Neue"/>
                <a:cs typeface="Helvetica Neue"/>
              </a:rPr>
              <a:t>Heliosphere</a:t>
            </a:r>
            <a:r>
              <a:rPr lang="en-US" sz="2800" dirty="0" smtClean="0">
                <a:solidFill>
                  <a:srgbClr val="FFFFFF"/>
                </a:solidFill>
                <a:latin typeface="Helvetica Neue"/>
                <a:cs typeface="Helvetica Neue"/>
              </a:rPr>
              <a:t>: </a:t>
            </a:r>
          </a:p>
          <a:p>
            <a:pPr algn="ctr">
              <a:lnSpc>
                <a:spcPct val="90000"/>
              </a:lnSpc>
              <a:defRPr/>
            </a:pPr>
            <a:r>
              <a:rPr lang="en-US" dirty="0" smtClean="0">
                <a:solidFill>
                  <a:srgbClr val="FFFFFF"/>
                </a:solidFill>
                <a:latin typeface="Helvetica Neue"/>
                <a:cs typeface="Helvetica Neue"/>
              </a:rPr>
              <a:t>AMNH Digital Atlas of Universe</a:t>
            </a:r>
            <a:r>
              <a:rPr lang="en-US" sz="2800" dirty="0" smtClean="0">
                <a:solidFill>
                  <a:srgbClr val="FFFFFF"/>
                </a:solidFill>
                <a:latin typeface="Helvetica Neue"/>
                <a:cs typeface="Helvetica Neue"/>
              </a:rPr>
              <a:t>  </a:t>
            </a:r>
            <a:endParaRPr lang="en-US" sz="2800" i="1" dirty="0" smtClean="0">
              <a:solidFill>
                <a:srgbClr val="FFFFFF"/>
              </a:solidFill>
              <a:latin typeface="Helvetica Neue"/>
              <a:cs typeface="Helvetica Neue"/>
            </a:endParaRPr>
          </a:p>
        </p:txBody>
      </p:sp>
      <p:sp>
        <p:nvSpPr>
          <p:cNvPr id="4" name="TextBox 3"/>
          <p:cNvSpPr txBox="1"/>
          <p:nvPr/>
        </p:nvSpPr>
        <p:spPr>
          <a:xfrm>
            <a:off x="990600" y="6344842"/>
            <a:ext cx="7010400" cy="400110"/>
          </a:xfrm>
          <a:prstGeom prst="rect">
            <a:avLst/>
          </a:prstGeom>
          <a:noFill/>
        </p:spPr>
        <p:txBody>
          <a:bodyPr wrap="square" rtlCol="0">
            <a:spAutoFit/>
          </a:bodyPr>
          <a:lstStyle/>
          <a:p>
            <a:r>
              <a:rPr lang="en-US" sz="2000" i="1" dirty="0" smtClean="0">
                <a:solidFill>
                  <a:srgbClr val="FFFFFF"/>
                </a:solidFill>
                <a:latin typeface="Helvetica"/>
                <a:cs typeface="Helvetica"/>
              </a:rPr>
              <a:t>Carter </a:t>
            </a:r>
            <a:r>
              <a:rPr lang="en-US" sz="2000" i="1" dirty="0" err="1" smtClean="0">
                <a:solidFill>
                  <a:srgbClr val="FFFFFF"/>
                </a:solidFill>
                <a:latin typeface="Helvetica"/>
                <a:cs typeface="Helvetica"/>
              </a:rPr>
              <a:t>Emmart</a:t>
            </a:r>
            <a:r>
              <a:rPr lang="en-US" sz="2000" i="1" dirty="0" smtClean="0">
                <a:solidFill>
                  <a:srgbClr val="FFFFFF"/>
                </a:solidFill>
                <a:latin typeface="Helvetica"/>
                <a:cs typeface="Helvetica"/>
              </a:rPr>
              <a:t>,       American Museum of Natural </a:t>
            </a:r>
            <a:r>
              <a:rPr lang="en-US" sz="2000" i="1" dirty="0" err="1" smtClean="0">
                <a:solidFill>
                  <a:srgbClr val="FFFFFF"/>
                </a:solidFill>
                <a:latin typeface="Helvetica"/>
                <a:cs typeface="Helvetica"/>
              </a:rPr>
              <a:t>Hystory</a:t>
            </a:r>
            <a:r>
              <a:rPr lang="en-US" sz="2000" i="1" dirty="0" smtClean="0">
                <a:solidFill>
                  <a:srgbClr val="FFFFFF"/>
                </a:solidFill>
                <a:latin typeface="Helvetica"/>
                <a:cs typeface="Helvetica"/>
              </a:rPr>
              <a:t> .</a:t>
            </a:r>
          </a:p>
        </p:txBody>
      </p:sp>
      <p:pic>
        <p:nvPicPr>
          <p:cNvPr id="5" name="Picture 4" descr="j2s_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00300"/>
            <a:ext cx="6046237" cy="3200400"/>
          </a:xfrm>
          <a:prstGeom prst="rect">
            <a:avLst/>
          </a:prstGeom>
        </p:spPr>
      </p:pic>
      <p:pic>
        <p:nvPicPr>
          <p:cNvPr id="7" name="Picture 6" descr="j2s_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100" y="1244600"/>
            <a:ext cx="4978400" cy="3213100"/>
          </a:xfrm>
          <a:prstGeom prst="rect">
            <a:avLst/>
          </a:prstGeom>
        </p:spPr>
      </p:pic>
    </p:spTree>
    <p:extLst>
      <p:ext uri="{BB962C8B-B14F-4D97-AF65-F5344CB8AC3E}">
        <p14:creationId xmlns:p14="http://schemas.microsoft.com/office/powerpoint/2010/main" val="5320972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0467" y="6052127"/>
            <a:ext cx="2032227" cy="369332"/>
          </a:xfrm>
          <a:prstGeom prst="rect">
            <a:avLst/>
          </a:prstGeom>
        </p:spPr>
        <p:txBody>
          <a:bodyPr wrap="none">
            <a:spAutoFit/>
          </a:bodyPr>
          <a:lstStyle/>
          <a:p>
            <a:r>
              <a:rPr lang="en-US" dirty="0" smtClean="0">
                <a:latin typeface="Helvetica"/>
                <a:cs typeface="Helvetica"/>
              </a:rPr>
              <a:t>March 2012 flares</a:t>
            </a:r>
            <a:endParaRPr lang="en-US" dirty="0">
              <a:latin typeface="Helvetica"/>
              <a:cs typeface="Helvetica"/>
            </a:endParaRPr>
          </a:p>
        </p:txBody>
      </p:sp>
      <p:pic>
        <p:nvPicPr>
          <p:cNvPr id="5" name="Picture 4" descr="Flare cop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1100"/>
            <a:ext cx="4483100" cy="4718102"/>
          </a:xfrm>
          <a:prstGeom prst="rect">
            <a:avLst/>
          </a:prstGeom>
        </p:spPr>
      </p:pic>
      <p:pic>
        <p:nvPicPr>
          <p:cNvPr id="7" name="Picture 6" descr="Flare_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680" y="1308100"/>
            <a:ext cx="4743880" cy="4572000"/>
          </a:xfrm>
          <a:prstGeom prst="rect">
            <a:avLst/>
          </a:prstGeom>
        </p:spPr>
      </p:pic>
      <p:sp>
        <p:nvSpPr>
          <p:cNvPr id="8" name="Title 1"/>
          <p:cNvSpPr txBox="1">
            <a:spLocks/>
          </p:cNvSpPr>
          <p:nvPr/>
        </p:nvSpPr>
        <p:spPr bwMode="auto">
          <a:xfrm>
            <a:off x="0" y="266699"/>
            <a:ext cx="9144000" cy="584201"/>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Neue"/>
                <a:cs typeface="Helvetica Neue"/>
              </a:rPr>
              <a:t>SDO Images of Solar Flare  </a:t>
            </a:r>
          </a:p>
        </p:txBody>
      </p:sp>
    </p:spTree>
    <p:extLst>
      <p:ext uri="{BB962C8B-B14F-4D97-AF65-F5344CB8AC3E}">
        <p14:creationId xmlns:p14="http://schemas.microsoft.com/office/powerpoint/2010/main" val="21751574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re cop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1100"/>
            <a:ext cx="4483100" cy="4718102"/>
          </a:xfrm>
          <a:prstGeom prst="rect">
            <a:avLst/>
          </a:prstGeom>
        </p:spPr>
      </p:pic>
      <p:pic>
        <p:nvPicPr>
          <p:cNvPr id="7" name="Picture 6" descr="Flare_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680" y="1308100"/>
            <a:ext cx="4743880" cy="4572000"/>
          </a:xfrm>
          <a:prstGeom prst="rect">
            <a:avLst/>
          </a:prstGeom>
        </p:spPr>
      </p:pic>
      <p:sp>
        <p:nvSpPr>
          <p:cNvPr id="8" name="Title 1"/>
          <p:cNvSpPr txBox="1">
            <a:spLocks/>
          </p:cNvSpPr>
          <p:nvPr/>
        </p:nvSpPr>
        <p:spPr bwMode="auto">
          <a:xfrm>
            <a:off x="0" y="266699"/>
            <a:ext cx="9144000" cy="584201"/>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Neue"/>
                <a:cs typeface="Helvetica Neue"/>
              </a:rPr>
              <a:t>SDO Images of Solar Flare  </a:t>
            </a:r>
          </a:p>
        </p:txBody>
      </p:sp>
      <p:pic>
        <p:nvPicPr>
          <p:cNvPr id="2" name="Picture 1" descr="Xra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616" y="2895600"/>
            <a:ext cx="3340100" cy="3695700"/>
          </a:xfrm>
          <a:prstGeom prst="rect">
            <a:avLst/>
          </a:prstGeom>
        </p:spPr>
      </p:pic>
      <p:sp>
        <p:nvSpPr>
          <p:cNvPr id="4" name="Rectangle 3"/>
          <p:cNvSpPr/>
          <p:nvPr/>
        </p:nvSpPr>
        <p:spPr>
          <a:xfrm>
            <a:off x="276967" y="6139934"/>
            <a:ext cx="2032227" cy="369332"/>
          </a:xfrm>
          <a:prstGeom prst="rect">
            <a:avLst/>
          </a:prstGeom>
        </p:spPr>
        <p:txBody>
          <a:bodyPr wrap="none">
            <a:spAutoFit/>
          </a:bodyPr>
          <a:lstStyle/>
          <a:p>
            <a:r>
              <a:rPr lang="en-US" dirty="0">
                <a:latin typeface="Helvetica"/>
                <a:cs typeface="Helvetica"/>
              </a:rPr>
              <a:t>March 2012 flares</a:t>
            </a:r>
          </a:p>
        </p:txBody>
      </p:sp>
    </p:spTree>
    <p:extLst>
      <p:ext uri="{BB962C8B-B14F-4D97-AF65-F5344CB8AC3E}">
        <p14:creationId xmlns:p14="http://schemas.microsoft.com/office/powerpoint/2010/main" val="26031469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676400" y="0"/>
            <a:ext cx="62484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Solar Magnetic Field</a:t>
            </a:r>
          </a:p>
          <a:p>
            <a:pPr algn="ctr">
              <a:lnSpc>
                <a:spcPct val="90000"/>
              </a:lnSpc>
              <a:defRPr/>
            </a:pPr>
            <a:r>
              <a:rPr lang="en-US" sz="2800" i="1" dirty="0" smtClean="0">
                <a:solidFill>
                  <a:srgbClr val="0F75BC"/>
                </a:solidFill>
                <a:latin typeface="Helvetica Neue"/>
                <a:cs typeface="Helvetica Neue"/>
              </a:rPr>
              <a:t>In SDO Images</a:t>
            </a:r>
            <a:endParaRPr lang="en-US" sz="2800" i="1" dirty="0" smtClean="0">
              <a:solidFill>
                <a:srgbClr val="FF0000"/>
              </a:solidFill>
              <a:latin typeface="Helvetica Neue"/>
              <a:cs typeface="Helvetica Neue"/>
            </a:endParaRPr>
          </a:p>
        </p:txBody>
      </p:sp>
      <p:pic>
        <p:nvPicPr>
          <p:cNvPr id="8" name="Picture 7" descr="Loop_new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838200"/>
            <a:ext cx="3175000" cy="2552700"/>
          </a:xfrm>
          <a:prstGeom prst="rect">
            <a:avLst/>
          </a:prstGeom>
        </p:spPr>
      </p:pic>
      <p:pic>
        <p:nvPicPr>
          <p:cNvPr id="9" name="Picture 8" descr="Loop_new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800" y="3543300"/>
            <a:ext cx="2540000" cy="2540000"/>
          </a:xfrm>
          <a:prstGeom prst="rect">
            <a:avLst/>
          </a:prstGeom>
        </p:spPr>
      </p:pic>
      <p:pic>
        <p:nvPicPr>
          <p:cNvPr id="10" name="Picture 9" descr="Nice SDO image for talk alzate_sdo_rgb_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438400"/>
            <a:ext cx="4343400" cy="4343400"/>
          </a:xfrm>
          <a:prstGeom prst="rect">
            <a:avLst/>
          </a:prstGeom>
        </p:spPr>
      </p:pic>
      <p:pic>
        <p:nvPicPr>
          <p:cNvPr id="11" name="Picture 10" descr="Loop2.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143000"/>
            <a:ext cx="3581400" cy="1627909"/>
          </a:xfrm>
          <a:prstGeom prst="rect">
            <a:avLst/>
          </a:prstGeom>
        </p:spPr>
      </p:pic>
      <p:pic>
        <p:nvPicPr>
          <p:cNvPr id="7" name="Picture 6" descr="Gyro_motion3.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733094" y="3036004"/>
            <a:ext cx="2731912" cy="1536701"/>
          </a:xfrm>
          <a:prstGeom prst="rect">
            <a:avLst/>
          </a:prstGeom>
        </p:spPr>
      </p:pic>
    </p:spTree>
    <p:extLst>
      <p:ext uri="{BB962C8B-B14F-4D97-AF65-F5344CB8AC3E}">
        <p14:creationId xmlns:p14="http://schemas.microsoft.com/office/powerpoint/2010/main" val="5662502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op_carto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2057400"/>
            <a:ext cx="3009378" cy="2362200"/>
          </a:xfrm>
          <a:prstGeom prst="rect">
            <a:avLst/>
          </a:prstGeom>
        </p:spPr>
      </p:pic>
      <p:pic>
        <p:nvPicPr>
          <p:cNvPr id="7" name="Picture 6" descr="Loop_image_cartoon.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flipH="1">
            <a:off x="241764" y="1968038"/>
            <a:ext cx="2290329" cy="2316655"/>
          </a:xfrm>
          <a:prstGeom prst="rect">
            <a:avLst/>
          </a:prstGeom>
        </p:spPr>
      </p:pic>
      <p:sp>
        <p:nvSpPr>
          <p:cNvPr id="20" name="TextBox 19"/>
          <p:cNvSpPr txBox="1"/>
          <p:nvPr/>
        </p:nvSpPr>
        <p:spPr>
          <a:xfrm>
            <a:off x="381000" y="1447800"/>
            <a:ext cx="2133600" cy="461665"/>
          </a:xfrm>
          <a:prstGeom prst="rect">
            <a:avLst/>
          </a:prstGeom>
          <a:solidFill>
            <a:schemeClr val="bg1"/>
          </a:solidFill>
        </p:spPr>
        <p:txBody>
          <a:bodyPr wrap="square" rtlCol="0">
            <a:spAutoFit/>
          </a:bodyPr>
          <a:lstStyle/>
          <a:p>
            <a:r>
              <a:rPr lang="en-US" dirty="0" smtClean="0">
                <a:latin typeface="Helvetica"/>
                <a:cs typeface="Helvetica"/>
              </a:rPr>
              <a:t>Observations</a:t>
            </a:r>
            <a:endParaRPr lang="en-US" dirty="0">
              <a:latin typeface="Helvetica"/>
              <a:cs typeface="Helvetica"/>
            </a:endParaRPr>
          </a:p>
        </p:txBody>
      </p:sp>
      <p:sp>
        <p:nvSpPr>
          <p:cNvPr id="21" name="TextBox 20"/>
          <p:cNvSpPr txBox="1"/>
          <p:nvPr/>
        </p:nvSpPr>
        <p:spPr>
          <a:xfrm>
            <a:off x="3886200" y="1371600"/>
            <a:ext cx="2133600" cy="461665"/>
          </a:xfrm>
          <a:prstGeom prst="rect">
            <a:avLst/>
          </a:prstGeom>
          <a:solidFill>
            <a:schemeClr val="bg1"/>
          </a:solidFill>
        </p:spPr>
        <p:txBody>
          <a:bodyPr wrap="square" rtlCol="0">
            <a:spAutoFit/>
          </a:bodyPr>
          <a:lstStyle/>
          <a:p>
            <a:r>
              <a:rPr lang="en-US" dirty="0" smtClean="0">
                <a:latin typeface="Helvetica"/>
                <a:cs typeface="Helvetica"/>
              </a:rPr>
              <a:t>Interpretation</a:t>
            </a:r>
            <a:endParaRPr lang="en-US" dirty="0">
              <a:latin typeface="Helvetica"/>
              <a:cs typeface="Helvetica"/>
            </a:endParaRPr>
          </a:p>
        </p:txBody>
      </p:sp>
      <p:sp>
        <p:nvSpPr>
          <p:cNvPr id="23" name="Title 1"/>
          <p:cNvSpPr txBox="1">
            <a:spLocks/>
          </p:cNvSpPr>
          <p:nvPr/>
        </p:nvSpPr>
        <p:spPr bwMode="auto">
          <a:xfrm>
            <a:off x="1600200" y="152400"/>
            <a:ext cx="62484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Magnetic Reconnection as a Key Mechanism of Energy Release</a:t>
            </a:r>
            <a:endParaRPr lang="en-US" sz="2800" i="1" dirty="0" smtClean="0">
              <a:solidFill>
                <a:srgbClr val="FF0000"/>
              </a:solidFill>
              <a:latin typeface="Helvetica Neue"/>
              <a:cs typeface="Helvetica Neue"/>
            </a:endParaRPr>
          </a:p>
        </p:txBody>
      </p:sp>
      <p:pic>
        <p:nvPicPr>
          <p:cNvPr id="26" name="mag_recon_anim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29200" y="4548459"/>
            <a:ext cx="3733800" cy="2322241"/>
          </a:xfrm>
          <a:prstGeom prst="rect">
            <a:avLst/>
          </a:prstGeom>
        </p:spPr>
      </p:pic>
      <p:sp>
        <p:nvSpPr>
          <p:cNvPr id="27" name="TextBox 26"/>
          <p:cNvSpPr txBox="1"/>
          <p:nvPr/>
        </p:nvSpPr>
        <p:spPr>
          <a:xfrm>
            <a:off x="381000" y="5000417"/>
            <a:ext cx="4419600" cy="1400383"/>
          </a:xfrm>
          <a:prstGeom prst="rect">
            <a:avLst/>
          </a:prstGeom>
          <a:solidFill>
            <a:schemeClr val="bg1"/>
          </a:solidFill>
        </p:spPr>
        <p:txBody>
          <a:bodyPr wrap="square" rtlCol="0">
            <a:spAutoFit/>
          </a:bodyPr>
          <a:lstStyle/>
          <a:p>
            <a:pPr>
              <a:spcBef>
                <a:spcPts val="600"/>
              </a:spcBef>
            </a:pPr>
            <a:r>
              <a:rPr lang="en-US" sz="2000" dirty="0" smtClean="0">
                <a:latin typeface="Helvetica"/>
                <a:cs typeface="Helvetica"/>
              </a:rPr>
              <a:t>Oppositely directed magnetic fields meet, break and reconnect.</a:t>
            </a:r>
          </a:p>
          <a:p>
            <a:pPr>
              <a:spcBef>
                <a:spcPts val="600"/>
              </a:spcBef>
            </a:pPr>
            <a:r>
              <a:rPr lang="en-US" sz="2000" dirty="0" smtClean="0">
                <a:latin typeface="Helvetica"/>
                <a:cs typeface="Helvetica"/>
              </a:rPr>
              <a:t>Kinetic effects on scales less than particle gyro-radius are important. </a:t>
            </a:r>
          </a:p>
        </p:txBody>
      </p:sp>
      <p:cxnSp>
        <p:nvCxnSpPr>
          <p:cNvPr id="29" name="Straight Arrow Connector 28"/>
          <p:cNvCxnSpPr/>
          <p:nvPr/>
        </p:nvCxnSpPr>
        <p:spPr>
          <a:xfrm>
            <a:off x="4876800" y="2895600"/>
            <a:ext cx="2209800" cy="144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100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5943600"/>
            <a:ext cx="6477000" cy="707886"/>
          </a:xfrm>
          <a:prstGeom prst="rect">
            <a:avLst/>
          </a:prstGeom>
          <a:noFill/>
        </p:spPr>
        <p:txBody>
          <a:bodyPr wrap="square" rtlCol="0">
            <a:spAutoFit/>
          </a:bodyPr>
          <a:lstStyle/>
          <a:p>
            <a:r>
              <a:rPr lang="en-US" sz="2000" dirty="0" smtClean="0">
                <a:latin typeface="Helvetica"/>
                <a:cs typeface="Helvetica"/>
              </a:rPr>
              <a:t>A view from STEREO A:  304A and coronagraph – </a:t>
            </a:r>
          </a:p>
          <a:p>
            <a:r>
              <a:rPr lang="en-US" sz="2000" dirty="0" smtClean="0">
                <a:latin typeface="Helvetica"/>
                <a:cs typeface="Helvetica"/>
              </a:rPr>
              <a:t>line of sight perpendicular to Earth-Sun line</a:t>
            </a:r>
            <a:endParaRPr lang="en-US" sz="2000" dirty="0">
              <a:latin typeface="Helvetica"/>
              <a:cs typeface="Helvetica"/>
            </a:endParaRPr>
          </a:p>
        </p:txBody>
      </p:sp>
      <p:pic>
        <p:nvPicPr>
          <p:cNvPr id="3" name="prom_20120312b_51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8299" y="1265237"/>
            <a:ext cx="5919301" cy="4430541"/>
          </a:xfrm>
          <a:prstGeom prst="rect">
            <a:avLst/>
          </a:prstGeom>
        </p:spPr>
      </p:pic>
      <p:sp>
        <p:nvSpPr>
          <p:cNvPr id="4" name="Title 1"/>
          <p:cNvSpPr txBox="1">
            <a:spLocks/>
          </p:cNvSpPr>
          <p:nvPr/>
        </p:nvSpPr>
        <p:spPr bwMode="auto">
          <a:xfrm>
            <a:off x="762000" y="152400"/>
            <a:ext cx="7696200" cy="8382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Solar Eruption accompanied by</a:t>
            </a:r>
          </a:p>
          <a:p>
            <a:pPr algn="ctr">
              <a:lnSpc>
                <a:spcPct val="90000"/>
              </a:lnSpc>
              <a:defRPr/>
            </a:pPr>
            <a:r>
              <a:rPr lang="en-US" sz="2800" dirty="0" smtClean="0">
                <a:solidFill>
                  <a:srgbClr val="0F75BC"/>
                </a:solidFill>
                <a:latin typeface="Helvetica Neue"/>
                <a:cs typeface="Helvetica Neue"/>
              </a:rPr>
              <a:t> Coronal Mass Ejection (CME) </a:t>
            </a:r>
          </a:p>
          <a:p>
            <a:pPr algn="ctr">
              <a:lnSpc>
                <a:spcPct val="90000"/>
              </a:lnSpc>
              <a:defRPr/>
            </a:pPr>
            <a:endParaRPr lang="en-US" sz="2800" i="1" dirty="0" smtClean="0">
              <a:solidFill>
                <a:srgbClr val="FF0000"/>
              </a:solidFill>
              <a:latin typeface="Helvetica Neue"/>
              <a:cs typeface="Helvetica Neue"/>
            </a:endParaRPr>
          </a:p>
        </p:txBody>
      </p:sp>
    </p:spTree>
    <p:extLst>
      <p:ext uri="{BB962C8B-B14F-4D97-AF65-F5344CB8AC3E}">
        <p14:creationId xmlns:p14="http://schemas.microsoft.com/office/powerpoint/2010/main" val="313221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44344</TotalTime>
  <Words>3660</Words>
  <Application>Microsoft Macintosh PowerPoint</Application>
  <PresentationFormat>On-screen Show (4:3)</PresentationFormat>
  <Paragraphs>549</Paragraphs>
  <Slides>33</Slides>
  <Notes>33</Notes>
  <HiddenSlides>0</HiddenSlides>
  <MMClips>5</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Masha Kuznetsova</dc:creator>
  <cp:lastModifiedBy>Masha Kuznetsova</cp:lastModifiedBy>
  <cp:revision>602</cp:revision>
  <cp:lastPrinted>2016-01-25T23:24:14Z</cp:lastPrinted>
  <dcterms:created xsi:type="dcterms:W3CDTF">2015-11-18T14:36:25Z</dcterms:created>
  <dcterms:modified xsi:type="dcterms:W3CDTF">2016-01-25T23:28:06Z</dcterms:modified>
</cp:coreProperties>
</file>