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3" r:id="rId3"/>
    <p:sldId id="265" r:id="rId4"/>
    <p:sldId id="274" r:id="rId5"/>
    <p:sldId id="260" r:id="rId6"/>
    <p:sldId id="261" r:id="rId7"/>
    <p:sldId id="263" r:id="rId8"/>
    <p:sldId id="264" r:id="rId9"/>
    <p:sldId id="266" r:id="rId10"/>
    <p:sldId id="276" r:id="rId11"/>
    <p:sldId id="277" r:id="rId12"/>
    <p:sldId id="270" r:id="rId13"/>
    <p:sldId id="271" r:id="rId14"/>
    <p:sldId id="275" r:id="rId1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144" autoAdjust="0"/>
  </p:normalViewPr>
  <p:slideViewPr>
    <p:cSldViewPr snapToGrid="0" snapToObjects="1">
      <p:cViewPr>
        <p:scale>
          <a:sx n="41" d="100"/>
          <a:sy n="41" d="100"/>
        </p:scale>
        <p:origin x="-140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DA39F-EDA6-2540-8A17-A7BD3084F8F2}" type="datetimeFigureOut">
              <a:rPr lang="de-DE" smtClean="0"/>
              <a:pPr/>
              <a:t>1/24/16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3EB63-405F-674C-AB26-47CE52E75E6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625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phases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solar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cycle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high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solar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wind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streams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(HSSs)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related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corotating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interaction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regions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(CIRs),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ecome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dominant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geomagnetic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hence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Space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Weather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e.g.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Legrand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Simon, 1981, 1991;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Tsurutani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1995; Gonzalez,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Tsurutani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Gonzalez, 1999). The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-duration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geoeffectiveness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CIR – HSSs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enhanced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plasma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velocity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magnetic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such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associated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magnetic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fluctuations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hence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Alfven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Burlaga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Lepping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1977;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Tsurutani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Gonzalez, 1987; Gonzalez,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Tsurutani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Gonzalez, 1999; Xie 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2006).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Earth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embedded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corotating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60%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time, 30%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solar wind,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10%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affected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CMEs (Richardson,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Cliver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2000).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Presumably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CIR – HSSs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geomagnetic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comparable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interplanetary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ejections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(ICMEs).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given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numerous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publications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such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e.g.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Paulikas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Blake, 1976;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Legrand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Simon, 1981, 1991;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Tsurutani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2006).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3EB63-405F-674C-AB26-47CE52E75E6A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796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solar wind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density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interplanetary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space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influences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CME‘s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propagation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hence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arrival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speed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Earth (Space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Weather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e.g.: </a:t>
            </a:r>
            <a:r>
              <a:rPr lang="de-DE" dirty="0" smtClean="0"/>
              <a:t>CMEs </a:t>
            </a:r>
            <a:r>
              <a:rPr lang="de-DE" dirty="0" err="1" smtClean="0"/>
              <a:t>may</a:t>
            </a:r>
            <a:r>
              <a:rPr lang="de-DE" dirty="0" smtClean="0"/>
              <a:t> „</a:t>
            </a:r>
            <a:r>
              <a:rPr lang="de-DE" dirty="0" err="1" smtClean="0"/>
              <a:t>clear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way</a:t>
            </a:r>
            <a:r>
              <a:rPr lang="de-DE" dirty="0" smtClean="0"/>
              <a:t>“, </a:t>
            </a:r>
            <a:r>
              <a:rPr lang="de-DE" dirty="0" err="1" smtClean="0"/>
              <a:t>making</a:t>
            </a:r>
            <a:r>
              <a:rPr lang="de-DE" dirty="0" smtClean="0"/>
              <a:t> </a:t>
            </a:r>
            <a:r>
              <a:rPr lang="de-DE" dirty="0" err="1" smtClean="0"/>
              <a:t>follow-up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 super-fast (e.g.,</a:t>
            </a:r>
            <a:r>
              <a:rPr lang="de-DE" sz="1100" dirty="0" smtClean="0">
                <a:solidFill>
                  <a:schemeClr val="tx2"/>
                </a:solidFill>
              </a:rPr>
              <a:t> </a:t>
            </a:r>
            <a:r>
              <a:rPr lang="de-DE" sz="1100" dirty="0" smtClean="0">
                <a:solidFill>
                  <a:srgbClr val="000090"/>
                </a:solidFill>
              </a:rPr>
              <a:t>Liu et al., 2014; Temmer </a:t>
            </a:r>
            <a:r>
              <a:rPr lang="de-DE" sz="1100" dirty="0" err="1" smtClean="0">
                <a:solidFill>
                  <a:srgbClr val="000090"/>
                </a:solidFill>
              </a:rPr>
              <a:t>and</a:t>
            </a:r>
            <a:r>
              <a:rPr lang="de-DE" sz="1100" dirty="0" smtClean="0">
                <a:solidFill>
                  <a:srgbClr val="000090"/>
                </a:solidFill>
              </a:rPr>
              <a:t> </a:t>
            </a:r>
            <a:r>
              <a:rPr lang="de-DE" sz="1100" dirty="0" err="1" smtClean="0">
                <a:solidFill>
                  <a:srgbClr val="000090"/>
                </a:solidFill>
              </a:rPr>
              <a:t>Nitta</a:t>
            </a:r>
            <a:r>
              <a:rPr lang="de-DE" sz="1100" dirty="0" smtClean="0">
                <a:solidFill>
                  <a:srgbClr val="000090"/>
                </a:solidFill>
              </a:rPr>
              <a:t>, 2015</a:t>
            </a:r>
            <a:r>
              <a:rPr lang="de-DE" dirty="0" smtClean="0"/>
              <a:t>).</a:t>
            </a:r>
            <a:endParaRPr lang="de-D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situ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measurements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solar wind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simulated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solar wind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hole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areas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derive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gernal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matches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times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solar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i.e.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amount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CMEs.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delivers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reliable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probably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occurrence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fast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ejecta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compressing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constant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solar wind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statistical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basis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CMEs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occurrance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rate: </a:t>
            </a:r>
            <a:r>
              <a:rPr lang="de-DE" dirty="0" smtClean="0"/>
              <a:t>0.3 per </a:t>
            </a:r>
            <a:r>
              <a:rPr lang="de-DE" dirty="0" err="1" smtClean="0"/>
              <a:t>day</a:t>
            </a:r>
            <a:r>
              <a:rPr lang="de-DE" dirty="0" smtClean="0"/>
              <a:t> (solar min) </a:t>
            </a:r>
            <a:r>
              <a:rPr lang="de-DE" dirty="0" err="1" smtClean="0"/>
              <a:t>to</a:t>
            </a:r>
            <a:r>
              <a:rPr lang="de-DE" dirty="0" smtClean="0"/>
              <a:t> 4-5 per </a:t>
            </a:r>
            <a:r>
              <a:rPr lang="de-DE" dirty="0" err="1" smtClean="0"/>
              <a:t>day</a:t>
            </a:r>
            <a:r>
              <a:rPr lang="de-DE" dirty="0" smtClean="0"/>
              <a:t> (solar </a:t>
            </a:r>
            <a:r>
              <a:rPr lang="de-DE" dirty="0" err="1" smtClean="0"/>
              <a:t>max</a:t>
            </a:r>
            <a:r>
              <a:rPr lang="de-DE" dirty="0" smtClean="0"/>
              <a:t>) e.g., </a:t>
            </a:r>
            <a:r>
              <a:rPr lang="de-DE" sz="1100" dirty="0" smtClean="0">
                <a:solidFill>
                  <a:srgbClr val="000090"/>
                </a:solidFill>
              </a:rPr>
              <a:t>St. Cyr et al. (2000), </a:t>
            </a:r>
            <a:r>
              <a:rPr lang="de-DE" sz="1100" dirty="0" err="1" smtClean="0">
                <a:solidFill>
                  <a:srgbClr val="000090"/>
                </a:solidFill>
              </a:rPr>
              <a:t>Gopalswamy</a:t>
            </a:r>
            <a:r>
              <a:rPr lang="de-DE" sz="1100" dirty="0" smtClean="0">
                <a:solidFill>
                  <a:srgbClr val="000090"/>
                </a:solidFill>
              </a:rPr>
              <a:t> et al., (2006)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transit</a:t>
            </a:r>
            <a:r>
              <a:rPr lang="de-DE" dirty="0" smtClean="0"/>
              <a:t> time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1-4 </a:t>
            </a:r>
            <a:r>
              <a:rPr lang="de-DE" dirty="0" err="1" smtClean="0"/>
              <a:t>days</a:t>
            </a:r>
            <a:r>
              <a:rPr lang="de-DE" dirty="0" smtClean="0"/>
              <a:t> (</a:t>
            </a:r>
            <a:r>
              <a:rPr lang="de-DE" dirty="0" err="1" smtClean="0"/>
              <a:t>w</a:t>
            </a:r>
            <a:r>
              <a:rPr lang="de-DE" dirty="0" smtClean="0"/>
              <a:t>/ 500-3000km/s). </a:t>
            </a:r>
            <a:r>
              <a:rPr lang="de-DE" dirty="0" err="1" smtClean="0"/>
              <a:t>Therefore</a:t>
            </a:r>
            <a:r>
              <a:rPr lang="de-DE" dirty="0" smtClean="0"/>
              <a:t>,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times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high solar </a:t>
            </a:r>
            <a:r>
              <a:rPr lang="de-DE" dirty="0" err="1" smtClean="0"/>
              <a:t>activity</a:t>
            </a:r>
            <a:r>
              <a:rPr lang="de-DE" dirty="0" smtClean="0"/>
              <a:t>, </a:t>
            </a:r>
            <a:r>
              <a:rPr lang="de-DE" dirty="0" err="1" smtClean="0"/>
              <a:t>preconditioning</a:t>
            </a:r>
            <a:r>
              <a:rPr lang="de-DE" dirty="0" smtClean="0"/>
              <a:t> 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successive</a:t>
            </a:r>
            <a:r>
              <a:rPr lang="de-DE" dirty="0" smtClean="0"/>
              <a:t> CME </a:t>
            </a:r>
            <a:r>
              <a:rPr lang="de-DE" dirty="0" err="1" smtClean="0"/>
              <a:t>eruptions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highly</a:t>
            </a:r>
            <a:r>
              <a:rPr lang="de-DE" dirty="0" smtClean="0"/>
              <a:t> </a:t>
            </a:r>
            <a:r>
              <a:rPr lang="de-DE" dirty="0" err="1" smtClean="0"/>
              <a:t>likely</a:t>
            </a:r>
            <a:r>
              <a:rPr lang="de-DE" dirty="0" smtClean="0"/>
              <a:t>. In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respect</a:t>
            </a:r>
            <a:r>
              <a:rPr lang="de-DE" dirty="0" smtClean="0"/>
              <a:t>, CME-CME</a:t>
            </a:r>
            <a:r>
              <a:rPr lang="de-DE" baseline="0" dirty="0" smtClean="0"/>
              <a:t> interaction </a:t>
            </a:r>
            <a:r>
              <a:rPr lang="de-DE" baseline="0" dirty="0" err="1" smtClean="0"/>
              <a:t>processes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play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important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role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propagation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behavior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CMEs.</a:t>
            </a:r>
            <a:endParaRPr lang="de-DE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3EB63-405F-674C-AB26-47CE52E75E6A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783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purely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solar EUV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filament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channels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also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appear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dark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features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Filament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channels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usually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weakly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twisted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flux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rope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magnetic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dominated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axial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Dense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prominence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material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dip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helical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windings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elongated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dark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dark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intensity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Mackay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2010; de Toma 2011). </a:t>
            </a:r>
            <a:endParaRPr lang="de-DE" dirty="0" smtClean="0"/>
          </a:p>
          <a:p>
            <a:endParaRPr lang="de-DE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extraction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Filament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channels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sometimes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algorithm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erroneously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solar wind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filament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channels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also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intensity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but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different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magnetic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configuration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closed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magnetic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Gaizauskas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1998).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reject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extracted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boundaries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filament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channels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segmentation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algorithm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separately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inspecting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extracted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boundaries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respect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underlying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magnetic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configuration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photospheric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magnetic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(MDI/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SoHO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Scherrer et al., 1995),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same time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range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EUV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observations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(EIT),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“open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magnetic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flux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covered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boundary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calculated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filament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channels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coronal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holes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distinguished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filament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channels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holes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flux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certain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polarity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interplanetary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magnetic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cross-checked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H-alpha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filament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channels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filled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cold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plasma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filaments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prominence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off-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limb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cleraly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observed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3EB63-405F-674C-AB26-47CE52E75E6A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5234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signed</a:t>
            </a:r>
            <a:r>
              <a:rPr lang="de-DE" dirty="0" smtClean="0"/>
              <a:t> </a:t>
            </a:r>
            <a:r>
              <a:rPr lang="de-DE" dirty="0" err="1" smtClean="0"/>
              <a:t>magnetic</a:t>
            </a:r>
            <a:r>
              <a:rPr lang="de-DE" dirty="0" smtClean="0"/>
              <a:t> </a:t>
            </a:r>
            <a:r>
              <a:rPr lang="de-DE" dirty="0" err="1" smtClean="0"/>
              <a:t>flux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extracted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magnetic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field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SoHO</a:t>
            </a:r>
            <a:r>
              <a:rPr lang="de-DE" baseline="0" dirty="0" smtClean="0"/>
              <a:t> MDI)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calculated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boundary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each</a:t>
            </a:r>
            <a:r>
              <a:rPr lang="de-DE" baseline="0" dirty="0" smtClean="0"/>
              <a:t> CH. As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derive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evolution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coronal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function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time.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also </a:t>
            </a:r>
            <a:r>
              <a:rPr lang="de-DE" baseline="0" dirty="0" err="1" smtClean="0"/>
              <a:t>striking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polarity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northern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southern </a:t>
            </a:r>
            <a:r>
              <a:rPr lang="de-DE" baseline="0" dirty="0" err="1" smtClean="0"/>
              <a:t>hemisphere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same. </a:t>
            </a:r>
            <a:r>
              <a:rPr lang="de-DE" baseline="0" dirty="0" err="1" smtClean="0"/>
              <a:t>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come</a:t>
            </a:r>
            <a:r>
              <a:rPr lang="de-DE" baseline="0" dirty="0" smtClean="0"/>
              <a:t>?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3EB63-405F-674C-AB26-47CE52E75E6A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5038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distribution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magnetic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shown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entire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carrington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rotation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PFSS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extrapolated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2.5 solar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radii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This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directly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shows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coronal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holes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either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side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solar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equator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same (uni)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polarity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dashed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gives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longitude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relative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central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meridian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coronal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holes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close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center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Q: </a:t>
            </a:r>
            <a:r>
              <a:rPr lang="de-DE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</a:t>
            </a:r>
            <a:r>
              <a:rPr lang="de-DE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would</a:t>
            </a:r>
            <a:r>
              <a:rPr lang="de-DE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de-DE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</a:t>
            </a:r>
            <a:r>
              <a:rPr lang="de-DE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de-DE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magnetic</a:t>
            </a:r>
            <a:r>
              <a:rPr lang="de-DE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</a:t>
            </a:r>
            <a:r>
              <a:rPr lang="de-DE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distribution</a:t>
            </a:r>
            <a:r>
              <a:rPr lang="de-DE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de-DE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 </a:t>
            </a:r>
            <a:r>
              <a:rPr lang="de-DE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would</a:t>
            </a:r>
            <a:r>
              <a:rPr lang="de-DE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de-DE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de-DE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W60°?</a:t>
            </a:r>
            <a:endParaRPr lang="de-DE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Wilcox Observatory: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coronal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magnetic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calculated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photospheric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observations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potential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forced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radial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surface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approximate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accelerating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solar wind on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configuration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*classic*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computation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locates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surface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2.5 solar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radii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assumes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photospheric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meridional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component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somewhat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 hoc polar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correction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closely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match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observations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interplanetary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magnetic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Earth.	</a:t>
            </a:r>
          </a:p>
          <a:p>
            <a:endParaRPr lang="de-DE" dirty="0" smtClean="0"/>
          </a:p>
          <a:p>
            <a:r>
              <a:rPr lang="de-DE" dirty="0" smtClean="0"/>
              <a:t>http://</a:t>
            </a:r>
            <a:r>
              <a:rPr lang="de-DE" dirty="0" err="1" smtClean="0"/>
              <a:t>wso.stanford.edu</a:t>
            </a:r>
            <a:r>
              <a:rPr lang="de-DE" dirty="0" smtClean="0"/>
              <a:t>/</a:t>
            </a:r>
            <a:r>
              <a:rPr lang="de-DE" dirty="0" err="1" smtClean="0"/>
              <a:t>synsourcel.html</a:t>
            </a:r>
            <a:endParaRPr lang="de-DE" dirty="0" smtClean="0"/>
          </a:p>
          <a:p>
            <a:endParaRPr lang="de-DE" dirty="0" smtClean="0"/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K.H. Schatten, J.M. Wilcox,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N.F. Ness, Solar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6, 442, 1969. 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M.D.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Altschuler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G.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Newkirk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Jr., Solar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9, 131, 1969. 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J.T. Hoeksema, J.M.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Wilcox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&amp; P.H.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Scherrer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JGR, 88, 9910, 1983.	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3EB63-405F-674C-AB26-47CE52E75E6A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117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Hands on </a:t>
            </a:r>
            <a:r>
              <a:rPr lang="de-DE" dirty="0" err="1" smtClean="0"/>
              <a:t>exercise</a:t>
            </a:r>
            <a:r>
              <a:rPr lang="de-DE" dirty="0" smtClean="0"/>
              <a:t>! (</a:t>
            </a:r>
            <a:r>
              <a:rPr lang="de-DE" dirty="0" err="1" smtClean="0"/>
              <a:t>ca</a:t>
            </a:r>
            <a:r>
              <a:rPr lang="de-DE" smtClean="0"/>
              <a:t> 10minutes)</a:t>
            </a:r>
          </a:p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 a </a:t>
            </a:r>
            <a:r>
              <a:rPr lang="de-DE" dirty="0" err="1" smtClean="0"/>
              <a:t>look</a:t>
            </a:r>
            <a:r>
              <a:rPr lang="de-DE" dirty="0" smtClean="0"/>
              <a:t> </a:t>
            </a:r>
            <a:r>
              <a:rPr lang="de-DE" dirty="0" err="1" smtClean="0"/>
              <a:t>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science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driven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tools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Space </a:t>
            </a:r>
            <a:r>
              <a:rPr lang="de-DE" baseline="0" dirty="0" err="1" smtClean="0"/>
              <a:t>Weather</a:t>
            </a:r>
            <a:r>
              <a:rPr lang="de-DE" baseline="0" dirty="0" smtClean="0"/>
              <a:t>. Go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URL: </a:t>
            </a:r>
            <a:r>
              <a:rPr lang="de-DE" baseline="0" dirty="0" err="1" smtClean="0"/>
              <a:t>swe.uni-graz.at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under</a:t>
            </a:r>
            <a:r>
              <a:rPr lang="de-DE" baseline="0" dirty="0" smtClean="0"/>
              <a:t> „Services“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will find an </a:t>
            </a:r>
            <a:r>
              <a:rPr lang="de-DE" baseline="0" dirty="0" err="1" smtClean="0"/>
              <a:t>overview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current</a:t>
            </a:r>
            <a:r>
              <a:rPr lang="de-DE" baseline="0" dirty="0" smtClean="0"/>
              <a:t> Space </a:t>
            </a:r>
            <a:r>
              <a:rPr lang="de-DE" baseline="0" dirty="0" err="1" smtClean="0"/>
              <a:t>Weather</a:t>
            </a:r>
            <a:r>
              <a:rPr lang="de-DE" baseline="0" dirty="0" smtClean="0"/>
              <a:t> Services </a:t>
            </a:r>
            <a:r>
              <a:rPr lang="de-DE" baseline="0" dirty="0" err="1" smtClean="0"/>
              <a:t>provided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University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Graz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ESA's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Space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Situational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Awareness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(SSA) Programme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authorised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November 2008 Ministerial Council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formally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launched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1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January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2009. </a:t>
            </a:r>
          </a:p>
          <a:p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ESA: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SSA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Europe's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independent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utilisation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provision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timely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accurate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regarding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particularly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regarding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hazards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infrastructure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orbit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ground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hazards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stem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possible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collisions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orbit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harmful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weather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potential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strikes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natural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such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asteroids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cross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Earth’s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orbit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will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closer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„Solar wind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forecast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„CME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forecast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“. Try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yourself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models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interpret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3EB63-405F-674C-AB26-47CE52E75E6A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6995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solar wind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stream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charged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particles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protons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electrons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Helium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ions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constantly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emanating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Sun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speeds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around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400 km/s.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High-speed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solar wind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streams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(HSSs),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originating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coronal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holes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Sun,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reach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speeds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800 km/s.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Coronal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holes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rapidly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expanding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"open"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magnetic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along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solar wind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easily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escape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appear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dark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solar extreme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ultraviolet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(EUV)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X-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ray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due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lower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density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temperature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compared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surrounding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corona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Studying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coronal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holes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HSSs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since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combination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Sun's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rotation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solar wind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distribution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interplanetary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dominant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contribution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weather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disturbances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quiet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solar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due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recurrent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geomagnetic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storm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Solar Dynamics Observatory (SDO)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does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daily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observations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solar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corona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(EUV 193 A).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Overlaid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potential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surface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extrapolation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showing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(pale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yellow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closed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magnetic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lines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seen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open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lines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match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regions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dark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areas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i.e.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coronal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holes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solar wind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able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easily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escape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Sun.</a:t>
            </a:r>
          </a:p>
          <a:p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Cartoon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depicting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stream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charged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particles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emanating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coronal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hole. The 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olar wind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streams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days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travel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Sun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Earth.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3EB63-405F-674C-AB26-47CE52E75E6A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182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CME propagates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interplanetary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(IP)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space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ambient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medium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transfers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momentum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magnetohydrodynamic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(MHD)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(e.g., Jacques 1977). The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CME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solar wind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adjustment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CME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solar wind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High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speed</a:t>
            </a:r>
            <a:r>
              <a:rPr lang="de-DE" baseline="0" dirty="0" smtClean="0"/>
              <a:t> solar wind </a:t>
            </a:r>
            <a:r>
              <a:rPr lang="de-DE" baseline="0" dirty="0" err="1" smtClean="0"/>
              <a:t>streams</a:t>
            </a:r>
            <a:r>
              <a:rPr lang="de-DE" baseline="0" dirty="0" smtClean="0"/>
              <a:t> (HSS) </a:t>
            </a:r>
            <a:r>
              <a:rPr lang="de-DE" baseline="0" dirty="0" err="1" smtClean="0"/>
              <a:t>emanating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coronal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related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corotating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interacting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regions</a:t>
            </a:r>
            <a:r>
              <a:rPr lang="de-DE" baseline="0" dirty="0" smtClean="0"/>
              <a:t> (CIR) </a:t>
            </a:r>
            <a:r>
              <a:rPr lang="de-DE" baseline="0" dirty="0" err="1" smtClean="0"/>
              <a:t>greatly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shape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solar wind in IP </a:t>
            </a:r>
            <a:r>
              <a:rPr lang="de-DE" baseline="0" dirty="0" err="1" smtClean="0"/>
              <a:t>space</a:t>
            </a:r>
            <a:r>
              <a:rPr lang="de-DE" baseline="0" dirty="0" smtClean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interaction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CMEs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strong </a:t>
            </a:r>
            <a:r>
              <a:rPr lang="de-DE" baseline="0" dirty="0" err="1" smtClean="0"/>
              <a:t>variations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solar wind, in </a:t>
            </a:r>
            <a:r>
              <a:rPr lang="de-DE" baseline="0" dirty="0" err="1" smtClean="0"/>
              <a:t>density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speed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may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change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quite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dramatically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kinematical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behavior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 CME (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also </a:t>
            </a:r>
            <a:r>
              <a:rPr lang="de-DE" baseline="0" dirty="0" err="1" smtClean="0"/>
              <a:t>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direction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propagation</a:t>
            </a:r>
            <a:r>
              <a:rPr lang="de-DE" baseline="0" dirty="0" smtClean="0"/>
              <a:t>). CME –CME interaction </a:t>
            </a:r>
            <a:r>
              <a:rPr lang="de-DE" baseline="0" dirty="0" err="1" smtClean="0"/>
              <a:t>events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known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geoeffective</a:t>
            </a:r>
            <a:r>
              <a:rPr lang="de-DE" baseline="0" dirty="0" smtClean="0"/>
              <a:t> but also </a:t>
            </a:r>
            <a:r>
              <a:rPr lang="de-DE" baseline="0" dirty="0" err="1" smtClean="0"/>
              <a:t>most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difficult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predict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changes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CMEs </a:t>
            </a:r>
            <a:r>
              <a:rPr lang="de-DE" baseline="0" dirty="0" err="1" smtClean="0"/>
              <a:t>magnetic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field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properties</a:t>
            </a:r>
            <a:r>
              <a:rPr lang="de-DE" baseline="0" dirty="0" smtClean="0"/>
              <a:t> (e.g., </a:t>
            </a:r>
            <a:r>
              <a:rPr lang="de-DE" baseline="0" dirty="0" err="1" smtClean="0"/>
              <a:t>merging</a:t>
            </a:r>
            <a:r>
              <a:rPr lang="de-DE" baseline="0" dirty="0" smtClean="0"/>
              <a:t>) </a:t>
            </a:r>
            <a:r>
              <a:rPr lang="de-DE" baseline="0" dirty="0" err="1" smtClean="0"/>
              <a:t>shock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kinematics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etc</a:t>
            </a:r>
            <a:r>
              <a:rPr lang="de-DE" baseline="0" dirty="0" smtClean="0"/>
              <a:t> 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directly</a:t>
            </a:r>
            <a:r>
              <a:rPr lang="de-DE" baseline="0" dirty="0" smtClean="0"/>
              <a:t> observable, </a:t>
            </a:r>
            <a:r>
              <a:rPr lang="de-DE" baseline="0" dirty="0" err="1" smtClean="0"/>
              <a:t>hence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insight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processes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greatly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missing</a:t>
            </a:r>
            <a:r>
              <a:rPr lang="de-DE" baseline="0" dirty="0" smtClean="0"/>
              <a:t>!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consequences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CME-CME interaction, </a:t>
            </a:r>
            <a:r>
              <a:rPr lang="de-DE" baseline="0" dirty="0" err="1" smtClean="0"/>
              <a:t>scenarios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elastic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inelastic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collision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appropriate</a:t>
            </a:r>
            <a:r>
              <a:rPr lang="de-DE" baseline="0" dirty="0" smtClean="0"/>
              <a:t>  (</a:t>
            </a:r>
            <a:r>
              <a:rPr lang="de-DE" baseline="0" dirty="0" err="1" smtClean="0"/>
              <a:t>see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e.g.Temmer</a:t>
            </a:r>
            <a:r>
              <a:rPr lang="de-DE" baseline="0" dirty="0" smtClean="0"/>
              <a:t> et al., 2014).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3EB63-405F-674C-AB26-47CE52E75E6A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522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>
          <a:xfrm>
            <a:off x="685513" y="4343231"/>
            <a:ext cx="5486976" cy="4332368"/>
          </a:xfrm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eruptive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prominences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velocities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below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100 km s−1,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Lorentz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force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larger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gravity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i.e.,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close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equilibrium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viscosity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such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Lorentz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force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larger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gravity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fast CMEs. This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CME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acceleration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Assuming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force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propagation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CME in IP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space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aerodynamic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force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(Cargill et al. 1996;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Vrsnak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2001;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Vrsnak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Gopalswamy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2002; Cargill 2004),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attempt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simulate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kinematical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CME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(DBM)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Vrsnak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(2007),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Vrsnak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(2012).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5059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089" y="8685104"/>
            <a:ext cx="2972472" cy="45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6" tIns="47628" rIns="95256" bIns="47628"/>
          <a:lstStyle/>
          <a:p>
            <a:fld id="{3ECDC30B-B96A-2447-89E4-2996A42EF491}" type="slidenum">
              <a:rPr lang="de-DE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Wang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Sheeley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Arge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calculates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solar wind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speed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empirical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divergence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magnetic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proximity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selected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open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nearest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coronal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hole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boundary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empirical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solar wind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forecast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empirical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area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CHs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meridian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solar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surface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(+/- 7.5°)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solar wind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speed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(high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speed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streams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distance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1AU.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able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forecast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solar wind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speed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1AU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days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hole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derive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fractional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hole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inside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meridional slice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±7.5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corresponding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solar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rotation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hole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pixels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inside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slice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total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pixels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meridional slice.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updated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cadence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1h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obtain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time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fractional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hole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solar wind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tau)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linear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+tau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)=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 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)+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 (1)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tau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 lag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 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designate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parameters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3EB63-405F-674C-AB26-47CE52E75E6A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469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time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differences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various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solar wind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parameters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high-speed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solar wind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emanating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hole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restricted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preceding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slower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ambient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solar wind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West, i.e.,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solar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rotation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As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faster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wind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catches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slower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compression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western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boundary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hole. The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hole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extended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longitude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maximum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meridian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Sun.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compressed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enhanced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density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western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boundary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arriving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Earth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longitudinal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high plasma-beta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solar wind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magnetic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hence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also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magnetic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compressed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peaks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density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enhancements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solar wind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temperature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subject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compression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peak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hole. Due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Parker spiral form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45°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radial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AU, a time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expected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solar wind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parameters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emanating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close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hole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Gosling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Pizzo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1999). </a:t>
            </a:r>
            <a:endParaRPr lang="de-DE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3EB63-405F-674C-AB26-47CE52E75E6A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188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4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Wingdings" charset="0"/>
              <a:buNone/>
              <a:tabLst/>
              <a:defRPr/>
            </a:pPr>
            <a:r>
              <a:rPr lang="en-US" altLang="zh-CN" dirty="0" smtClean="0">
                <a:latin typeface="Times New Roman" charset="0"/>
                <a:ea typeface="ＭＳ Ｐゴシック" charset="0"/>
              </a:rPr>
              <a:t>If the flow pattern is roughly time-stationary, these compression regions form spirals in the solar equatorial plane that </a:t>
            </a:r>
            <a:r>
              <a:rPr lang="en-US" altLang="zh-CN" dirty="0" err="1" smtClean="0">
                <a:latin typeface="Times New Roman" charset="0"/>
                <a:ea typeface="ＭＳ Ｐゴシック" charset="0"/>
              </a:rPr>
              <a:t>corotate</a:t>
            </a:r>
            <a:r>
              <a:rPr lang="en-US" altLang="zh-CN" dirty="0" smtClean="0">
                <a:latin typeface="Times New Roman" charset="0"/>
                <a:ea typeface="ＭＳ Ｐゴシック" charset="0"/>
              </a:rPr>
              <a:t> with the Sun </a:t>
            </a:r>
            <a:r>
              <a:rPr lang="en-US" altLang="zh-CN" dirty="0" smtClean="0">
                <a:latin typeface="Times New Roman" charset="0"/>
                <a:ea typeface="ＭＳ Ｐゴシック" charset="0"/>
                <a:sym typeface="Wingdings" charset="0"/>
              </a:rPr>
              <a:t> </a:t>
            </a:r>
            <a:r>
              <a:rPr lang="en-US" altLang="zh-CN" b="1" dirty="0" err="1" smtClean="0">
                <a:latin typeface="Times New Roman" charset="0"/>
                <a:ea typeface="ＭＳ Ｐゴシック" charset="0"/>
                <a:sym typeface="Wingdings" charset="0"/>
              </a:rPr>
              <a:t>Corotating</a:t>
            </a:r>
            <a:r>
              <a:rPr lang="en-US" altLang="zh-CN" b="1" dirty="0" smtClean="0">
                <a:latin typeface="Times New Roman" charset="0"/>
                <a:ea typeface="ＭＳ Ｐゴシック" charset="0"/>
                <a:sym typeface="Wingdings" charset="0"/>
              </a:rPr>
              <a:t> Interaction Regions</a:t>
            </a:r>
            <a:r>
              <a:rPr lang="en-US" altLang="zh-CN" i="1" dirty="0" smtClean="0">
                <a:latin typeface="Times New Roman" charset="0"/>
                <a:ea typeface="ＭＳ Ｐゴシック" charset="0"/>
                <a:sym typeface="Wingdings" charset="0"/>
              </a:rPr>
              <a:t> </a:t>
            </a:r>
            <a:r>
              <a:rPr lang="en-US" altLang="zh-CN" b="1" dirty="0" smtClean="0">
                <a:solidFill>
                  <a:srgbClr val="CC0000"/>
                </a:solidFill>
                <a:latin typeface="Times New Roman" charset="0"/>
                <a:ea typeface="ＭＳ Ｐゴシック" charset="0"/>
                <a:sym typeface="Wingdings" charset="0"/>
              </a:rPr>
              <a:t>(CIRs)</a:t>
            </a:r>
          </a:p>
          <a:p>
            <a:pPr>
              <a:lnSpc>
                <a:spcPct val="90000"/>
              </a:lnSpc>
              <a:buSzPct val="70000"/>
              <a:buFont typeface="Wingdings" charset="0"/>
              <a:buNone/>
            </a:pPr>
            <a:endParaRPr lang="en-US" altLang="zh-CN" dirty="0" smtClean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  <a:buSzPct val="70000"/>
              <a:buFont typeface="Wingdings" charset="0"/>
              <a:buNone/>
            </a:pPr>
            <a:r>
              <a:rPr lang="en-US" altLang="zh-CN" dirty="0" smtClean="0">
                <a:latin typeface="Times New Roman" charset="0"/>
                <a:ea typeface="ＭＳ Ｐゴシック" charset="0"/>
              </a:rPr>
              <a:t>SIRs </a:t>
            </a:r>
            <a:r>
              <a:rPr lang="en-US" altLang="zh-CN" dirty="0">
                <a:latin typeface="Times New Roman" charset="0"/>
                <a:ea typeface="ＭＳ Ｐゴシック" charset="0"/>
              </a:rPr>
              <a:t>are predominate large-scale solar wind structures during solar min</a:t>
            </a:r>
          </a:p>
          <a:p>
            <a:pPr>
              <a:lnSpc>
                <a:spcPct val="80000"/>
              </a:lnSpc>
              <a:buSzPct val="70000"/>
              <a:buFont typeface="Wingdings" charset="0"/>
              <a:buNone/>
            </a:pPr>
            <a:endParaRPr lang="en-US" altLang="zh-CN" sz="700" b="1" dirty="0">
              <a:solidFill>
                <a:srgbClr val="CC0000"/>
              </a:solidFill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  <a:buSzPct val="70000"/>
              <a:buFont typeface="Wingdings" charset="0"/>
              <a:buNone/>
            </a:pPr>
            <a:r>
              <a:rPr lang="en-US" altLang="zh-CN" dirty="0">
                <a:latin typeface="Times New Roman" charset="0"/>
                <a:ea typeface="ＭＳ Ｐゴシック" charset="0"/>
              </a:rPr>
              <a:t>The pressure waves associated with the </a:t>
            </a:r>
            <a:r>
              <a:rPr lang="en-US" altLang="zh-CN" dirty="0" smtClean="0">
                <a:latin typeface="Times New Roman" charset="0"/>
                <a:ea typeface="ＭＳ Ｐゴシック" charset="0"/>
              </a:rPr>
              <a:t>collision, </a:t>
            </a:r>
            <a:r>
              <a:rPr lang="en-US" altLang="zh-CN" dirty="0">
                <a:latin typeface="Times New Roman" charset="0"/>
                <a:ea typeface="ＭＳ Ｐゴシック" charset="0"/>
              </a:rPr>
              <a:t>steepen with radial distance, eventually forming shocks, sometimes a pair of forward-reverse </a:t>
            </a:r>
            <a:r>
              <a:rPr lang="en-US" altLang="zh-CN" dirty="0" smtClean="0">
                <a:latin typeface="Times New Roman" charset="0"/>
                <a:ea typeface="ＭＳ Ｐゴシック" charset="0"/>
              </a:rPr>
              <a:t>shocks which can be observed</a:t>
            </a:r>
            <a:r>
              <a:rPr lang="en-US" altLang="zh-CN" baseline="0" dirty="0" smtClean="0">
                <a:latin typeface="Times New Roman" charset="0"/>
                <a:ea typeface="ＭＳ Ｐゴシック" charset="0"/>
              </a:rPr>
              <a:t> from in-situ data</a:t>
            </a:r>
            <a:r>
              <a:rPr lang="en-US" altLang="zh-CN" dirty="0" smtClean="0">
                <a:latin typeface="Times New Roman" charset="0"/>
                <a:ea typeface="ＭＳ Ｐゴシック" charset="0"/>
              </a:rPr>
              <a:t> </a:t>
            </a:r>
            <a:endParaRPr lang="en-US" altLang="zh-CN" dirty="0">
              <a:latin typeface="Times New Roman" charset="0"/>
              <a:ea typeface="ＭＳ Ｐゴシック" charset="0"/>
            </a:endParaRPr>
          </a:p>
          <a:p>
            <a:endParaRPr lang="de-DE" dirty="0" smtClean="0">
              <a:ea typeface="ＭＳ Ｐゴシック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Tsurutani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2006: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-lasting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27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high-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reappear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solar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rotation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impression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‘‘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corotating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’’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Sun.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high-speed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overtake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slower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-speed (􏰁300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400 km/s)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happens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ecliptic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plane,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high-speed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-speed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interactions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magnetic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plasma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compressions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interfaces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Pizzo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1985; Balogh et al., 1999].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magnetic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interplanetary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features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magnetic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‘‘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corotating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,’’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CIRs [Smith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Wolfe, 1976;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also Balogh et al., 1999]. </a:t>
            </a:r>
            <a:endParaRPr lang="de-DE" dirty="0" smtClean="0"/>
          </a:p>
          <a:p>
            <a:endParaRPr lang="de-DE" dirty="0">
              <a:ea typeface="ＭＳ Ｐゴシック" charset="0"/>
            </a:endParaRPr>
          </a:p>
        </p:txBody>
      </p:sp>
      <p:sp>
        <p:nvSpPr>
          <p:cNvPr id="1843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5817" indent="-263776" defTabSz="914423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5103" indent="-211021" defTabSz="914423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7145" indent="-211021" defTabSz="914423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99186" indent="-211021" defTabSz="914423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867AF1-C19D-644B-A19D-521A753BA8BC}" type="slidenum">
              <a:rPr lang="de-DE" sz="1200"/>
              <a:pPr eaLnBrk="1" hangingPunct="1"/>
              <a:t>7</a:t>
            </a:fld>
            <a:endParaRPr lang="de-DE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SIR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corotating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(CIRs)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tranisent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difference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CIR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transient SIR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CIR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solar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rotation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cycles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de-DE" dirty="0" smtClean="0"/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SIRs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inspection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features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solar wind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pile-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total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perpendicular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pressure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(Pt)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gradual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Pt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peak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edges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velocity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deflections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density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enhancement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temperature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entropy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compression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magnetic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presence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least 5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signatures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SIRs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careful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ambient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solar wind. </a:t>
            </a: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Wilcox Observatory: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heliospheric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sheet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separates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solar wind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magnetic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toward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away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Sun. The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complex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photosphere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simplifies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increasing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corona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single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separates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polarities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2.5 solar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radii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drawn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out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radially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accelerating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solar wind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form a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surface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shown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idealized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surface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curved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underlying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magnetic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pattern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rotates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27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days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Sun. The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sheet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usually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evolves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slowly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months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large-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scale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pattern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Sun's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emergence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decay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solar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Coronal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ejections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often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disrupt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pattern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temporarily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but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sometimes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permanent.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solar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cycle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heliospheric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sheet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resembles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slightly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tilted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dipole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varying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degrees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quadrupole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distortion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Near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solar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maximum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polar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dipole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decays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leaving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much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complicated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keyword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ballerina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skirt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3EB63-405F-674C-AB26-47CE52E75E6A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7985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Russell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Shinde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2002: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Interplanetary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ejections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(ICMEs)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interplanetary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manifesta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tions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ejections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(CMEs)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light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scattered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enhanced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densities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solar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(Kahler, 1987;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Hundhausen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1988;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Gosling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1990). These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accelerate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speeds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above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ambient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solar wind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plasma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AU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density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enhancement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CME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so evident. Thus ICMEs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usually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characteristic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signature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magnetic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enhanced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magnetic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rotates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slowly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hours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(e.g.,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Gosling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1990;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Burlaga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1991). </a:t>
            </a:r>
            <a:endParaRPr lang="de-DE" dirty="0" smtClean="0"/>
          </a:p>
          <a:p>
            <a:endParaRPr lang="de-DE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ICME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became</a:t>
            </a:r>
            <a:r>
              <a:rPr lang="de-DE" baseline="0" dirty="0" smtClean="0"/>
              <a:t> a synonym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in-situ </a:t>
            </a:r>
            <a:r>
              <a:rPr lang="de-DE" baseline="0" dirty="0" err="1" smtClean="0"/>
              <a:t>measurements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showing</a:t>
            </a:r>
            <a:r>
              <a:rPr lang="de-DE" baseline="0" dirty="0" smtClean="0"/>
              <a:t>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shock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sheath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magnetic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..smooth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rotation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magnetic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3EB63-405F-674C-AB26-47CE52E75E6A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4383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4AFB-0BC6-574A-8B69-B47D2FB9826F}" type="datetimeFigureOut">
              <a:rPr lang="de-DE" smtClean="0"/>
              <a:pPr/>
              <a:t>1/24/16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FF8CA-8D5D-4C41-B10B-50C88E56DA3E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8" name="Picture 4" descr="P:\PRESSESTELLE\PowerPointPräsentation\Grafiken\4zu3\PPTs 4zu3\HINTERGRÜNDE\PPT VORLAGE HINTERGRUND2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709"/>
          <a:stretch/>
        </p:blipFill>
        <p:spPr bwMode="auto">
          <a:xfrm flipH="1">
            <a:off x="-19472" y="2028139"/>
            <a:ext cx="9163472" cy="482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80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4AFB-0BC6-574A-8B69-B47D2FB9826F}" type="datetimeFigureOut">
              <a:rPr lang="de-DE" smtClean="0"/>
              <a:pPr/>
              <a:t>1/24/16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FF8CA-8D5D-4C41-B10B-50C88E56DA3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95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4AFB-0BC6-574A-8B69-B47D2FB9826F}" type="datetimeFigureOut">
              <a:rPr lang="de-DE" smtClean="0"/>
              <a:pPr/>
              <a:t>1/24/16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FF8CA-8D5D-4C41-B10B-50C88E56DA3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380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4AFB-0BC6-574A-8B69-B47D2FB9826F}" type="datetimeFigureOut">
              <a:rPr lang="de-DE" smtClean="0"/>
              <a:pPr/>
              <a:t>1/24/16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FF8CA-8D5D-4C41-B10B-50C88E56DA3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838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4AFB-0BC6-574A-8B69-B47D2FB9826F}" type="datetimeFigureOut">
              <a:rPr lang="de-DE" smtClean="0"/>
              <a:pPr/>
              <a:t>1/24/16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FF8CA-8D5D-4C41-B10B-50C88E56DA3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29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:\PRESSESTELLE\PowerPointPräsentation\Grafiken\4zu3\PPTs 4zu3\HINTERGRÜNDE\PPT VORLAGE HINTERGRUND2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709"/>
          <a:stretch/>
        </p:blipFill>
        <p:spPr bwMode="auto">
          <a:xfrm flipH="1">
            <a:off x="-19472" y="2028139"/>
            <a:ext cx="9163472" cy="482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1640" y="1670943"/>
            <a:ext cx="7488832" cy="1037977"/>
          </a:xfrm>
        </p:spPr>
        <p:txBody>
          <a:bodyPr>
            <a:noAutofit/>
          </a:bodyPr>
          <a:lstStyle>
            <a:lvl1pPr algn="l">
              <a:defRPr sz="5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AT" smtClean="0"/>
              <a:t>Mastertitelformat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31640" y="2708920"/>
            <a:ext cx="6400800" cy="57606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 smtClean="0"/>
              <a:t>Untertitel</a:t>
            </a:r>
            <a:endParaRPr lang="de-AT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323678" y="404590"/>
            <a:ext cx="863946" cy="792162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</a:lstStyle>
          <a:p>
            <a:r>
              <a:rPr lang="de-AT" dirty="0" smtClean="0"/>
              <a:t>Optional Logo</a:t>
            </a:r>
            <a:endParaRPr lang="de-AT" dirty="0"/>
          </a:p>
        </p:txBody>
      </p:sp>
      <p:pic>
        <p:nvPicPr>
          <p:cNvPr id="6" name="Picture 4" descr="P:\PRESSESTELLE\PowerPointPräsentation\Grafiken\4zu3\PPTs 4zu3\HINTERGRÜNDE\PPT VORLAGE HINTERGRUND2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9472" y="-13205"/>
            <a:ext cx="9163472" cy="13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521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4AFB-0BC6-574A-8B69-B47D2FB9826F}" type="datetimeFigureOut">
              <a:rPr lang="de-DE" smtClean="0"/>
              <a:pPr/>
              <a:t>1/24/16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FF8CA-8D5D-4C41-B10B-50C88E56DA3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1983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4AFB-0BC6-574A-8B69-B47D2FB9826F}" type="datetimeFigureOut">
              <a:rPr lang="de-DE" smtClean="0"/>
              <a:pPr/>
              <a:t>1/24/16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FF8CA-8D5D-4C41-B10B-50C88E56DA3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286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4AFB-0BC6-574A-8B69-B47D2FB9826F}" type="datetimeFigureOut">
              <a:rPr lang="de-DE" smtClean="0"/>
              <a:pPr/>
              <a:t>1/24/16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FF8CA-8D5D-4C41-B10B-50C88E56DA3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268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4AFB-0BC6-574A-8B69-B47D2FB9826F}" type="datetimeFigureOut">
              <a:rPr lang="de-DE" smtClean="0"/>
              <a:pPr/>
              <a:t>1/24/16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FF8CA-8D5D-4C41-B10B-50C88E56DA3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286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4AFB-0BC6-574A-8B69-B47D2FB9826F}" type="datetimeFigureOut">
              <a:rPr lang="de-DE" smtClean="0"/>
              <a:pPr/>
              <a:t>1/24/16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FF8CA-8D5D-4C41-B10B-50C88E56DA3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04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4AFB-0BC6-574A-8B69-B47D2FB9826F}" type="datetimeFigureOut">
              <a:rPr lang="de-DE" smtClean="0"/>
              <a:pPr/>
              <a:t>1/24/16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FF8CA-8D5D-4C41-B10B-50C88E56DA3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46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C4AFB-0BC6-574A-8B69-B47D2FB9826F}" type="datetimeFigureOut">
              <a:rPr lang="de-DE" smtClean="0"/>
              <a:pPr/>
              <a:t>1/24/16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FF8CA-8D5D-4C41-B10B-50C88E56DA3E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870" y="184363"/>
            <a:ext cx="3447842" cy="58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4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tif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microsoft.com/office/2007/relationships/hdphoto" Target="../media/hdphoto1.wdp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27584" y="3410499"/>
            <a:ext cx="60486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600" b="1" dirty="0" smtClean="0"/>
              <a:t>Manuela Temmer</a:t>
            </a:r>
          </a:p>
          <a:p>
            <a:pPr>
              <a:spcBef>
                <a:spcPct val="50000"/>
              </a:spcBef>
            </a:pPr>
            <a:r>
              <a:rPr lang="de-DE" sz="2000" dirty="0" smtClean="0"/>
              <a:t>Institute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Physics</a:t>
            </a:r>
            <a:r>
              <a:rPr lang="de-DE" sz="2000" dirty="0" smtClean="0"/>
              <a:t>, University </a:t>
            </a:r>
            <a:r>
              <a:rPr lang="de-DE" sz="2000" dirty="0" err="1" smtClean="0"/>
              <a:t>of</a:t>
            </a:r>
            <a:r>
              <a:rPr lang="de-DE" sz="2000" dirty="0" smtClean="0"/>
              <a:t> Graz, Austria</a:t>
            </a:r>
          </a:p>
        </p:txBody>
      </p:sp>
      <p:sp>
        <p:nvSpPr>
          <p:cNvPr id="3" name="Titel 3"/>
          <p:cNvSpPr>
            <a:spLocks noGrp="1"/>
          </p:cNvSpPr>
          <p:nvPr>
            <p:ph type="ctrTitle"/>
          </p:nvPr>
        </p:nvSpPr>
        <p:spPr>
          <a:xfrm>
            <a:off x="742097" y="1012329"/>
            <a:ext cx="7056784" cy="2520280"/>
          </a:xfrm>
        </p:spPr>
        <p:txBody>
          <a:bodyPr/>
          <a:lstStyle/>
          <a:p>
            <a:pPr algn="l"/>
            <a:r>
              <a:rPr lang="de-DE" sz="4000" b="1" dirty="0" err="1" smtClean="0">
                <a:solidFill>
                  <a:srgbClr val="000090"/>
                </a:solidFill>
              </a:rPr>
              <a:t>Tutorial</a:t>
            </a:r>
            <a:r>
              <a:rPr lang="de-DE" sz="4000" b="1" dirty="0" smtClean="0">
                <a:solidFill>
                  <a:srgbClr val="000090"/>
                </a:solidFill>
              </a:rPr>
              <a:t>: </a:t>
            </a:r>
            <a:r>
              <a:rPr lang="de-DE" sz="4000" b="1" dirty="0" err="1" smtClean="0">
                <a:solidFill>
                  <a:srgbClr val="000090"/>
                </a:solidFill>
              </a:rPr>
              <a:t>Coronal</a:t>
            </a:r>
            <a:r>
              <a:rPr lang="de-DE" sz="4000" b="1" dirty="0" smtClean="0">
                <a:solidFill>
                  <a:srgbClr val="000090"/>
                </a:solidFill>
              </a:rPr>
              <a:t> </a:t>
            </a:r>
            <a:r>
              <a:rPr lang="de-DE" sz="4000" b="1" dirty="0" err="1">
                <a:solidFill>
                  <a:srgbClr val="000090"/>
                </a:solidFill>
              </a:rPr>
              <a:t>holes</a:t>
            </a:r>
            <a:r>
              <a:rPr lang="de-DE" sz="4000" b="1" dirty="0">
                <a:solidFill>
                  <a:srgbClr val="000090"/>
                </a:solidFill>
              </a:rPr>
              <a:t> </a:t>
            </a:r>
            <a:r>
              <a:rPr lang="de-DE" sz="4000" b="1" dirty="0" err="1">
                <a:solidFill>
                  <a:srgbClr val="000090"/>
                </a:solidFill>
              </a:rPr>
              <a:t>and</a:t>
            </a:r>
            <a:r>
              <a:rPr lang="de-DE" sz="4000" b="1" dirty="0">
                <a:solidFill>
                  <a:srgbClr val="000090"/>
                </a:solidFill>
              </a:rPr>
              <a:t> </a:t>
            </a:r>
            <a:r>
              <a:rPr lang="de-DE" sz="4000" b="1" dirty="0" err="1">
                <a:solidFill>
                  <a:srgbClr val="000090"/>
                </a:solidFill>
              </a:rPr>
              <a:t>space</a:t>
            </a:r>
            <a:r>
              <a:rPr lang="de-DE" sz="4000" b="1" dirty="0">
                <a:solidFill>
                  <a:srgbClr val="000090"/>
                </a:solidFill>
              </a:rPr>
              <a:t> </a:t>
            </a:r>
            <a:r>
              <a:rPr lang="de-DE" sz="4000" b="1" dirty="0" err="1">
                <a:solidFill>
                  <a:srgbClr val="000090"/>
                </a:solidFill>
              </a:rPr>
              <a:t>weather</a:t>
            </a:r>
            <a:r>
              <a:rPr lang="de-DE" sz="4000" b="1" dirty="0">
                <a:solidFill>
                  <a:srgbClr val="000090"/>
                </a:solidFill>
              </a:rPr>
              <a:t> </a:t>
            </a:r>
            <a:r>
              <a:rPr lang="de-DE" sz="4000" b="1" dirty="0" err="1">
                <a:solidFill>
                  <a:srgbClr val="000090"/>
                </a:solidFill>
              </a:rPr>
              <a:t>consequences</a:t>
            </a:r>
            <a:endParaRPr lang="de-DE" sz="4000" b="1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5715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52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107951" y="620035"/>
            <a:ext cx="9251951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66700" indent="447675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66"/>
              </a:buClr>
              <a:buSzPct val="120000"/>
              <a:defRPr/>
            </a:pPr>
            <a:r>
              <a:rPr lang="en-US" sz="2100" b="1" dirty="0" smtClean="0">
                <a:latin typeface="+mn-lt"/>
              </a:rPr>
              <a:t>	</a:t>
            </a:r>
          </a:p>
          <a:p>
            <a:pPr lvl="1" eaLnBrk="1" hangingPunct="1">
              <a:spcBef>
                <a:spcPct val="20000"/>
              </a:spcBef>
              <a:buClr>
                <a:srgbClr val="003399"/>
              </a:buClr>
              <a:buFont typeface="Arial" charset="0"/>
              <a:buChar char="•"/>
              <a:defRPr/>
            </a:pPr>
            <a:r>
              <a:rPr lang="en-US" sz="2100" dirty="0" smtClean="0">
                <a:latin typeface="+mn-lt"/>
              </a:rPr>
              <a:t>Variation of solar wind in IP space is important to know for </a:t>
            </a:r>
          </a:p>
          <a:p>
            <a:pPr lvl="1" indent="0" eaLnBrk="1" hangingPunct="1">
              <a:spcBef>
                <a:spcPct val="20000"/>
              </a:spcBef>
              <a:buClr>
                <a:srgbClr val="003399"/>
              </a:buClr>
              <a:defRPr/>
            </a:pPr>
            <a:r>
              <a:rPr lang="en-US" sz="2100" dirty="0" smtClean="0">
                <a:latin typeface="+mn-lt"/>
              </a:rPr>
              <a:t>       deriving the propagation behavior of CMEs </a:t>
            </a:r>
            <a:r>
              <a:rPr lang="en-US" sz="2100" dirty="0" smtClean="0">
                <a:latin typeface="+mn-lt"/>
                <a:sym typeface="Wingdings"/>
              </a:rPr>
              <a:t></a:t>
            </a:r>
            <a:r>
              <a:rPr lang="en-US" sz="2100" dirty="0" smtClean="0">
                <a:latin typeface="+mn-lt"/>
              </a:rPr>
              <a:t> Space Weather Forecast!</a:t>
            </a:r>
          </a:p>
          <a:p>
            <a:pPr lvl="1" eaLnBrk="1" hangingPunct="1">
              <a:spcBef>
                <a:spcPct val="20000"/>
              </a:spcBef>
              <a:buClr>
                <a:srgbClr val="003399"/>
              </a:buClr>
              <a:buFont typeface="Arial" charset="0"/>
              <a:buChar char="•"/>
              <a:defRPr/>
            </a:pPr>
            <a:r>
              <a:rPr lang="en-US" sz="2100" dirty="0" smtClean="0">
                <a:latin typeface="+mn-lt"/>
              </a:rPr>
              <a:t>For times of low solar activity we find a good match                        </a:t>
            </a:r>
          </a:p>
          <a:p>
            <a:pPr lvl="1" eaLnBrk="1" hangingPunct="1">
              <a:spcBef>
                <a:spcPct val="20000"/>
              </a:spcBef>
              <a:buClr>
                <a:srgbClr val="003399"/>
              </a:buClr>
              <a:buFont typeface="Arial" charset="0"/>
              <a:buChar char="•"/>
              <a:defRPr/>
            </a:pPr>
            <a:r>
              <a:rPr lang="en-US" sz="2100" dirty="0" smtClean="0">
                <a:latin typeface="+mn-lt"/>
                <a:ea typeface="ＭＳ Ｐゴシック" pitchFamily="34" charset="-128"/>
              </a:rPr>
              <a:t>CMEs interacting with the quiet solar wind flow: method fails.</a:t>
            </a:r>
          </a:p>
          <a:p>
            <a:pPr lvl="1" indent="0" eaLnBrk="1" hangingPunct="1">
              <a:spcBef>
                <a:spcPct val="20000"/>
              </a:spcBef>
              <a:buClr>
                <a:srgbClr val="003399"/>
              </a:buClr>
              <a:defRPr/>
            </a:pPr>
            <a:endParaRPr lang="en-US" sz="2100" dirty="0" smtClean="0">
              <a:latin typeface="+mn-lt"/>
              <a:ea typeface="ＭＳ Ｐゴシック" pitchFamily="34" charset="-128"/>
            </a:endParaRPr>
          </a:p>
          <a:p>
            <a:pPr lvl="1" eaLnBrk="1" hangingPunct="1">
              <a:spcBef>
                <a:spcPct val="20000"/>
              </a:spcBef>
              <a:buClr>
                <a:srgbClr val="003399"/>
              </a:buClr>
              <a:buFont typeface="Arial" charset="0"/>
              <a:buChar char="•"/>
              <a:defRPr/>
            </a:pPr>
            <a:endParaRPr lang="en-US" sz="2100" dirty="0" smtClean="0">
              <a:latin typeface="+mn-lt"/>
            </a:endParaRPr>
          </a:p>
        </p:txBody>
      </p:sp>
      <p:sp>
        <p:nvSpPr>
          <p:cNvPr id="3" name="Rechteck 1"/>
          <p:cNvSpPr>
            <a:spLocks noChangeArrowheads="1"/>
          </p:cNvSpPr>
          <p:nvPr/>
        </p:nvSpPr>
        <p:spPr bwMode="auto">
          <a:xfrm>
            <a:off x="395288" y="260350"/>
            <a:ext cx="57490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  <a:latin typeface="Calibri" charset="0"/>
              </a:rPr>
              <a:t>Preconditioning of IP space</a:t>
            </a:r>
            <a:endParaRPr lang="de-DE" sz="2400" dirty="0">
              <a:solidFill>
                <a:srgbClr val="000090"/>
              </a:solidFill>
            </a:endParaRPr>
          </a:p>
        </p:txBody>
      </p:sp>
      <p:pic>
        <p:nvPicPr>
          <p:cNvPr id="4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5102" y="2658358"/>
            <a:ext cx="5555569" cy="3994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607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3" descr="fil_channel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4292" y="1690266"/>
            <a:ext cx="8246761" cy="4018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7"/>
          <p:cNvSpPr txBox="1">
            <a:spLocks noChangeArrowheads="1"/>
          </p:cNvSpPr>
          <p:nvPr/>
        </p:nvSpPr>
        <p:spPr bwMode="auto">
          <a:xfrm>
            <a:off x="5236110" y="1625755"/>
            <a:ext cx="30836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AT" sz="1600" b="1" dirty="0" smtClean="0">
                <a:solidFill>
                  <a:schemeClr val="bg1"/>
                </a:solidFill>
                <a:latin typeface="Calibri" charset="0"/>
              </a:rPr>
              <a:t>Kanzelhöhe Observatory </a:t>
            </a:r>
            <a:r>
              <a:rPr lang="de-AT" sz="1600" b="1" dirty="0">
                <a:solidFill>
                  <a:schemeClr val="bg1"/>
                </a:solidFill>
                <a:latin typeface="Calibri" charset="0"/>
              </a:rPr>
              <a:t>UNI Graz</a:t>
            </a:r>
          </a:p>
        </p:txBody>
      </p:sp>
      <p:sp>
        <p:nvSpPr>
          <p:cNvPr id="5" name="Rechteck 4"/>
          <p:cNvSpPr/>
          <p:nvPr/>
        </p:nvSpPr>
        <p:spPr>
          <a:xfrm>
            <a:off x="503238" y="812006"/>
            <a:ext cx="817245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57175" algn="ctr">
              <a:spcBef>
                <a:spcPct val="20000"/>
              </a:spcBef>
              <a:buClr>
                <a:srgbClr val="003399"/>
              </a:buClr>
              <a:defRPr/>
            </a:pPr>
            <a:r>
              <a:rPr lang="en-US" sz="2200" dirty="0">
                <a:latin typeface="+mn-lt"/>
                <a:ea typeface="ＭＳ Ｐゴシック" pitchFamily="34" charset="-128"/>
                <a:cs typeface="+mn-cs"/>
              </a:rPr>
              <a:t>Filament channels erroneously extracted by the CH detection algorithm disturb the quality of forecasting the solar wind at Earth.</a:t>
            </a:r>
          </a:p>
        </p:txBody>
      </p:sp>
      <p:sp>
        <p:nvSpPr>
          <p:cNvPr id="7" name="Ellipse 6"/>
          <p:cNvSpPr/>
          <p:nvPr/>
        </p:nvSpPr>
        <p:spPr bwMode="auto">
          <a:xfrm rot="19041436">
            <a:off x="5890387" y="4376742"/>
            <a:ext cx="1320121" cy="647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de-AT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55650" y="5805488"/>
            <a:ext cx="8134350" cy="101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ＭＳ Ｐゴシック" pitchFamily="34" charset="-128"/>
                <a:cs typeface="+mn-cs"/>
              </a:rPr>
              <a:t>Compared to coronal holes, filament channels also show low intensity, but have a different magnetic configuration of a closed magnetic field structure (</a:t>
            </a:r>
            <a:r>
              <a:rPr lang="en-US" dirty="0" err="1">
                <a:solidFill>
                  <a:srgbClr val="000090"/>
                </a:solidFill>
                <a:latin typeface="+mn-lt"/>
                <a:ea typeface="ＭＳ Ｐゴシック" pitchFamily="34" charset="-128"/>
                <a:cs typeface="+mn-cs"/>
              </a:rPr>
              <a:t>Gaizauskas</a:t>
            </a:r>
            <a:r>
              <a:rPr lang="en-US" dirty="0">
                <a:solidFill>
                  <a:srgbClr val="000090"/>
                </a:solidFill>
                <a:latin typeface="+mn-lt"/>
                <a:ea typeface="ＭＳ Ｐゴシック" pitchFamily="34" charset="-128"/>
                <a:cs typeface="+mn-cs"/>
              </a:rPr>
              <a:t>, 1998</a:t>
            </a:r>
            <a:r>
              <a:rPr lang="en-US" sz="2000" dirty="0">
                <a:latin typeface="+mn-lt"/>
                <a:ea typeface="ＭＳ Ｐゴシック" pitchFamily="34" charset="-128"/>
                <a:cs typeface="+mn-cs"/>
              </a:rPr>
              <a:t>). </a:t>
            </a:r>
            <a:endParaRPr lang="de-AT" sz="2000" dirty="0"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9" name="Rechteck 9"/>
          <p:cNvSpPr>
            <a:spLocks noChangeArrowheads="1"/>
          </p:cNvSpPr>
          <p:nvPr/>
        </p:nvSpPr>
        <p:spPr bwMode="auto">
          <a:xfrm>
            <a:off x="345591" y="217487"/>
            <a:ext cx="4968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90"/>
                </a:solidFill>
                <a:latin typeface="Calibri" charset="0"/>
              </a:rPr>
              <a:t>Filament channels vs. coronal holes</a:t>
            </a:r>
            <a:endParaRPr lang="de-DE" sz="2400" dirty="0">
              <a:solidFill>
                <a:srgbClr val="000090"/>
              </a:solidFill>
            </a:endParaRPr>
          </a:p>
        </p:txBody>
      </p:sp>
      <p:sp>
        <p:nvSpPr>
          <p:cNvPr id="11" name="Ellipse 6"/>
          <p:cNvSpPr/>
          <p:nvPr/>
        </p:nvSpPr>
        <p:spPr bwMode="auto">
          <a:xfrm rot="19041436">
            <a:off x="1954597" y="3960666"/>
            <a:ext cx="1320121" cy="647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de-AT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463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70deg_slice.mov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723" y="2029157"/>
            <a:ext cx="5687181" cy="4549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179387" y="878870"/>
            <a:ext cx="87227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ＭＳ Ｐゴシック" pitchFamily="34" charset="-128"/>
                <a:cs typeface="+mn-cs"/>
              </a:rPr>
              <a:t>Coronal holes are regions of unipolar magnetic field. Filament channels are bipolar fields, consisting of closed </a:t>
            </a:r>
            <a:r>
              <a:rPr lang="en-US" sz="2000" dirty="0" smtClean="0">
                <a:latin typeface="+mn-lt"/>
                <a:ea typeface="ＭＳ Ｐゴシック" pitchFamily="34" charset="-128"/>
                <a:cs typeface="+mn-cs"/>
              </a:rPr>
              <a:t>(flux rope) </a:t>
            </a:r>
            <a:r>
              <a:rPr lang="en-US" sz="2000" dirty="0">
                <a:latin typeface="+mn-lt"/>
                <a:ea typeface="ＭＳ Ｐゴシック" pitchFamily="34" charset="-128"/>
                <a:cs typeface="+mn-cs"/>
              </a:rPr>
              <a:t>magnetic field lines where plasma can be collected to finally form a filament. </a:t>
            </a:r>
          </a:p>
        </p:txBody>
      </p:sp>
      <p:sp>
        <p:nvSpPr>
          <p:cNvPr id="5" name="Rechteck 9"/>
          <p:cNvSpPr>
            <a:spLocks noChangeArrowheads="1"/>
          </p:cNvSpPr>
          <p:nvPr/>
        </p:nvSpPr>
        <p:spPr bwMode="auto">
          <a:xfrm>
            <a:off x="345591" y="217487"/>
            <a:ext cx="4968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90"/>
                </a:solidFill>
                <a:latin typeface="Calibri" charset="0"/>
              </a:rPr>
              <a:t>Filament channels vs. coronal holes</a:t>
            </a:r>
            <a:endParaRPr lang="de-DE" sz="2400" dirty="0">
              <a:solidFill>
                <a:srgbClr val="000090"/>
              </a:solidFill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2111" y="2029157"/>
            <a:ext cx="3135510" cy="313551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108191" y="2806094"/>
            <a:ext cx="1016000" cy="99181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7496057" y="5157394"/>
            <a:ext cx="15715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AT" sz="1600" dirty="0" smtClean="0">
                <a:latin typeface="Calibri" charset="0"/>
              </a:rPr>
              <a:t>ESA-NASA </a:t>
            </a:r>
            <a:r>
              <a:rPr lang="de-AT" sz="1600" dirty="0" err="1" smtClean="0">
                <a:latin typeface="Calibri" charset="0"/>
              </a:rPr>
              <a:t>SoHO</a:t>
            </a:r>
            <a:endParaRPr lang="de-AT" sz="16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1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977780"/>
            <a:ext cx="8262408" cy="4288222"/>
          </a:xfrm>
          <a:prstGeom prst="rect">
            <a:avLst/>
          </a:prstGeom>
        </p:spPr>
      </p:pic>
      <p:sp>
        <p:nvSpPr>
          <p:cNvPr id="26626" name="Rechteck 2"/>
          <p:cNvSpPr>
            <a:spLocks noChangeArrowheads="1"/>
          </p:cNvSpPr>
          <p:nvPr/>
        </p:nvSpPr>
        <p:spPr bwMode="auto">
          <a:xfrm>
            <a:off x="395288" y="260350"/>
            <a:ext cx="4569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90"/>
                </a:solidFill>
                <a:latin typeface="Calibri" charset="0"/>
              </a:rPr>
              <a:t>Coronal holes and the interplanetary magnetic field</a:t>
            </a:r>
            <a:endParaRPr lang="de-DE" sz="2400" dirty="0">
              <a:solidFill>
                <a:srgbClr val="00009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59003" y="5079186"/>
            <a:ext cx="86219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AT" sz="2000" dirty="0">
                <a:ea typeface="ＭＳ Ｐゴシック" pitchFamily="34" charset="-128"/>
              </a:rPr>
              <a:t>Wilcox Solar Observatory Source </a:t>
            </a:r>
            <a:r>
              <a:rPr lang="de-AT" sz="2000" dirty="0" err="1">
                <a:ea typeface="ＭＳ Ｐゴシック" pitchFamily="34" charset="-128"/>
              </a:rPr>
              <a:t>Surface</a:t>
            </a:r>
            <a:r>
              <a:rPr lang="de-AT" sz="2000" dirty="0">
                <a:ea typeface="ＭＳ Ｐゴシック" pitchFamily="34" charset="-128"/>
              </a:rPr>
              <a:t> </a:t>
            </a:r>
            <a:r>
              <a:rPr lang="de-AT" sz="2000" dirty="0" err="1">
                <a:ea typeface="ＭＳ Ｐゴシック" pitchFamily="34" charset="-128"/>
              </a:rPr>
              <a:t>Synoptic</a:t>
            </a:r>
            <a:r>
              <a:rPr lang="de-AT" sz="2000" dirty="0">
                <a:ea typeface="ＭＳ Ｐゴシック" pitchFamily="34" charset="-128"/>
              </a:rPr>
              <a:t> </a:t>
            </a:r>
            <a:r>
              <a:rPr lang="de-AT" sz="2000" dirty="0" smtClean="0">
                <a:ea typeface="ＭＳ Ｐゴシック" pitchFamily="34" charset="-128"/>
              </a:rPr>
              <a:t>Charts</a:t>
            </a:r>
            <a:r>
              <a:rPr lang="de-DE" sz="2000" dirty="0" smtClean="0"/>
              <a:t> </a:t>
            </a:r>
            <a:r>
              <a:rPr lang="de-DE" sz="2000" dirty="0" err="1"/>
              <a:t>displayed</a:t>
            </a:r>
            <a:r>
              <a:rPr lang="de-DE" sz="2000" dirty="0"/>
              <a:t> </a:t>
            </a:r>
            <a:r>
              <a:rPr lang="de-DE" sz="2000" dirty="0" err="1"/>
              <a:t>using</a:t>
            </a:r>
            <a:r>
              <a:rPr lang="de-DE" sz="2000" dirty="0"/>
              <a:t> Carrington </a:t>
            </a:r>
            <a:r>
              <a:rPr lang="de-DE" sz="2000" dirty="0" err="1" smtClean="0"/>
              <a:t>Coordinates</a:t>
            </a:r>
            <a:r>
              <a:rPr lang="de-DE" sz="2000" dirty="0" smtClean="0"/>
              <a:t>. </a:t>
            </a:r>
            <a:r>
              <a:rPr lang="de-DE" sz="2000" dirty="0" err="1" smtClean="0"/>
              <a:t>Each</a:t>
            </a:r>
            <a:r>
              <a:rPr lang="de-DE" sz="2000" dirty="0" smtClean="0"/>
              <a:t> </a:t>
            </a:r>
            <a:r>
              <a:rPr lang="de-DE" sz="2000" dirty="0"/>
              <a:t>Carrington </a:t>
            </a:r>
            <a:r>
              <a:rPr lang="de-DE" sz="2000" dirty="0" err="1"/>
              <a:t>rotation</a:t>
            </a:r>
            <a:r>
              <a:rPr lang="de-DE" sz="2000" dirty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/>
              <a:t>centered</a:t>
            </a:r>
            <a:r>
              <a:rPr lang="de-DE" sz="2000" dirty="0"/>
              <a:t> </a:t>
            </a:r>
            <a:r>
              <a:rPr lang="de-DE" sz="2000" dirty="0" err="1"/>
              <a:t>at</a:t>
            </a:r>
            <a:r>
              <a:rPr lang="de-DE" sz="2000" dirty="0"/>
              <a:t> a Carrington </a:t>
            </a:r>
            <a:r>
              <a:rPr lang="de-DE" sz="2000" dirty="0" err="1"/>
              <a:t>longitude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smtClean="0"/>
              <a:t>180° (</a:t>
            </a:r>
            <a:r>
              <a:rPr lang="de-DE" sz="2000" dirty="0" err="1" smtClean="0"/>
              <a:t>with</a:t>
            </a:r>
            <a:r>
              <a:rPr lang="de-DE" sz="2000" dirty="0" smtClean="0"/>
              <a:t> a </a:t>
            </a:r>
            <a:r>
              <a:rPr lang="de-DE" sz="2000" dirty="0" err="1" smtClean="0"/>
              <a:t>full</a:t>
            </a:r>
            <a:r>
              <a:rPr lang="de-DE" sz="2000" dirty="0" smtClean="0"/>
              <a:t> </a:t>
            </a:r>
            <a:r>
              <a:rPr lang="de-DE" sz="2000" dirty="0" err="1" smtClean="0"/>
              <a:t>rotation</a:t>
            </a:r>
            <a:r>
              <a:rPr lang="de-DE" sz="2000" dirty="0" smtClean="0"/>
              <a:t> = 360°). </a:t>
            </a:r>
            <a:r>
              <a:rPr lang="de-DE" sz="2000" dirty="0" err="1" smtClean="0"/>
              <a:t>Hence</a:t>
            </a:r>
            <a:r>
              <a:rPr lang="de-DE" sz="2000" dirty="0" smtClean="0"/>
              <a:t>, </a:t>
            </a:r>
            <a:r>
              <a:rPr lang="de-DE" sz="2000" dirty="0" err="1" smtClean="0"/>
              <a:t>these</a:t>
            </a:r>
            <a:r>
              <a:rPr lang="de-DE" sz="2000" dirty="0" smtClean="0"/>
              <a:t> </a:t>
            </a:r>
            <a:r>
              <a:rPr lang="de-DE" sz="2000" dirty="0" err="1" smtClean="0"/>
              <a:t>maps</a:t>
            </a:r>
            <a:r>
              <a:rPr lang="de-DE" sz="2000" dirty="0" smtClean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wrapped</a:t>
            </a:r>
            <a:r>
              <a:rPr lang="de-DE" sz="2000" dirty="0"/>
              <a:t> </a:t>
            </a:r>
            <a:r>
              <a:rPr lang="de-DE" sz="2000" dirty="0" err="1"/>
              <a:t>onto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solar </a:t>
            </a:r>
            <a:r>
              <a:rPr lang="de-DE" sz="2000" dirty="0" err="1" smtClean="0"/>
              <a:t>surface</a:t>
            </a:r>
            <a:r>
              <a:rPr lang="de-DE" sz="2000" dirty="0" smtClean="0"/>
              <a:t>. </a:t>
            </a:r>
            <a:r>
              <a:rPr lang="de-DE" sz="2000" dirty="0"/>
              <a:t>The </a:t>
            </a:r>
            <a:r>
              <a:rPr lang="de-DE" sz="2000" dirty="0" err="1"/>
              <a:t>coronal</a:t>
            </a:r>
            <a:r>
              <a:rPr lang="de-DE" sz="2000" dirty="0"/>
              <a:t> </a:t>
            </a:r>
            <a:r>
              <a:rPr lang="de-DE" sz="2000" dirty="0" err="1"/>
              <a:t>magnetic</a:t>
            </a:r>
            <a:r>
              <a:rPr lang="de-DE" sz="2000" dirty="0"/>
              <a:t> </a:t>
            </a:r>
            <a:r>
              <a:rPr lang="de-DE" sz="2000" dirty="0" err="1"/>
              <a:t>field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calculated</a:t>
            </a:r>
            <a:r>
              <a:rPr lang="de-DE" sz="2000" dirty="0"/>
              <a:t> </a:t>
            </a:r>
            <a:r>
              <a:rPr lang="de-DE" sz="2000" dirty="0" err="1"/>
              <a:t>from</a:t>
            </a:r>
            <a:r>
              <a:rPr lang="de-DE" sz="2000" dirty="0"/>
              <a:t> photospheric </a:t>
            </a:r>
            <a:r>
              <a:rPr lang="de-DE" sz="2000" dirty="0" err="1"/>
              <a:t>field</a:t>
            </a:r>
            <a:r>
              <a:rPr lang="de-DE" sz="2000" dirty="0"/>
              <a:t> </a:t>
            </a:r>
            <a:r>
              <a:rPr lang="de-DE" sz="2000" dirty="0" err="1"/>
              <a:t>observations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a potential </a:t>
            </a:r>
            <a:r>
              <a:rPr lang="de-DE" sz="2000" dirty="0" err="1"/>
              <a:t>field</a:t>
            </a:r>
            <a:r>
              <a:rPr lang="de-DE" sz="2000" dirty="0"/>
              <a:t> </a:t>
            </a:r>
            <a:r>
              <a:rPr lang="de-DE" sz="2000" dirty="0" err="1" smtClean="0"/>
              <a:t>model</a:t>
            </a:r>
            <a:r>
              <a:rPr lang="de-DE" sz="2000" dirty="0" smtClean="0"/>
              <a:t> (PFSS). </a:t>
            </a:r>
            <a:r>
              <a:rPr lang="de-DE" sz="2000" dirty="0"/>
              <a:t>			</a:t>
            </a:r>
          </a:p>
          <a:p>
            <a:pPr>
              <a:defRPr/>
            </a:pPr>
            <a:endParaRPr lang="de-AT" sz="2000" dirty="0">
              <a:latin typeface="+mn-lt"/>
              <a:ea typeface="ＭＳ Ｐゴシック" pitchFamily="34" charset="-128"/>
              <a:cs typeface="+mn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1354666" y="1257904"/>
            <a:ext cx="24191" cy="369644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14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857" y="998675"/>
            <a:ext cx="8331248" cy="5033293"/>
          </a:xfrm>
          <a:prstGeom prst="rect">
            <a:avLst/>
          </a:prstGeom>
        </p:spPr>
      </p:pic>
      <p:pic>
        <p:nvPicPr>
          <p:cNvPr id="19" name="Bild 18" descr="swe_logo_55_transparent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1639" y="113479"/>
            <a:ext cx="3603916" cy="270293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916454" y="157643"/>
            <a:ext cx="2350724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Hands on! </a:t>
            </a:r>
            <a:endParaRPr lang="de-DE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0" y="6237103"/>
            <a:ext cx="9144000" cy="327729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0090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3472451" y="6206082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http://</a:t>
            </a:r>
            <a:r>
              <a:rPr lang="de-DE" dirty="0" err="1">
                <a:solidFill>
                  <a:schemeClr val="bg1"/>
                </a:solidFill>
              </a:rPr>
              <a:t>swe.uni-graz.at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79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1170725"/>
            <a:ext cx="2672724" cy="26727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966801"/>
            <a:ext cx="266382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413138" y="1170725"/>
            <a:ext cx="5294261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257175">
              <a:spcBef>
                <a:spcPct val="20000"/>
              </a:spcBef>
              <a:buClr>
                <a:srgbClr val="003399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latin typeface="+mn-lt"/>
                <a:ea typeface="ＭＳ Ｐゴシック" pitchFamily="34" charset="-128"/>
                <a:cs typeface="+mn-cs"/>
              </a:rPr>
              <a:t>EUV observations: CHs appear </a:t>
            </a:r>
            <a:r>
              <a:rPr lang="en-US" sz="2200" dirty="0">
                <a:latin typeface="+mn-lt"/>
                <a:ea typeface="ＭＳ Ｐゴシック" pitchFamily="34" charset="-128"/>
                <a:cs typeface="+mn-cs"/>
              </a:rPr>
              <a:t>dark in the solar corona since they are less dense</a:t>
            </a:r>
          </a:p>
          <a:p>
            <a:pPr indent="257175">
              <a:spcBef>
                <a:spcPct val="20000"/>
              </a:spcBef>
              <a:buClr>
                <a:srgbClr val="003399"/>
              </a:buClr>
              <a:buFont typeface="Arial" pitchFamily="34" charset="0"/>
              <a:buChar char="•"/>
              <a:defRPr/>
            </a:pPr>
            <a:r>
              <a:rPr lang="en-US" sz="2200" dirty="0">
                <a:latin typeface="+mn-lt"/>
                <a:ea typeface="ＭＳ Ｐゴシック" pitchFamily="34" charset="-128"/>
                <a:cs typeface="+mn-cs"/>
              </a:rPr>
              <a:t>have an open magnetic field - ionized atoms (protons and alpha-particles) and electrons escape to IP space.</a:t>
            </a:r>
          </a:p>
          <a:p>
            <a:pPr indent="257175">
              <a:spcBef>
                <a:spcPct val="20000"/>
              </a:spcBef>
              <a:buClr>
                <a:srgbClr val="003399"/>
              </a:buClr>
              <a:buFont typeface="Arial" pitchFamily="34" charset="0"/>
              <a:buChar char="•"/>
              <a:defRPr/>
            </a:pPr>
            <a:r>
              <a:rPr lang="en-US" sz="2200" dirty="0">
                <a:latin typeface="+mn-lt"/>
                <a:ea typeface="ＭＳ Ｐゴシック" pitchFamily="34" charset="-128"/>
                <a:cs typeface="+mn-cs"/>
              </a:rPr>
              <a:t>generate a faster than average solar wind flow (300 km/s vs. 800 km/s), so-called high speed solar wind streams (HSS)</a:t>
            </a:r>
          </a:p>
          <a:p>
            <a:pPr indent="257175">
              <a:spcBef>
                <a:spcPct val="20000"/>
              </a:spcBef>
              <a:buClr>
                <a:srgbClr val="003399"/>
              </a:buClr>
              <a:buFont typeface="Arial" pitchFamily="34" charset="0"/>
              <a:buChar char="•"/>
              <a:defRPr/>
            </a:pPr>
            <a:r>
              <a:rPr lang="en-US" sz="2200" dirty="0">
                <a:latin typeface="+mn-lt"/>
                <a:ea typeface="ＭＳ Ｐゴシック" pitchFamily="34" charset="-128"/>
                <a:cs typeface="+mn-cs"/>
              </a:rPr>
              <a:t>interaction of fast and slow solar wind streams compresses plasma / magnetic field</a:t>
            </a:r>
          </a:p>
          <a:p>
            <a:pPr indent="257175">
              <a:spcBef>
                <a:spcPct val="20000"/>
              </a:spcBef>
              <a:buClr>
                <a:srgbClr val="003399"/>
              </a:buClr>
              <a:buFont typeface="Arial" pitchFamily="34" charset="0"/>
              <a:buChar char="•"/>
              <a:defRPr/>
            </a:pPr>
            <a:r>
              <a:rPr lang="en-US" sz="2200" dirty="0">
                <a:latin typeface="+mn-lt"/>
                <a:ea typeface="ＭＳ Ｐゴシック" pitchFamily="34" charset="-128"/>
                <a:cs typeface="+mn-cs"/>
              </a:rPr>
              <a:t>different patterns of solar wind are observed with in-situ instruments at Earth</a:t>
            </a:r>
          </a:p>
          <a:p>
            <a:pPr indent="257175">
              <a:spcBef>
                <a:spcPct val="20000"/>
              </a:spcBef>
              <a:buClr>
                <a:srgbClr val="003399"/>
              </a:buClr>
              <a:buFont typeface="Arial" pitchFamily="34" charset="0"/>
              <a:buChar char="•"/>
              <a:defRPr/>
            </a:pPr>
            <a:r>
              <a:rPr lang="en-US" sz="2200" dirty="0">
                <a:latin typeface="+mn-lt"/>
                <a:ea typeface="ＭＳ Ｐゴシック" pitchFamily="34" charset="-128"/>
                <a:cs typeface="+mn-cs"/>
              </a:rPr>
              <a:t>shape the conditions in IP space for the propagation of CMEs; may affect propagation direction of CMEs</a:t>
            </a:r>
          </a:p>
        </p:txBody>
      </p:sp>
      <p:sp>
        <p:nvSpPr>
          <p:cNvPr id="8" name="Rechteck 7"/>
          <p:cNvSpPr/>
          <p:nvPr/>
        </p:nvSpPr>
        <p:spPr>
          <a:xfrm>
            <a:off x="250825" y="404813"/>
            <a:ext cx="49768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0066"/>
              </a:buClr>
              <a:buSzPct val="120000"/>
              <a:defRPr/>
            </a:pPr>
            <a:r>
              <a:rPr lang="en-US" sz="2400" b="1" kern="0" dirty="0">
                <a:solidFill>
                  <a:srgbClr val="000090"/>
                </a:solidFill>
                <a:latin typeface="+mn-lt"/>
                <a:ea typeface="MS PGothic" charset="0"/>
                <a:cs typeface="MS PGothic" charset="0"/>
              </a:rPr>
              <a:t>Characteristics of Coronal Holes (CHs)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23850" y="1207060"/>
            <a:ext cx="941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SDO+PFSS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23850" y="3966801"/>
            <a:ext cx="600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bg1"/>
                </a:solidFill>
              </a:rPr>
              <a:t>SoHO</a:t>
            </a:r>
            <a:endParaRPr lang="de-DE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4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 txBox="1">
            <a:spLocks noChangeArrowheads="1"/>
          </p:cNvSpPr>
          <p:nvPr/>
        </p:nvSpPr>
        <p:spPr bwMode="auto">
          <a:xfrm>
            <a:off x="329592" y="1326960"/>
            <a:ext cx="5126233" cy="506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70000"/>
              <a:defRPr/>
            </a:pPr>
            <a:r>
              <a:rPr lang="en-US" altLang="zh-CN" sz="1900" dirty="0" smtClean="0">
                <a:latin typeface="Calibri" charset="0"/>
                <a:cs typeface="Times New Roman" charset="0"/>
              </a:rPr>
              <a:t>High speed solar wind streams: HSS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70000"/>
              <a:defRPr/>
            </a:pPr>
            <a:r>
              <a:rPr lang="en-US" altLang="zh-CN" sz="1900" dirty="0" err="1" smtClean="0">
                <a:latin typeface="Calibri" charset="0"/>
                <a:cs typeface="Times New Roman" charset="0"/>
              </a:rPr>
              <a:t>Corotating</a:t>
            </a:r>
            <a:r>
              <a:rPr lang="en-US" altLang="zh-CN" sz="1900" dirty="0" smtClean="0">
                <a:latin typeface="Calibri" charset="0"/>
                <a:cs typeface="Times New Roman" charset="0"/>
              </a:rPr>
              <a:t> interacting regions: CIR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70000"/>
              <a:defRPr/>
            </a:pPr>
            <a:endParaRPr lang="en-US" altLang="zh-CN" sz="1900" dirty="0" smtClean="0">
              <a:latin typeface="Calibri" charset="0"/>
              <a:cs typeface="Times New Roman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70000"/>
              <a:buFont typeface="Arial"/>
              <a:buChar char="•"/>
              <a:defRPr/>
            </a:pPr>
            <a:r>
              <a:rPr lang="en-US" altLang="zh-CN" sz="1900" dirty="0" smtClean="0">
                <a:latin typeface="Calibri" charset="0"/>
                <a:cs typeface="Times New Roman" charset="0"/>
              </a:rPr>
              <a:t>HSSs-CIRs shape the solar wind in interplanetary (IP) space.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20000"/>
              <a:defRPr/>
            </a:pPr>
            <a:endParaRPr lang="en-US" altLang="zh-CN" sz="800" dirty="0" smtClean="0">
              <a:latin typeface="Calibri" charset="0"/>
              <a:cs typeface="Times New Roman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70000"/>
              <a:buFont typeface="Arial"/>
              <a:buChar char="•"/>
              <a:defRPr/>
            </a:pPr>
            <a:r>
              <a:rPr lang="en-US" altLang="zh-CN" sz="1900" dirty="0" smtClean="0">
                <a:latin typeface="Calibri" charset="0"/>
                <a:cs typeface="Times New Roman" charset="0"/>
              </a:rPr>
              <a:t>CMEs propagating from Sun to Earth, are strongly affected by the ambient solar wind flow. Slow CMEs are accelerated, fast ones decelerated – drag force of solar wind (</a:t>
            </a:r>
            <a:r>
              <a:rPr lang="en-US" altLang="zh-CN" sz="1800" dirty="0" err="1" smtClean="0">
                <a:solidFill>
                  <a:srgbClr val="000090"/>
                </a:solidFill>
                <a:latin typeface="Calibri" charset="0"/>
                <a:cs typeface="Times New Roman" charset="0"/>
              </a:rPr>
              <a:t>Gopalswamy</a:t>
            </a:r>
            <a:r>
              <a:rPr lang="en-US" altLang="zh-CN" sz="1800" dirty="0" smtClean="0">
                <a:solidFill>
                  <a:srgbClr val="000090"/>
                </a:solidFill>
                <a:latin typeface="Calibri" charset="0"/>
                <a:cs typeface="Times New Roman" charset="0"/>
              </a:rPr>
              <a:t> et al., 2001</a:t>
            </a:r>
            <a:r>
              <a:rPr lang="en-US" altLang="zh-CN" sz="1900" dirty="0" smtClean="0">
                <a:latin typeface="Calibri" charset="0"/>
                <a:cs typeface="Times New Roman" charset="0"/>
              </a:rPr>
              <a:t>).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70000"/>
              <a:buFont typeface="Arial"/>
              <a:buChar char="•"/>
              <a:defRPr/>
            </a:pPr>
            <a:endParaRPr lang="en-US" altLang="zh-CN" sz="1900" dirty="0">
              <a:latin typeface="Calibri" charset="0"/>
              <a:cs typeface="Times New Roman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70000"/>
              <a:buFont typeface="Arial"/>
              <a:buChar char="•"/>
              <a:defRPr/>
            </a:pPr>
            <a:r>
              <a:rPr lang="en-US" altLang="zh-CN" sz="1900" dirty="0" smtClean="0">
                <a:latin typeface="Calibri" charset="0"/>
                <a:cs typeface="Times New Roman" charset="0"/>
              </a:rPr>
              <a:t>Interaction of CMEs with HSSs may change their bulk speed (</a:t>
            </a:r>
            <a:r>
              <a:rPr lang="en-US" altLang="zh-CN" sz="1800" dirty="0" err="1" smtClean="0">
                <a:solidFill>
                  <a:srgbClr val="000090"/>
                </a:solidFill>
                <a:latin typeface="Calibri" charset="0"/>
                <a:cs typeface="Times New Roman" charset="0"/>
              </a:rPr>
              <a:t>Opitz</a:t>
            </a:r>
            <a:r>
              <a:rPr lang="en-US" altLang="zh-CN" sz="1800" dirty="0" smtClean="0">
                <a:solidFill>
                  <a:srgbClr val="000090"/>
                </a:solidFill>
                <a:latin typeface="Calibri" charset="0"/>
                <a:cs typeface="Times New Roman" charset="0"/>
              </a:rPr>
              <a:t> et al., 2012</a:t>
            </a:r>
            <a:r>
              <a:rPr lang="en-US" altLang="zh-CN" sz="1900" dirty="0" smtClean="0">
                <a:latin typeface="Calibri" charset="0"/>
                <a:cs typeface="Times New Roman" charset="0"/>
              </a:rPr>
              <a:t>).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70000"/>
              <a:buFont typeface="Arial"/>
              <a:buChar char="•"/>
              <a:defRPr/>
            </a:pPr>
            <a:endParaRPr lang="en-US" altLang="zh-CN" sz="1900" dirty="0">
              <a:latin typeface="Calibri" charset="0"/>
              <a:cs typeface="Times New Roman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70000"/>
              <a:buFont typeface="Arial"/>
              <a:buChar char="•"/>
              <a:defRPr/>
            </a:pPr>
            <a:r>
              <a:rPr lang="en-US" altLang="zh-CN" sz="1900" dirty="0" smtClean="0">
                <a:latin typeface="Calibri" charset="0"/>
                <a:cs typeface="Times New Roman" charset="0"/>
              </a:rPr>
              <a:t>Slow CMEs propagating ahead of fast CMEs represent the most dramatic change in the ambient flow conditions (e.g., </a:t>
            </a:r>
            <a:r>
              <a:rPr lang="en-US" altLang="zh-CN" sz="1800" dirty="0" smtClean="0">
                <a:solidFill>
                  <a:srgbClr val="000090"/>
                </a:solidFill>
                <a:latin typeface="Calibri" charset="0"/>
                <a:cs typeface="Times New Roman" charset="0"/>
              </a:rPr>
              <a:t>Temmer et al., 2012</a:t>
            </a:r>
            <a:r>
              <a:rPr lang="en-US" altLang="zh-CN" sz="1900" dirty="0" smtClean="0">
                <a:latin typeface="Calibri" charset="0"/>
                <a:cs typeface="Times New Roman" charset="0"/>
              </a:rPr>
              <a:t>).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70000"/>
              <a:buFont typeface="Arial"/>
              <a:buChar char="•"/>
              <a:defRPr/>
            </a:pPr>
            <a:endParaRPr lang="en-US" altLang="zh-CN" sz="1900" dirty="0" smtClean="0">
              <a:latin typeface="Calibri" charset="0"/>
              <a:cs typeface="Times New Roman" charset="0"/>
            </a:endParaRPr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70000"/>
              <a:buFont typeface="Arial"/>
              <a:buChar char="•"/>
              <a:defRPr/>
            </a:pPr>
            <a:endParaRPr lang="en-US" altLang="zh-CN" sz="800" dirty="0" smtClean="0">
              <a:latin typeface="Calibri" charset="0"/>
              <a:cs typeface="Times New Roman" charset="0"/>
            </a:endParaRPr>
          </a:p>
        </p:txBody>
      </p:sp>
      <p:sp>
        <p:nvSpPr>
          <p:cNvPr id="20486" name="Rechteck 4"/>
          <p:cNvSpPr>
            <a:spLocks noChangeArrowheads="1"/>
          </p:cNvSpPr>
          <p:nvPr/>
        </p:nvSpPr>
        <p:spPr bwMode="auto">
          <a:xfrm>
            <a:off x="395288" y="374650"/>
            <a:ext cx="49103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F0066"/>
              </a:buClr>
              <a:buSzPct val="120000"/>
            </a:pPr>
            <a:r>
              <a:rPr lang="en-US" sz="2400" b="1" dirty="0" smtClean="0">
                <a:solidFill>
                  <a:srgbClr val="000090"/>
                </a:solidFill>
                <a:latin typeface="Calibri" charset="0"/>
              </a:rPr>
              <a:t>Importance of solar wind distribution in IP space </a:t>
            </a:r>
            <a:endParaRPr lang="en-US" sz="2400" b="1" dirty="0">
              <a:solidFill>
                <a:srgbClr val="000090"/>
              </a:solidFill>
              <a:latin typeface="Calibri" charset="0"/>
            </a:endParaRPr>
          </a:p>
        </p:txBody>
      </p:sp>
      <p:grpSp>
        <p:nvGrpSpPr>
          <p:cNvPr id="2" name="Gruppierung 1"/>
          <p:cNvGrpSpPr/>
          <p:nvPr/>
        </p:nvGrpSpPr>
        <p:grpSpPr>
          <a:xfrm>
            <a:off x="5784028" y="1205647"/>
            <a:ext cx="3009026" cy="5229200"/>
            <a:chOff x="467544" y="1165113"/>
            <a:chExt cx="3009026" cy="5229200"/>
          </a:xfrm>
        </p:grpSpPr>
        <p:pic>
          <p:nvPicPr>
            <p:cNvPr id="8" name="Bild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544" y="1165113"/>
              <a:ext cx="3009026" cy="5229200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 rot="2940000">
              <a:off x="907975" y="3817462"/>
              <a:ext cx="432048" cy="7200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611560" y="4242873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>
                  <a:solidFill>
                    <a:schemeClr val="bg1"/>
                  </a:solidFill>
                </a:rPr>
                <a:t>t</a:t>
              </a:r>
              <a:r>
                <a:rPr lang="de-DE" sz="1400" dirty="0" err="1" smtClean="0">
                  <a:solidFill>
                    <a:schemeClr val="bg1"/>
                  </a:solidFill>
                </a:rPr>
                <a:t>wo</a:t>
              </a:r>
              <a:r>
                <a:rPr lang="de-DE" sz="1400" dirty="0" smtClean="0">
                  <a:solidFill>
                    <a:schemeClr val="bg1"/>
                  </a:solidFill>
                </a:rPr>
                <a:t> </a:t>
              </a:r>
              <a:r>
                <a:rPr lang="de-DE" sz="1400" dirty="0" err="1" smtClean="0">
                  <a:solidFill>
                    <a:schemeClr val="bg1"/>
                  </a:solidFill>
                </a:rPr>
                <a:t>ribbon</a:t>
              </a:r>
              <a:r>
                <a:rPr lang="de-DE" sz="1400" dirty="0" smtClean="0">
                  <a:solidFill>
                    <a:schemeClr val="bg1"/>
                  </a:solidFill>
                </a:rPr>
                <a:t> </a:t>
              </a:r>
              <a:r>
                <a:rPr lang="de-DE" sz="1400" dirty="0" err="1" smtClean="0">
                  <a:solidFill>
                    <a:schemeClr val="bg1"/>
                  </a:solidFill>
                </a:rPr>
                <a:t>flare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2940000">
              <a:off x="852465" y="3887723"/>
              <a:ext cx="432048" cy="7200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4916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195728" y="228106"/>
            <a:ext cx="6608520" cy="96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539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lnSpc>
                <a:spcPct val="98000"/>
              </a:lnSpc>
              <a:defRPr/>
            </a:pPr>
            <a:r>
              <a:rPr lang="de-DE" sz="2400" b="1" dirty="0">
                <a:solidFill>
                  <a:srgbClr val="000090"/>
                </a:solidFill>
                <a:latin typeface="+mj-lt"/>
              </a:rPr>
              <a:t>CME </a:t>
            </a:r>
            <a:r>
              <a:rPr lang="de-DE" sz="2400" b="1" dirty="0" err="1" smtClean="0">
                <a:solidFill>
                  <a:srgbClr val="000090"/>
                </a:solidFill>
                <a:latin typeface="+mj-lt"/>
              </a:rPr>
              <a:t>dynamics</a:t>
            </a:r>
            <a:r>
              <a:rPr lang="de-DE" sz="2400" b="1" dirty="0" smtClean="0">
                <a:solidFill>
                  <a:srgbClr val="000090"/>
                </a:solidFill>
                <a:latin typeface="+mj-lt"/>
              </a:rPr>
              <a:t>: </a:t>
            </a:r>
            <a:r>
              <a:rPr lang="de-DE" sz="2400" b="1" dirty="0">
                <a:solidFill>
                  <a:srgbClr val="000090"/>
                </a:solidFill>
                <a:latin typeface="+mj-lt"/>
              </a:rPr>
              <a:t>Lorentz vs. </a:t>
            </a:r>
            <a:r>
              <a:rPr lang="de-DE" sz="2400" b="1" dirty="0" err="1">
                <a:solidFill>
                  <a:srgbClr val="000090"/>
                </a:solidFill>
                <a:latin typeface="+mj-lt"/>
              </a:rPr>
              <a:t>drag</a:t>
            </a:r>
            <a:r>
              <a:rPr lang="de-DE" sz="2400" b="1" dirty="0">
                <a:solidFill>
                  <a:srgbClr val="000090"/>
                </a:solidFill>
                <a:latin typeface="+mj-lt"/>
              </a:rPr>
              <a:t> </a:t>
            </a:r>
            <a:r>
              <a:rPr lang="de-DE" sz="2400" b="1" dirty="0" err="1">
                <a:solidFill>
                  <a:srgbClr val="000090"/>
                </a:solidFill>
                <a:latin typeface="+mj-lt"/>
              </a:rPr>
              <a:t>force</a:t>
            </a:r>
            <a:endParaRPr lang="de-DE" sz="2400" b="1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44034" name="Text Box 10"/>
          <p:cNvSpPr txBox="1">
            <a:spLocks noChangeArrowheads="1"/>
          </p:cNvSpPr>
          <p:nvPr/>
        </p:nvSpPr>
        <p:spPr bwMode="auto">
          <a:xfrm>
            <a:off x="4788024" y="4965566"/>
            <a:ext cx="4283968" cy="141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/>
          <a:p>
            <a:r>
              <a:rPr lang="de-DE" dirty="0"/>
              <a:t>In IP </a:t>
            </a:r>
            <a:r>
              <a:rPr lang="de-DE" dirty="0" err="1"/>
              <a:t>space</a:t>
            </a:r>
            <a:r>
              <a:rPr lang="de-DE" dirty="0"/>
              <a:t> </a:t>
            </a:r>
            <a:r>
              <a:rPr lang="de-DE" i="1" dirty="0" err="1"/>
              <a:t>drag</a:t>
            </a:r>
            <a:r>
              <a:rPr lang="de-DE" dirty="0"/>
              <a:t> </a:t>
            </a:r>
            <a:r>
              <a:rPr lang="de-DE" dirty="0" err="1"/>
              <a:t>acceleration</a:t>
            </a:r>
            <a:r>
              <a:rPr lang="de-DE" dirty="0"/>
              <a:t> </a:t>
            </a:r>
            <a:r>
              <a:rPr lang="de-DE" dirty="0" err="1"/>
              <a:t>owing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ambient</a:t>
            </a:r>
            <a:r>
              <a:rPr lang="de-DE" dirty="0"/>
              <a:t> solar wind </a:t>
            </a:r>
            <a:r>
              <a:rPr lang="de-DE" dirty="0" err="1"/>
              <a:t>flow</a:t>
            </a:r>
            <a:r>
              <a:rPr lang="de-DE" dirty="0"/>
              <a:t> (</a:t>
            </a:r>
            <a:r>
              <a:rPr lang="de-AT" dirty="0"/>
              <a:t>e.g. </a:t>
            </a:r>
            <a:r>
              <a:rPr lang="de-AT" sz="1600" dirty="0" err="1" smtClean="0">
                <a:solidFill>
                  <a:srgbClr val="333399"/>
                </a:solidFill>
                <a:latin typeface="+mj-lt"/>
              </a:rPr>
              <a:t>Vršnak</a:t>
            </a:r>
            <a:r>
              <a:rPr lang="de-AT" sz="1600" dirty="0" smtClean="0">
                <a:solidFill>
                  <a:srgbClr val="333399"/>
                </a:solidFill>
                <a:latin typeface="+mj-lt"/>
              </a:rPr>
              <a:t> 1990; Cargill </a:t>
            </a:r>
            <a:r>
              <a:rPr lang="de-AT" sz="1600" dirty="0">
                <a:solidFill>
                  <a:srgbClr val="333399"/>
                </a:solidFill>
                <a:latin typeface="+mj-lt"/>
              </a:rPr>
              <a:t>et al. 1996; Chen, 1996; Cargill 2004; </a:t>
            </a:r>
            <a:r>
              <a:rPr lang="de-AT" sz="1600" dirty="0" err="1">
                <a:solidFill>
                  <a:srgbClr val="333399"/>
                </a:solidFill>
                <a:latin typeface="+mj-lt"/>
              </a:rPr>
              <a:t>Vršnak</a:t>
            </a:r>
            <a:r>
              <a:rPr lang="de-AT" sz="1600" dirty="0">
                <a:solidFill>
                  <a:srgbClr val="333399"/>
                </a:solidFill>
                <a:latin typeface="+mj-lt"/>
              </a:rPr>
              <a:t> et al. </a:t>
            </a:r>
            <a:r>
              <a:rPr lang="de-AT" sz="1600" dirty="0" smtClean="0">
                <a:solidFill>
                  <a:srgbClr val="333399"/>
                </a:solidFill>
                <a:latin typeface="+mj-lt"/>
              </a:rPr>
              <a:t>2004; 2013; </a:t>
            </a:r>
            <a:r>
              <a:rPr lang="de-AT" sz="1600" dirty="0" err="1" smtClean="0">
                <a:solidFill>
                  <a:srgbClr val="333399"/>
                </a:solidFill>
                <a:latin typeface="+mj-lt"/>
              </a:rPr>
              <a:t>Maloney</a:t>
            </a:r>
            <a:r>
              <a:rPr lang="de-AT" sz="1600" dirty="0" smtClean="0">
                <a:solidFill>
                  <a:srgbClr val="333399"/>
                </a:solidFill>
                <a:latin typeface="+mj-lt"/>
              </a:rPr>
              <a:t> </a:t>
            </a:r>
            <a:r>
              <a:rPr lang="de-AT" sz="1600" dirty="0" err="1" smtClean="0">
                <a:solidFill>
                  <a:srgbClr val="333399"/>
                </a:solidFill>
                <a:latin typeface="+mj-lt"/>
              </a:rPr>
              <a:t>and</a:t>
            </a:r>
            <a:r>
              <a:rPr lang="de-AT" sz="1600" dirty="0" smtClean="0">
                <a:solidFill>
                  <a:srgbClr val="333399"/>
                </a:solidFill>
                <a:latin typeface="+mj-lt"/>
              </a:rPr>
              <a:t> Gallagher 2010, </a:t>
            </a:r>
            <a:r>
              <a:rPr lang="de-AT" sz="1600" dirty="0" err="1" smtClean="0">
                <a:solidFill>
                  <a:srgbClr val="333399"/>
                </a:solidFill>
                <a:latin typeface="+mj-lt"/>
              </a:rPr>
              <a:t>Carley</a:t>
            </a:r>
            <a:r>
              <a:rPr lang="de-AT" sz="1600" dirty="0" smtClean="0">
                <a:solidFill>
                  <a:srgbClr val="333399"/>
                </a:solidFill>
                <a:latin typeface="+mj-lt"/>
              </a:rPr>
              <a:t> et al., 2012</a:t>
            </a:r>
            <a:r>
              <a:rPr lang="de-DE" dirty="0" smtClean="0"/>
              <a:t>)</a:t>
            </a:r>
            <a:r>
              <a:rPr lang="de-DE" dirty="0"/>
              <a:t>.</a:t>
            </a:r>
            <a:endParaRPr lang="de-AT" dirty="0"/>
          </a:p>
        </p:txBody>
      </p:sp>
      <p:sp>
        <p:nvSpPr>
          <p:cNvPr id="44036" name="Text Box 10"/>
          <p:cNvSpPr txBox="1">
            <a:spLocks noChangeArrowheads="1"/>
          </p:cNvSpPr>
          <p:nvPr/>
        </p:nvSpPr>
        <p:spPr bwMode="auto">
          <a:xfrm>
            <a:off x="323528" y="950638"/>
            <a:ext cx="4680000" cy="104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/>
          <a:p>
            <a:r>
              <a:rPr lang="de-DE" dirty="0"/>
              <a:t>Close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Sun </a:t>
            </a:r>
            <a:r>
              <a:rPr lang="de-DE" dirty="0" err="1"/>
              <a:t>propelling</a:t>
            </a:r>
            <a:r>
              <a:rPr lang="de-DE" dirty="0"/>
              <a:t> </a:t>
            </a:r>
            <a:r>
              <a:rPr lang="de-DE" i="1" dirty="0"/>
              <a:t>Lorentz </a:t>
            </a:r>
            <a:r>
              <a:rPr lang="de-DE" i="1" dirty="0" err="1"/>
              <a:t>force</a:t>
            </a:r>
            <a:r>
              <a:rPr lang="de-DE" i="1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consequence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magnetic</a:t>
            </a:r>
            <a:r>
              <a:rPr lang="de-DE" dirty="0"/>
              <a:t> </a:t>
            </a:r>
            <a:r>
              <a:rPr lang="de-DE" dirty="0" err="1"/>
              <a:t>reconnection</a:t>
            </a:r>
            <a:r>
              <a:rPr lang="de-DE" dirty="0"/>
              <a:t>  (</a:t>
            </a:r>
            <a:r>
              <a:rPr lang="de-AT" dirty="0"/>
              <a:t>e.g. </a:t>
            </a:r>
            <a:r>
              <a:rPr lang="pl-PL" sz="1600" dirty="0">
                <a:solidFill>
                  <a:srgbClr val="333399"/>
                </a:solidFill>
              </a:rPr>
              <a:t>Chen 19</a:t>
            </a:r>
            <a:r>
              <a:rPr lang="de-AT" sz="1600" dirty="0">
                <a:solidFill>
                  <a:srgbClr val="333399"/>
                </a:solidFill>
              </a:rPr>
              <a:t>89,1996</a:t>
            </a:r>
            <a:r>
              <a:rPr lang="pl-PL" sz="1600" dirty="0">
                <a:solidFill>
                  <a:srgbClr val="333399"/>
                </a:solidFill>
              </a:rPr>
              <a:t>; </a:t>
            </a:r>
            <a:r>
              <a:rPr lang="pl-PL" sz="1600" dirty="0" err="1">
                <a:solidFill>
                  <a:srgbClr val="333399"/>
                </a:solidFill>
              </a:rPr>
              <a:t>Kliem</a:t>
            </a:r>
            <a:r>
              <a:rPr lang="pl-PL" sz="1600" dirty="0">
                <a:solidFill>
                  <a:srgbClr val="333399"/>
                </a:solidFill>
              </a:rPr>
              <a:t> &amp; T</a:t>
            </a:r>
            <a:r>
              <a:rPr lang="de-AT" sz="1600" dirty="0" err="1">
                <a:solidFill>
                  <a:srgbClr val="333399"/>
                </a:solidFill>
              </a:rPr>
              <a:t>örö</a:t>
            </a:r>
            <a:r>
              <a:rPr lang="pl-PL" sz="1600" dirty="0">
                <a:solidFill>
                  <a:srgbClr val="333399"/>
                </a:solidFill>
              </a:rPr>
              <a:t>k 2006</a:t>
            </a:r>
            <a:r>
              <a:rPr lang="de-DE" dirty="0" smtClean="0"/>
              <a:t>)</a:t>
            </a:r>
          </a:p>
          <a:p>
            <a:endParaRPr lang="de-DE" sz="800" dirty="0"/>
          </a:p>
        </p:txBody>
      </p:sp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764704"/>
            <a:ext cx="3003840" cy="262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ung 1"/>
          <p:cNvGrpSpPr/>
          <p:nvPr/>
        </p:nvGrpSpPr>
        <p:grpSpPr>
          <a:xfrm rot="152391">
            <a:off x="-91547" y="2454539"/>
            <a:ext cx="4860032" cy="4123630"/>
            <a:chOff x="0" y="3132137"/>
            <a:chExt cx="4895848" cy="4229099"/>
          </a:xfrm>
        </p:grpSpPr>
        <p:grpSp>
          <p:nvGrpSpPr>
            <p:cNvPr id="44042" name="Gruppierung 20"/>
            <p:cNvGrpSpPr>
              <a:grpSpLocks/>
            </p:cNvGrpSpPr>
            <p:nvPr/>
          </p:nvGrpSpPr>
          <p:grpSpPr bwMode="auto">
            <a:xfrm>
              <a:off x="0" y="3132137"/>
              <a:ext cx="4660346" cy="4229099"/>
              <a:chOff x="4680966" y="1844824"/>
              <a:chExt cx="4523920" cy="4092920"/>
            </a:xfrm>
          </p:grpSpPr>
          <p:grpSp>
            <p:nvGrpSpPr>
              <p:cNvPr id="44045" name="Gruppierung 23"/>
              <p:cNvGrpSpPr>
                <a:grpSpLocks/>
              </p:cNvGrpSpPr>
              <p:nvPr/>
            </p:nvGrpSpPr>
            <p:grpSpPr bwMode="auto">
              <a:xfrm>
                <a:off x="4680966" y="1844824"/>
                <a:ext cx="4427538" cy="3887788"/>
                <a:chOff x="34553" y="1340769"/>
                <a:chExt cx="4427538" cy="3887788"/>
              </a:xfrm>
            </p:grpSpPr>
            <p:pic>
              <p:nvPicPr>
                <p:cNvPr id="44047" name="Picture 9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553" y="1340769"/>
                  <a:ext cx="4427538" cy="38877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4048" name="Textfeld 2"/>
                <p:cNvSpPr txBox="1">
                  <a:spLocks noChangeArrowheads="1"/>
                </p:cNvSpPr>
                <p:nvPr/>
              </p:nvSpPr>
              <p:spPr bwMode="auto">
                <a:xfrm>
                  <a:off x="1762745" y="1484785"/>
                  <a:ext cx="1008062" cy="3119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/>
                  <a:r>
                    <a:rPr lang="de-DE" sz="1300">
                      <a:solidFill>
                        <a:schemeClr val="bg1"/>
                      </a:solidFill>
                    </a:rPr>
                    <a:t>SoHO</a:t>
                  </a:r>
                </a:p>
              </p:txBody>
            </p:sp>
          </p:grpSp>
          <p:pic>
            <p:nvPicPr>
              <p:cNvPr id="44046" name="Bild 2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44238" y="5677096"/>
                <a:ext cx="260648" cy="260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Bild 2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2447924" y="3355350"/>
              <a:ext cx="1706129" cy="1855352"/>
            </a:xfrm>
            <a:prstGeom prst="rect">
              <a:avLst/>
            </a:prstGeom>
            <a:scene3d>
              <a:camera prst="perspectiveRight">
                <a:rot lat="20700000" lon="18899998" rev="0"/>
              </a:camera>
              <a:lightRig rig="threePt" dir="t"/>
            </a:scene3d>
          </p:spPr>
        </p:pic>
        <p:pic>
          <p:nvPicPr>
            <p:cNvPr id="23" name="Bild 2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3189719" y="3876177"/>
              <a:ext cx="1706129" cy="1784850"/>
            </a:xfrm>
            <a:prstGeom prst="rect">
              <a:avLst/>
            </a:prstGeom>
            <a:scene3d>
              <a:camera prst="orthographicFront">
                <a:rot lat="20700000" lon="18899998" rev="0"/>
              </a:camera>
              <a:lightRig rig="threePt" dir="t"/>
            </a:scene3d>
          </p:spPr>
        </p:pic>
        <p:sp>
          <p:nvSpPr>
            <p:cNvPr id="44041" name="Textfeld 2"/>
            <p:cNvSpPr txBox="1">
              <a:spLocks noChangeArrowheads="1"/>
            </p:cNvSpPr>
            <p:nvPr/>
          </p:nvSpPr>
          <p:spPr bwMode="auto">
            <a:xfrm rot="680396">
              <a:off x="3020122" y="3378103"/>
              <a:ext cx="1038462" cy="32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/>
              <a:r>
                <a:rPr lang="de-DE" sz="1300">
                  <a:solidFill>
                    <a:schemeClr val="bg1"/>
                  </a:solidFill>
                </a:rPr>
                <a:t>STEREO</a:t>
              </a:r>
            </a:p>
          </p:txBody>
        </p:sp>
      </p:grpSp>
      <p:sp>
        <p:nvSpPr>
          <p:cNvPr id="3" name="Rechteck 2"/>
          <p:cNvSpPr/>
          <p:nvPr/>
        </p:nvSpPr>
        <p:spPr>
          <a:xfrm>
            <a:off x="5303669" y="3707740"/>
            <a:ext cx="1489108" cy="369332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de-DE" i="1" dirty="0"/>
              <a:t>F = F</a:t>
            </a:r>
            <a:r>
              <a:rPr lang="de-DE" baseline="-25000" dirty="0"/>
              <a:t>L</a:t>
            </a:r>
            <a:r>
              <a:rPr lang="de-DE" i="1" dirty="0"/>
              <a:t> + F</a:t>
            </a:r>
            <a:r>
              <a:rPr lang="de-DE" baseline="-25000" dirty="0"/>
              <a:t>G</a:t>
            </a:r>
            <a:r>
              <a:rPr lang="de-DE" i="1" baseline="-25000" dirty="0"/>
              <a:t> </a:t>
            </a:r>
            <a:r>
              <a:rPr lang="de-DE" i="1" dirty="0"/>
              <a:t>+ F</a:t>
            </a:r>
            <a:r>
              <a:rPr lang="de-DE" baseline="-25000" dirty="0"/>
              <a:t>D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9637889" y="34572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6516216" y="4149080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H="1" flipV="1">
            <a:off x="4427984" y="2492896"/>
            <a:ext cx="1008112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 8"/>
          <p:cNvPicPr>
            <a:picLocks noChangeAspect="1"/>
          </p:cNvPicPr>
          <p:nvPr/>
        </p:nvPicPr>
        <p:blipFill>
          <a:blip r:embed="rId9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9684" y="3573017"/>
            <a:ext cx="549872" cy="70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9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Bil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9325" y="0"/>
            <a:ext cx="5678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hteck 4"/>
          <p:cNvSpPr>
            <a:spLocks noChangeArrowheads="1"/>
          </p:cNvSpPr>
          <p:nvPr/>
        </p:nvSpPr>
        <p:spPr bwMode="auto">
          <a:xfrm>
            <a:off x="323850" y="260350"/>
            <a:ext cx="3095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F0066"/>
              </a:buClr>
              <a:buSzPct val="120000"/>
            </a:pPr>
            <a:r>
              <a:rPr lang="en-US" sz="2400" b="1" dirty="0">
                <a:solidFill>
                  <a:srgbClr val="000090"/>
                </a:solidFill>
                <a:latin typeface="Calibri" charset="0"/>
              </a:rPr>
              <a:t>Empirical model – how it works …</a:t>
            </a:r>
          </a:p>
        </p:txBody>
      </p:sp>
      <p:sp>
        <p:nvSpPr>
          <p:cNvPr id="6" name="Rechteck 5"/>
          <p:cNvSpPr/>
          <p:nvPr/>
        </p:nvSpPr>
        <p:spPr>
          <a:xfrm>
            <a:off x="250825" y="1412875"/>
            <a:ext cx="3241675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Large areas of coronal holes  at the central region of the Sun cause, with a delay of about 4 days, an increase in the SW speed close to Earth.</a:t>
            </a:r>
          </a:p>
          <a:p>
            <a:pPr>
              <a:defRPr/>
            </a:pPr>
            <a:endParaRPr lang="en-US" sz="2000" dirty="0">
              <a:latin typeface="+mn-lt"/>
            </a:endParaRPr>
          </a:p>
          <a:p>
            <a:pPr>
              <a:defRPr/>
            </a:pPr>
            <a:endParaRPr lang="en-US" sz="2000" dirty="0">
              <a:latin typeface="+mn-lt"/>
            </a:endParaRPr>
          </a:p>
          <a:p>
            <a:pPr>
              <a:defRPr/>
            </a:pPr>
            <a:endParaRPr lang="en-US" sz="2000" dirty="0">
              <a:latin typeface="+mn-lt"/>
            </a:endParaRPr>
          </a:p>
          <a:p>
            <a:pPr marL="0" lvl="1">
              <a:defRPr/>
            </a:pPr>
            <a:r>
              <a:rPr lang="en-US" sz="2000" dirty="0">
                <a:latin typeface="+mn-lt"/>
              </a:rPr>
              <a:t>Solar wind parameters are affected differently.</a:t>
            </a:r>
            <a:r>
              <a:rPr lang="en-US" sz="2000" dirty="0">
                <a:latin typeface="+mn-lt"/>
                <a:ea typeface="MS PGothic" charset="0"/>
              </a:rPr>
              <a:t> </a:t>
            </a:r>
          </a:p>
          <a:p>
            <a:pPr marL="0" lvl="1">
              <a:defRPr/>
            </a:pPr>
            <a:endParaRPr lang="en-US" sz="2000" dirty="0">
              <a:latin typeface="+mn-lt"/>
              <a:ea typeface="MS PGothic" charset="0"/>
            </a:endParaRPr>
          </a:p>
          <a:p>
            <a:pPr marL="0" lvl="1">
              <a:defRPr/>
            </a:pPr>
            <a:r>
              <a:rPr lang="en-US" sz="2000" dirty="0">
                <a:latin typeface="+mn-lt"/>
                <a:ea typeface="MS PGothic" charset="0"/>
              </a:rPr>
              <a:t>Comparison between extracted areas of CHs and in-situ data give important information on how the solar wind evolves.</a:t>
            </a:r>
          </a:p>
          <a:p>
            <a:pPr>
              <a:defRPr/>
            </a:pPr>
            <a:endParaRPr lang="de-DE" sz="2000" dirty="0">
              <a:latin typeface="+mn-lt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130550"/>
            <a:ext cx="2879725" cy="442913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5" name="Rechteck 7"/>
          <p:cNvSpPr>
            <a:spLocks noChangeArrowheads="1"/>
          </p:cNvSpPr>
          <p:nvPr/>
        </p:nvSpPr>
        <p:spPr bwMode="auto">
          <a:xfrm>
            <a:off x="2464149" y="6473086"/>
            <a:ext cx="2335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3399"/>
                </a:solidFill>
                <a:cs typeface="MS PGothic" charset="0"/>
              </a:rPr>
              <a:t>Vrsnak</a:t>
            </a:r>
            <a:r>
              <a:rPr lang="en-US" dirty="0">
                <a:solidFill>
                  <a:srgbClr val="003399"/>
                </a:solidFill>
                <a:cs typeface="MS PGothic" charset="0"/>
              </a:rPr>
              <a:t>, Temmer, </a:t>
            </a:r>
            <a:r>
              <a:rPr lang="en-US" dirty="0" err="1">
                <a:solidFill>
                  <a:srgbClr val="003399"/>
                </a:solidFill>
                <a:cs typeface="MS PGothic" charset="0"/>
              </a:rPr>
              <a:t>Veronig</a:t>
            </a:r>
            <a:r>
              <a:rPr lang="en-US" dirty="0">
                <a:solidFill>
                  <a:srgbClr val="003399"/>
                </a:solidFill>
                <a:cs typeface="MS PGothic" charset="0"/>
              </a:rPr>
              <a:t>, 2007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019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61938" y="404813"/>
            <a:ext cx="452596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b="1" dirty="0">
                <a:solidFill>
                  <a:srgbClr val="000090"/>
                </a:solidFill>
                <a:latin typeface="+mn-lt"/>
              </a:rPr>
              <a:t>The “</a:t>
            </a:r>
            <a:r>
              <a:rPr lang="de-DE" sz="2400" b="1" dirty="0" err="1">
                <a:solidFill>
                  <a:srgbClr val="000090"/>
                </a:solidFill>
                <a:latin typeface="+mn-lt"/>
              </a:rPr>
              <a:t>classical</a:t>
            </a:r>
            <a:r>
              <a:rPr lang="de-DE" sz="2400" b="1" dirty="0">
                <a:solidFill>
                  <a:srgbClr val="000090"/>
                </a:solidFill>
                <a:latin typeface="+mn-lt"/>
              </a:rPr>
              <a:t>” 1-to-4‐day time lag</a:t>
            </a:r>
          </a:p>
        </p:txBody>
      </p:sp>
      <p:sp>
        <p:nvSpPr>
          <p:cNvPr id="5" name="Rechteck 4"/>
          <p:cNvSpPr/>
          <p:nvPr/>
        </p:nvSpPr>
        <p:spPr>
          <a:xfrm>
            <a:off x="286128" y="1500489"/>
            <a:ext cx="4392613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de-DE" sz="1800" dirty="0">
              <a:latin typeface="+mn-lt"/>
            </a:endParaRPr>
          </a:p>
          <a:p>
            <a:pPr>
              <a:defRPr/>
            </a:pPr>
            <a:r>
              <a:rPr lang="de-DE" sz="1800" dirty="0">
                <a:latin typeface="+mn-lt"/>
              </a:rPr>
              <a:t>Due </a:t>
            </a:r>
            <a:r>
              <a:rPr lang="de-DE" sz="1800" dirty="0" err="1">
                <a:latin typeface="+mn-lt"/>
              </a:rPr>
              <a:t>to</a:t>
            </a:r>
            <a:r>
              <a:rPr lang="de-DE" sz="1800" dirty="0">
                <a:latin typeface="+mn-lt"/>
              </a:rPr>
              <a:t> Parker spiral form </a:t>
            </a:r>
            <a:r>
              <a:rPr lang="de-DE" sz="1800" dirty="0" err="1">
                <a:latin typeface="+mn-lt"/>
              </a:rPr>
              <a:t>of</a:t>
            </a:r>
            <a:r>
              <a:rPr lang="de-DE" sz="1800" dirty="0">
                <a:latin typeface="+mn-lt"/>
              </a:rPr>
              <a:t> ~45° </a:t>
            </a:r>
            <a:r>
              <a:rPr lang="de-DE" sz="1800" dirty="0" err="1">
                <a:latin typeface="+mn-lt"/>
              </a:rPr>
              <a:t>from</a:t>
            </a:r>
            <a:r>
              <a:rPr lang="de-DE" sz="1800" dirty="0">
                <a:latin typeface="+mn-lt"/>
              </a:rPr>
              <a:t> radial </a:t>
            </a:r>
            <a:r>
              <a:rPr lang="de-DE" sz="1800" dirty="0" err="1">
                <a:latin typeface="+mn-lt"/>
              </a:rPr>
              <a:t>at</a:t>
            </a:r>
            <a:r>
              <a:rPr lang="de-DE" sz="1800" dirty="0">
                <a:latin typeface="+mn-lt"/>
              </a:rPr>
              <a:t> 1 AU, </a:t>
            </a:r>
            <a:r>
              <a:rPr lang="de-DE" sz="1800" dirty="0" err="1">
                <a:latin typeface="+mn-lt"/>
              </a:rPr>
              <a:t>we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expect</a:t>
            </a:r>
            <a:r>
              <a:rPr lang="de-DE" sz="1800" dirty="0">
                <a:latin typeface="+mn-lt"/>
              </a:rPr>
              <a:t> a </a:t>
            </a:r>
            <a:r>
              <a:rPr lang="de-DE" sz="1800" dirty="0" err="1">
                <a:latin typeface="+mn-lt"/>
              </a:rPr>
              <a:t>delay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of</a:t>
            </a:r>
            <a:r>
              <a:rPr lang="de-DE" sz="1800" dirty="0">
                <a:latin typeface="+mn-lt"/>
              </a:rPr>
              <a:t> ~3 </a:t>
            </a:r>
            <a:r>
              <a:rPr lang="de-DE" sz="1800" dirty="0" err="1">
                <a:latin typeface="+mn-lt"/>
              </a:rPr>
              <a:t>days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for</a:t>
            </a:r>
            <a:r>
              <a:rPr lang="de-DE" sz="1800" dirty="0">
                <a:latin typeface="+mn-lt"/>
              </a:rPr>
              <a:t> solar wind </a:t>
            </a:r>
            <a:r>
              <a:rPr lang="de-DE" sz="1800" dirty="0" err="1">
                <a:latin typeface="+mn-lt"/>
              </a:rPr>
              <a:t>parameters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emanating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at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maximum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close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to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the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center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of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the</a:t>
            </a:r>
            <a:r>
              <a:rPr lang="de-DE" sz="1800" dirty="0">
                <a:latin typeface="+mn-lt"/>
              </a:rPr>
              <a:t> CH </a:t>
            </a:r>
            <a:r>
              <a:rPr lang="de-DE" sz="1800" dirty="0" err="1">
                <a:latin typeface="+mn-lt"/>
              </a:rPr>
              <a:t>area</a:t>
            </a:r>
            <a:r>
              <a:rPr lang="de-DE" sz="1800" dirty="0">
                <a:latin typeface="+mn-lt"/>
              </a:rPr>
              <a:t>.</a:t>
            </a:r>
          </a:p>
          <a:p>
            <a:pPr>
              <a:defRPr/>
            </a:pPr>
            <a:endParaRPr lang="de-DE" sz="1800" dirty="0">
              <a:latin typeface="+mn-lt"/>
            </a:endParaRPr>
          </a:p>
          <a:p>
            <a:pPr>
              <a:defRPr/>
            </a:pPr>
            <a:r>
              <a:rPr lang="de-DE" sz="1800" dirty="0">
                <a:latin typeface="+mn-lt"/>
              </a:rPr>
              <a:t>This </a:t>
            </a:r>
            <a:r>
              <a:rPr lang="de-DE" sz="1800" dirty="0" err="1">
                <a:latin typeface="+mn-lt"/>
              </a:rPr>
              <a:t>is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obviously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the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case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for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speed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and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temperature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for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which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we</a:t>
            </a:r>
            <a:r>
              <a:rPr lang="de-DE" sz="1800" dirty="0">
                <a:latin typeface="+mn-lt"/>
              </a:rPr>
              <a:t> find </a:t>
            </a:r>
            <a:r>
              <a:rPr lang="de-DE" sz="1800" dirty="0" err="1">
                <a:latin typeface="+mn-lt"/>
              </a:rPr>
              <a:t>delays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of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the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order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of</a:t>
            </a:r>
            <a:r>
              <a:rPr lang="de-DE" sz="1800" dirty="0">
                <a:latin typeface="+mn-lt"/>
              </a:rPr>
              <a:t> 3.5 </a:t>
            </a:r>
            <a:r>
              <a:rPr lang="de-DE" sz="1800" dirty="0" err="1">
                <a:latin typeface="+mn-lt"/>
              </a:rPr>
              <a:t>and</a:t>
            </a:r>
            <a:r>
              <a:rPr lang="de-DE" sz="1800" dirty="0">
                <a:latin typeface="+mn-lt"/>
              </a:rPr>
              <a:t> 2.75 </a:t>
            </a:r>
            <a:r>
              <a:rPr lang="de-DE" sz="1800" dirty="0" err="1">
                <a:latin typeface="+mn-lt"/>
              </a:rPr>
              <a:t>days</a:t>
            </a:r>
            <a:r>
              <a:rPr lang="de-DE" sz="1800" dirty="0">
                <a:latin typeface="+mn-lt"/>
              </a:rPr>
              <a:t>.</a:t>
            </a:r>
          </a:p>
          <a:p>
            <a:pPr>
              <a:defRPr/>
            </a:pPr>
            <a:endParaRPr lang="de-DE" sz="1800" dirty="0">
              <a:latin typeface="+mn-lt"/>
            </a:endParaRPr>
          </a:p>
          <a:p>
            <a:pPr>
              <a:defRPr/>
            </a:pPr>
            <a:r>
              <a:rPr lang="de-DE" sz="1800" dirty="0">
                <a:latin typeface="+mn-lt"/>
              </a:rPr>
              <a:t>Peak in </a:t>
            </a:r>
            <a:r>
              <a:rPr lang="de-DE" sz="1800" dirty="0" err="1">
                <a:latin typeface="+mn-lt"/>
              </a:rPr>
              <a:t>density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and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magnetic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field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is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of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about</a:t>
            </a:r>
            <a:r>
              <a:rPr lang="de-DE" sz="1800" dirty="0">
                <a:latin typeface="+mn-lt"/>
              </a:rPr>
              <a:t> 0.75 </a:t>
            </a:r>
            <a:r>
              <a:rPr lang="de-DE" sz="1800" dirty="0" err="1">
                <a:latin typeface="+mn-lt"/>
              </a:rPr>
              <a:t>and</a:t>
            </a:r>
            <a:r>
              <a:rPr lang="de-DE" sz="1800" dirty="0">
                <a:latin typeface="+mn-lt"/>
              </a:rPr>
              <a:t> 1.25 </a:t>
            </a:r>
            <a:r>
              <a:rPr lang="de-DE" sz="1800" dirty="0" err="1" smtClean="0">
                <a:latin typeface="+mn-lt"/>
              </a:rPr>
              <a:t>days</a:t>
            </a:r>
            <a:r>
              <a:rPr lang="de-DE" sz="1800" dirty="0" smtClean="0">
                <a:latin typeface="+mn-lt"/>
              </a:rPr>
              <a:t>, due </a:t>
            </a:r>
            <a:r>
              <a:rPr lang="de-DE" sz="1800" dirty="0" err="1">
                <a:latin typeface="+mn-lt"/>
              </a:rPr>
              <a:t>to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compression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of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slow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and</a:t>
            </a:r>
            <a:r>
              <a:rPr lang="de-DE" sz="1800" dirty="0">
                <a:latin typeface="+mn-lt"/>
              </a:rPr>
              <a:t> fast solar wind, </a:t>
            </a:r>
            <a:r>
              <a:rPr lang="de-DE" sz="1800" dirty="0" err="1">
                <a:latin typeface="+mn-lt"/>
              </a:rPr>
              <a:t>occuring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close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to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the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border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of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the</a:t>
            </a:r>
            <a:r>
              <a:rPr lang="de-DE" sz="1800" dirty="0">
                <a:latin typeface="+mn-lt"/>
              </a:rPr>
              <a:t> CH (</a:t>
            </a:r>
            <a:r>
              <a:rPr lang="de-DE" sz="1800" dirty="0" err="1">
                <a:solidFill>
                  <a:srgbClr val="000090"/>
                </a:solidFill>
                <a:latin typeface="+mn-lt"/>
              </a:rPr>
              <a:t>Gosling</a:t>
            </a:r>
            <a:r>
              <a:rPr lang="de-DE" sz="1800" dirty="0">
                <a:solidFill>
                  <a:srgbClr val="000090"/>
                </a:solidFill>
                <a:latin typeface="+mn-lt"/>
              </a:rPr>
              <a:t> 1996</a:t>
            </a:r>
            <a:r>
              <a:rPr lang="de-DE" sz="1800" dirty="0">
                <a:latin typeface="+mn-lt"/>
              </a:rPr>
              <a:t>). </a:t>
            </a:r>
          </a:p>
        </p:txBody>
      </p:sp>
      <p:pic>
        <p:nvPicPr>
          <p:cNvPr id="16387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00" y="2133600"/>
            <a:ext cx="4346575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hteck 7"/>
          <p:cNvSpPr>
            <a:spLocks noChangeArrowheads="1"/>
          </p:cNvSpPr>
          <p:nvPr/>
        </p:nvSpPr>
        <p:spPr bwMode="auto">
          <a:xfrm>
            <a:off x="6899337" y="4895080"/>
            <a:ext cx="10320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rgbClr val="003399"/>
                </a:solidFill>
                <a:cs typeface="MS PGothic" charset="0"/>
              </a:rPr>
              <a:t>Wiki.org</a:t>
            </a:r>
            <a:endParaRPr lang="de-DE" i="1" dirty="0"/>
          </a:p>
        </p:txBody>
      </p:sp>
      <p:sp>
        <p:nvSpPr>
          <p:cNvPr id="8" name="Rechteck 7"/>
          <p:cNvSpPr/>
          <p:nvPr/>
        </p:nvSpPr>
        <p:spPr>
          <a:xfrm>
            <a:off x="286128" y="5698332"/>
            <a:ext cx="83534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1800" dirty="0">
                <a:latin typeface="+mn-lt"/>
              </a:rPr>
              <a:t>The span </a:t>
            </a:r>
            <a:r>
              <a:rPr lang="de-DE" sz="1800" dirty="0" err="1">
                <a:latin typeface="+mn-lt"/>
              </a:rPr>
              <a:t>of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measured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delays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is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wide</a:t>
            </a:r>
            <a:r>
              <a:rPr lang="de-DE" sz="1800" dirty="0">
                <a:latin typeface="+mn-lt"/>
              </a:rPr>
              <a:t>. </a:t>
            </a:r>
            <a:r>
              <a:rPr lang="de-DE" sz="1800" dirty="0" err="1">
                <a:latin typeface="+mn-lt"/>
              </a:rPr>
              <a:t>Which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role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plays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the</a:t>
            </a:r>
            <a:r>
              <a:rPr lang="de-DE" sz="1800" dirty="0">
                <a:latin typeface="+mn-lt"/>
              </a:rPr>
              <a:t> lateral </a:t>
            </a:r>
            <a:r>
              <a:rPr lang="de-DE" sz="1800" dirty="0" err="1">
                <a:latin typeface="+mn-lt"/>
              </a:rPr>
              <a:t>extension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of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the</a:t>
            </a:r>
            <a:r>
              <a:rPr lang="de-DE" sz="1800" dirty="0">
                <a:latin typeface="+mn-lt"/>
              </a:rPr>
              <a:t> CH </a:t>
            </a:r>
            <a:r>
              <a:rPr lang="de-DE" sz="1800" dirty="0" err="1">
                <a:latin typeface="+mn-lt"/>
              </a:rPr>
              <a:t>for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the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measured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delay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of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various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parameters</a:t>
            </a:r>
            <a:r>
              <a:rPr lang="de-DE" dirty="0"/>
              <a:t>?</a:t>
            </a:r>
            <a:endParaRPr lang="de-DE" sz="1800" dirty="0">
              <a:latin typeface="+mn-lt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86128" y="1260455"/>
            <a:ext cx="8059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/>
              <a:t>Maximum </a:t>
            </a:r>
            <a:r>
              <a:rPr lang="de-DE" dirty="0" err="1"/>
              <a:t>of</a:t>
            </a:r>
            <a:r>
              <a:rPr lang="de-DE" dirty="0"/>
              <a:t> CH </a:t>
            </a:r>
            <a:r>
              <a:rPr lang="de-DE" dirty="0" err="1"/>
              <a:t>area</a:t>
            </a:r>
            <a:r>
              <a:rPr lang="de-DE" dirty="0"/>
              <a:t> </a:t>
            </a:r>
            <a:r>
              <a:rPr lang="de-DE" dirty="0" err="1"/>
              <a:t>measurements</a:t>
            </a:r>
            <a:r>
              <a:rPr lang="de-DE" dirty="0"/>
              <a:t> </a:t>
            </a:r>
            <a:r>
              <a:rPr lang="de-DE" dirty="0" err="1" smtClean="0"/>
              <a:t>roughly</a:t>
            </a:r>
            <a:r>
              <a:rPr lang="de-DE" dirty="0" smtClean="0"/>
              <a:t> </a:t>
            </a:r>
            <a:r>
              <a:rPr lang="de-DE" dirty="0" err="1" smtClean="0"/>
              <a:t>corresponds</a:t>
            </a:r>
            <a:r>
              <a:rPr lang="de-DE" dirty="0" smtClean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center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CH.</a:t>
            </a:r>
          </a:p>
        </p:txBody>
      </p:sp>
    </p:spTree>
    <p:extLst>
      <p:ext uri="{BB962C8B-B14F-4D97-AF65-F5344CB8AC3E}">
        <p14:creationId xmlns:p14="http://schemas.microsoft.com/office/powerpoint/2010/main" val="390322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Figure 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40200" y="1595723"/>
            <a:ext cx="3038475" cy="3124200"/>
          </a:xfrm>
        </p:spPr>
      </p:pic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7019925" y="3251485"/>
            <a:ext cx="1279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000090"/>
                </a:solidFill>
                <a:latin typeface="+mj-lt"/>
              </a:rPr>
              <a:t>(</a:t>
            </a:r>
            <a:r>
              <a:rPr lang="en-US" altLang="zh-CN" sz="1600" dirty="0" err="1">
                <a:solidFill>
                  <a:srgbClr val="000090"/>
                </a:solidFill>
                <a:latin typeface="+mj-lt"/>
              </a:rPr>
              <a:t>Pizzo</a:t>
            </a:r>
            <a:r>
              <a:rPr lang="en-US" altLang="zh-CN" sz="1600" dirty="0">
                <a:solidFill>
                  <a:srgbClr val="000090"/>
                </a:solidFill>
                <a:latin typeface="+mj-lt"/>
              </a:rPr>
              <a:t>, 1978)</a:t>
            </a:r>
          </a:p>
        </p:txBody>
      </p:sp>
      <p:sp>
        <p:nvSpPr>
          <p:cNvPr id="17411" name="Rectangle 11"/>
          <p:cNvSpPr>
            <a:spLocks noChangeArrowheads="1"/>
          </p:cNvSpPr>
          <p:nvPr/>
        </p:nvSpPr>
        <p:spPr bwMode="auto">
          <a:xfrm>
            <a:off x="6516688" y="1883060"/>
            <a:ext cx="719137" cy="21590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AT">
              <a:latin typeface="Calibri" charset="0"/>
            </a:endParaRPr>
          </a:p>
        </p:txBody>
      </p:sp>
      <p:pic>
        <p:nvPicPr>
          <p:cNvPr id="17412" name="Picture 4" descr="CR-13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450128"/>
            <a:ext cx="269716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10"/>
          <p:cNvSpPr txBox="1">
            <a:spLocks noChangeArrowheads="1"/>
          </p:cNvSpPr>
          <p:nvPr/>
        </p:nvSpPr>
        <p:spPr bwMode="auto">
          <a:xfrm>
            <a:off x="636588" y="4297042"/>
            <a:ext cx="18600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000090"/>
                </a:solidFill>
                <a:latin typeface="+mn-lt"/>
                <a:cs typeface="Times New Roman" charset="0"/>
              </a:rPr>
              <a:t>(</a:t>
            </a:r>
            <a:r>
              <a:rPr lang="en-US" altLang="zh-CN" sz="1600" dirty="0" err="1">
                <a:solidFill>
                  <a:srgbClr val="000090"/>
                </a:solidFill>
                <a:latin typeface="+mn-lt"/>
                <a:cs typeface="Times New Roman" charset="0"/>
              </a:rPr>
              <a:t>Hundhausen</a:t>
            </a:r>
            <a:r>
              <a:rPr lang="en-US" altLang="zh-CN" sz="1600" dirty="0">
                <a:solidFill>
                  <a:srgbClr val="000090"/>
                </a:solidFill>
                <a:latin typeface="+mn-lt"/>
                <a:cs typeface="Times New Roman" charset="0"/>
              </a:rPr>
              <a:t>, 1977)</a:t>
            </a:r>
          </a:p>
        </p:txBody>
      </p:sp>
      <p:sp>
        <p:nvSpPr>
          <p:cNvPr id="11" name="Rechteck 10"/>
          <p:cNvSpPr/>
          <p:nvPr/>
        </p:nvSpPr>
        <p:spPr>
          <a:xfrm>
            <a:off x="322263" y="4670053"/>
            <a:ext cx="8570912" cy="19813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SzPct val="75000"/>
              <a:defRPr/>
            </a:pPr>
            <a:r>
              <a:rPr lang="en-US" altLang="zh-CN" sz="2100" dirty="0" smtClean="0">
                <a:latin typeface="+mn-lt"/>
              </a:rPr>
              <a:t>The magnetic </a:t>
            </a:r>
            <a:r>
              <a:rPr lang="en-US" altLang="zh-CN" sz="2100" dirty="0">
                <a:latin typeface="+mn-lt"/>
              </a:rPr>
              <a:t>structure is asymmetric around the </a:t>
            </a:r>
            <a:r>
              <a:rPr lang="en-US" altLang="zh-CN" sz="2100" dirty="0" smtClean="0">
                <a:latin typeface="+mn-lt"/>
              </a:rPr>
              <a:t>solar equator. As the Sun rotates, </a:t>
            </a:r>
            <a:r>
              <a:rPr lang="en-US" altLang="zh-CN" sz="2100" dirty="0">
                <a:latin typeface="+mn-lt"/>
              </a:rPr>
              <a:t>fast and slow streams originating from different sources can collide and interact with each other, forming </a:t>
            </a:r>
            <a:r>
              <a:rPr lang="en-US" altLang="zh-CN" sz="2100" dirty="0" smtClean="0">
                <a:latin typeface="+mn-lt"/>
              </a:rPr>
              <a:t>stream interaction regions (SIRs) </a:t>
            </a:r>
            <a:r>
              <a:rPr lang="en-US" altLang="zh-CN" sz="2100" dirty="0">
                <a:latin typeface="+mn-lt"/>
              </a:rPr>
              <a:t>with a pressure ridge at the stream </a:t>
            </a:r>
            <a:r>
              <a:rPr lang="en-US" altLang="zh-CN" sz="2100" dirty="0" smtClean="0">
                <a:latin typeface="+mn-lt"/>
              </a:rPr>
              <a:t>interface.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SzPct val="75000"/>
              <a:defRPr/>
            </a:pPr>
            <a:endParaRPr lang="en-US" altLang="zh-CN" sz="1000" dirty="0" smtClean="0">
              <a:latin typeface="+mn-lt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SzPct val="75000"/>
              <a:defRPr/>
            </a:pPr>
            <a:r>
              <a:rPr lang="en-US" altLang="zh-CN" sz="2100" dirty="0" smtClean="0">
                <a:latin typeface="+mn-lt"/>
              </a:rPr>
              <a:t>For time</a:t>
            </a:r>
            <a:r>
              <a:rPr lang="en-US" altLang="zh-CN" sz="2100" dirty="0">
                <a:latin typeface="+mn-lt"/>
              </a:rPr>
              <a:t>-</a:t>
            </a:r>
            <a:r>
              <a:rPr lang="en-US" altLang="zh-CN" sz="2100" dirty="0" smtClean="0">
                <a:latin typeface="+mn-lt"/>
              </a:rPr>
              <a:t>stationary conditions: </a:t>
            </a:r>
            <a:r>
              <a:rPr lang="en-US" altLang="zh-CN" sz="2100" dirty="0">
                <a:latin typeface="+mn-lt"/>
              </a:rPr>
              <a:t>SIR becomes </a:t>
            </a:r>
            <a:r>
              <a:rPr lang="en-US" altLang="zh-CN" sz="2100" dirty="0" smtClean="0">
                <a:latin typeface="+mn-lt"/>
              </a:rPr>
              <a:t>CIR. </a:t>
            </a:r>
            <a:endParaRPr lang="en-US" altLang="zh-CN" sz="2100" dirty="0">
              <a:latin typeface="+mn-lt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SzPct val="75000"/>
              <a:defRPr/>
            </a:pPr>
            <a:r>
              <a:rPr lang="en-US" altLang="zh-CN" sz="2100" dirty="0" smtClean="0">
                <a:latin typeface="+mn-lt"/>
              </a:rPr>
              <a:t>What </a:t>
            </a:r>
            <a:r>
              <a:rPr lang="en-US" altLang="zh-CN" sz="2100" dirty="0">
                <a:latin typeface="+mn-lt"/>
              </a:rPr>
              <a:t>is the relation between coronal mass ejections and CIRs? </a:t>
            </a:r>
          </a:p>
        </p:txBody>
      </p:sp>
      <p:sp>
        <p:nvSpPr>
          <p:cNvPr id="12" name="Rechteck 11"/>
          <p:cNvSpPr/>
          <p:nvPr/>
        </p:nvSpPr>
        <p:spPr>
          <a:xfrm>
            <a:off x="323850" y="1012206"/>
            <a:ext cx="6318250" cy="40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SzPct val="70000"/>
              <a:defRPr/>
            </a:pPr>
            <a:r>
              <a:rPr lang="en-US" altLang="zh-CN" sz="2200" dirty="0">
                <a:latin typeface="+mj-lt"/>
              </a:rPr>
              <a:t>SIRs = CIRs + transient &amp; localized stream interactions</a:t>
            </a:r>
          </a:p>
        </p:txBody>
      </p:sp>
      <p:sp>
        <p:nvSpPr>
          <p:cNvPr id="9" name="Rechteck 8"/>
          <p:cNvSpPr/>
          <p:nvPr/>
        </p:nvSpPr>
        <p:spPr>
          <a:xfrm>
            <a:off x="322263" y="404813"/>
            <a:ext cx="4245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b="1" dirty="0" err="1" smtClean="0">
                <a:solidFill>
                  <a:srgbClr val="000090"/>
                </a:solidFill>
                <a:latin typeface="+mn-lt"/>
              </a:rPr>
              <a:t>What</a:t>
            </a:r>
            <a:r>
              <a:rPr lang="de-DE" sz="2400" b="1" dirty="0" smtClean="0">
                <a:solidFill>
                  <a:srgbClr val="000090"/>
                </a:solidFill>
                <a:latin typeface="+mn-lt"/>
              </a:rPr>
              <a:t> </a:t>
            </a:r>
            <a:r>
              <a:rPr lang="de-DE" sz="2400" b="1" dirty="0" err="1" smtClean="0">
                <a:solidFill>
                  <a:srgbClr val="000090"/>
                </a:solidFill>
                <a:latin typeface="+mn-lt"/>
              </a:rPr>
              <a:t>the</a:t>
            </a:r>
            <a:r>
              <a:rPr lang="de-DE" sz="2400" b="1" dirty="0" smtClean="0">
                <a:solidFill>
                  <a:srgbClr val="000090"/>
                </a:solidFill>
                <a:latin typeface="+mn-lt"/>
              </a:rPr>
              <a:t> ...? HSS</a:t>
            </a:r>
            <a:r>
              <a:rPr lang="de-DE" sz="2400" b="1" dirty="0">
                <a:solidFill>
                  <a:srgbClr val="000090"/>
                </a:solidFill>
                <a:latin typeface="+mn-lt"/>
              </a:rPr>
              <a:t>, SIR, CIR, </a:t>
            </a:r>
            <a:r>
              <a:rPr lang="de-DE" sz="2400" b="1" dirty="0" smtClean="0">
                <a:solidFill>
                  <a:srgbClr val="000090"/>
                </a:solidFill>
                <a:latin typeface="+mn-lt"/>
              </a:rPr>
              <a:t>CME  </a:t>
            </a:r>
            <a:endParaRPr lang="de-DE" sz="2400" b="1" dirty="0">
              <a:solidFill>
                <a:srgbClr val="00009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306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Rechteck 4"/>
          <p:cNvSpPr>
            <a:spLocks noChangeArrowheads="1"/>
          </p:cNvSpPr>
          <p:nvPr/>
        </p:nvSpPr>
        <p:spPr bwMode="auto">
          <a:xfrm>
            <a:off x="395288" y="260350"/>
            <a:ext cx="5857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F0066"/>
              </a:buClr>
              <a:buSzPct val="120000"/>
            </a:pPr>
            <a:r>
              <a:rPr lang="en-US" sz="2400" b="1" dirty="0" smtClean="0">
                <a:solidFill>
                  <a:srgbClr val="000090"/>
                </a:solidFill>
                <a:latin typeface="Calibri" charset="0"/>
              </a:rPr>
              <a:t>Identification of SIRs (</a:t>
            </a:r>
            <a:r>
              <a:rPr lang="en-US" sz="2400" b="1" dirty="0" err="1" smtClean="0">
                <a:solidFill>
                  <a:srgbClr val="000090"/>
                </a:solidFill>
                <a:latin typeface="Calibri" charset="0"/>
              </a:rPr>
              <a:t>Jian</a:t>
            </a:r>
            <a:r>
              <a:rPr lang="en-US" sz="2400" b="1" dirty="0" smtClean="0">
                <a:solidFill>
                  <a:srgbClr val="000090"/>
                </a:solidFill>
                <a:latin typeface="Calibri" charset="0"/>
              </a:rPr>
              <a:t> et al., 2009)</a:t>
            </a:r>
            <a:endParaRPr lang="en-US" sz="2400" b="1" dirty="0">
              <a:solidFill>
                <a:srgbClr val="000090"/>
              </a:solidFill>
              <a:latin typeface="Calibri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755390" y="974725"/>
            <a:ext cx="4213225" cy="5638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80000"/>
              </a:lnSpc>
              <a:buSzPct val="60000"/>
              <a:buFont typeface="Wingdings" charset="0"/>
              <a:buNone/>
            </a:pPr>
            <a:r>
              <a:rPr lang="en-US" altLang="zh-CN" sz="2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SimSun" charset="0"/>
                <a:cs typeface="SimSun" charset="0"/>
              </a:rPr>
              <a:t>*</a:t>
            </a:r>
            <a:r>
              <a:rPr lang="en-US" altLang="zh-CN" sz="2000" b="1" dirty="0" smtClean="0">
                <a:latin typeface="+mj-lt"/>
                <a:ea typeface="SimSun" charset="0"/>
                <a:cs typeface="SimSun" charset="0"/>
              </a:rPr>
              <a:t>  Criteria (by inspection)</a:t>
            </a:r>
            <a:endParaRPr lang="en-US" altLang="zh-CN" sz="600" b="1" dirty="0" smtClean="0">
              <a:latin typeface="+mj-lt"/>
              <a:ea typeface="SimSun" charset="0"/>
              <a:cs typeface="SimSun" charset="0"/>
            </a:endParaRPr>
          </a:p>
          <a:p>
            <a:pPr marL="914400" lvl="1" indent="-457200">
              <a:lnSpc>
                <a:spcPct val="80000"/>
              </a:lnSpc>
              <a:buSzPct val="70000"/>
              <a:buFontTx/>
              <a:buAutoNum type="circleNumDbPlain"/>
            </a:pPr>
            <a:r>
              <a:rPr lang="en-US" altLang="zh-CN" sz="1800" dirty="0" smtClean="0">
                <a:latin typeface="+mj-lt"/>
                <a:ea typeface="SimSun" charset="0"/>
                <a:cs typeface="SimSun" charset="0"/>
              </a:rPr>
              <a:t>Increase of </a:t>
            </a:r>
            <a:r>
              <a:rPr lang="en-US" altLang="zh-CN" sz="1800" dirty="0" err="1" smtClean="0">
                <a:latin typeface="+mj-lt"/>
                <a:ea typeface="SimSun" charset="0"/>
                <a:cs typeface="SimSun" charset="0"/>
              </a:rPr>
              <a:t>V</a:t>
            </a:r>
            <a:r>
              <a:rPr lang="en-US" altLang="zh-CN" sz="1800" baseline="-14000" dirty="0" err="1" smtClean="0">
                <a:latin typeface="+mj-lt"/>
                <a:ea typeface="SimSun" charset="0"/>
                <a:cs typeface="SimSun" charset="0"/>
              </a:rPr>
              <a:t>p</a:t>
            </a:r>
            <a:endParaRPr lang="en-US" altLang="zh-CN" sz="1800" baseline="-14000" dirty="0" smtClean="0">
              <a:latin typeface="+mj-lt"/>
              <a:ea typeface="SimSun" charset="0"/>
              <a:cs typeface="SimSun" charset="0"/>
            </a:endParaRPr>
          </a:p>
          <a:p>
            <a:pPr marL="914400" lvl="1" indent="-457200">
              <a:lnSpc>
                <a:spcPct val="80000"/>
              </a:lnSpc>
              <a:buSzPct val="70000"/>
              <a:buFontTx/>
              <a:buAutoNum type="circleNumDbPlain"/>
            </a:pPr>
            <a:r>
              <a:rPr lang="en-US" altLang="zh-CN" sz="1800" dirty="0" smtClean="0">
                <a:latin typeface="+mj-lt"/>
                <a:ea typeface="SimSun" charset="0"/>
                <a:cs typeface="SimSun" charset="0"/>
              </a:rPr>
              <a:t>A pile-up of </a:t>
            </a:r>
            <a:r>
              <a:rPr lang="en-US" altLang="zh-CN" sz="1800" dirty="0" err="1" smtClean="0">
                <a:latin typeface="+mj-lt"/>
                <a:ea typeface="SimSun" charset="0"/>
                <a:cs typeface="SimSun" charset="0"/>
              </a:rPr>
              <a:t>P</a:t>
            </a:r>
            <a:r>
              <a:rPr lang="en-US" altLang="zh-CN" sz="1800" baseline="-14000" dirty="0" err="1" smtClean="0">
                <a:latin typeface="+mj-lt"/>
                <a:ea typeface="SimSun" charset="0"/>
                <a:cs typeface="SimSun" charset="0"/>
              </a:rPr>
              <a:t>t</a:t>
            </a:r>
            <a:r>
              <a:rPr lang="en-US" altLang="zh-CN" sz="1800" dirty="0" smtClean="0">
                <a:latin typeface="+mj-lt"/>
                <a:ea typeface="SimSun" charset="0"/>
                <a:cs typeface="SimSun" charset="0"/>
              </a:rPr>
              <a:t> (sum of magnetic pressure and perpendicular plasma thermal pressure) with gradual declines at two sides</a:t>
            </a:r>
          </a:p>
          <a:p>
            <a:pPr marL="914400" lvl="1" indent="-457200">
              <a:lnSpc>
                <a:spcPct val="80000"/>
              </a:lnSpc>
              <a:buSzPct val="70000"/>
              <a:buFontTx/>
              <a:buAutoNum type="circleNumDbPlain"/>
            </a:pPr>
            <a:r>
              <a:rPr lang="en-US" altLang="zh-CN" sz="1800" dirty="0" smtClean="0">
                <a:latin typeface="+mj-lt"/>
                <a:ea typeface="SimSun" charset="0"/>
                <a:cs typeface="SimSun" charset="0"/>
              </a:rPr>
              <a:t>Increase and then decrease of </a:t>
            </a:r>
            <a:r>
              <a:rPr lang="en-US" altLang="zh-CN" sz="1800" dirty="0" err="1" smtClean="0">
                <a:latin typeface="+mj-lt"/>
                <a:ea typeface="SimSun" charset="0"/>
                <a:cs typeface="SimSun" charset="0"/>
              </a:rPr>
              <a:t>N</a:t>
            </a:r>
            <a:r>
              <a:rPr lang="en-US" altLang="zh-CN" sz="1800" baseline="-14000" dirty="0" err="1" smtClean="0">
                <a:latin typeface="+mj-lt"/>
                <a:ea typeface="SimSun" charset="0"/>
                <a:cs typeface="SimSun" charset="0"/>
              </a:rPr>
              <a:t>p</a:t>
            </a:r>
            <a:endParaRPr lang="en-US" altLang="zh-CN" sz="1800" baseline="-14000" dirty="0" smtClean="0">
              <a:latin typeface="+mj-lt"/>
              <a:ea typeface="SimSun" charset="0"/>
              <a:cs typeface="SimSun" charset="0"/>
            </a:endParaRPr>
          </a:p>
          <a:p>
            <a:pPr marL="914400" lvl="1" indent="-457200">
              <a:lnSpc>
                <a:spcPct val="80000"/>
              </a:lnSpc>
              <a:buSzPct val="70000"/>
              <a:buFontTx/>
              <a:buAutoNum type="circleNumDbPlain"/>
            </a:pPr>
            <a:r>
              <a:rPr lang="en-US" altLang="zh-CN" sz="1800" dirty="0" smtClean="0">
                <a:latin typeface="+mj-lt"/>
                <a:ea typeface="SimSun" charset="0"/>
                <a:cs typeface="SimSun" charset="0"/>
              </a:rPr>
              <a:t>Increase of </a:t>
            </a:r>
            <a:r>
              <a:rPr lang="en-US" altLang="zh-CN" sz="1800" dirty="0" err="1" smtClean="0">
                <a:latin typeface="+mj-lt"/>
                <a:ea typeface="SimSun" charset="0"/>
                <a:cs typeface="SimSun" charset="0"/>
              </a:rPr>
              <a:t>T</a:t>
            </a:r>
            <a:r>
              <a:rPr lang="en-US" altLang="zh-CN" sz="1800" baseline="-14000" dirty="0" err="1" smtClean="0">
                <a:latin typeface="+mj-lt"/>
                <a:ea typeface="SimSun" charset="0"/>
                <a:cs typeface="SimSun" charset="0"/>
              </a:rPr>
              <a:t>p</a:t>
            </a:r>
            <a:endParaRPr lang="en-US" altLang="zh-CN" sz="1800" baseline="-14000" dirty="0" smtClean="0">
              <a:latin typeface="+mj-lt"/>
              <a:ea typeface="SimSun" charset="0"/>
              <a:cs typeface="SimSun" charset="0"/>
            </a:endParaRPr>
          </a:p>
          <a:p>
            <a:pPr marL="914400" lvl="1" indent="-457200">
              <a:lnSpc>
                <a:spcPct val="80000"/>
              </a:lnSpc>
              <a:buSzPct val="70000"/>
              <a:buFontTx/>
              <a:buAutoNum type="circleNumDbPlain"/>
            </a:pPr>
            <a:r>
              <a:rPr lang="en-US" altLang="zh-CN" sz="1800" dirty="0" smtClean="0">
                <a:latin typeface="+mj-lt"/>
                <a:ea typeface="SimSun" charset="0"/>
                <a:cs typeface="SimSun" charset="0"/>
              </a:rPr>
              <a:t>Compression of </a:t>
            </a:r>
            <a:r>
              <a:rPr lang="en-US" altLang="zh-CN" sz="1800" b="1" dirty="0" smtClean="0">
                <a:latin typeface="+mj-lt"/>
                <a:ea typeface="SimSun" charset="0"/>
                <a:cs typeface="SimSun" charset="0"/>
              </a:rPr>
              <a:t>B</a:t>
            </a:r>
            <a:r>
              <a:rPr lang="en-US" altLang="zh-CN" sz="1800" dirty="0" smtClean="0">
                <a:latin typeface="+mj-lt"/>
                <a:ea typeface="SimSun" charset="0"/>
                <a:cs typeface="SimSun" charset="0"/>
              </a:rPr>
              <a:t>, usually associated with </a:t>
            </a:r>
            <a:r>
              <a:rPr lang="en-US" altLang="zh-CN" sz="1800" b="1" dirty="0" smtClean="0">
                <a:latin typeface="+mj-lt"/>
                <a:ea typeface="SimSun" charset="0"/>
                <a:cs typeface="SimSun" charset="0"/>
              </a:rPr>
              <a:t>B</a:t>
            </a:r>
            <a:r>
              <a:rPr lang="en-US" altLang="zh-CN" sz="1800" dirty="0" smtClean="0">
                <a:latin typeface="+mj-lt"/>
                <a:ea typeface="SimSun" charset="0"/>
                <a:cs typeface="SimSun" charset="0"/>
              </a:rPr>
              <a:t> shear</a:t>
            </a:r>
          </a:p>
          <a:p>
            <a:pPr marL="914400" lvl="1" indent="-457200">
              <a:lnSpc>
                <a:spcPct val="80000"/>
              </a:lnSpc>
              <a:buSzPct val="70000"/>
              <a:buFontTx/>
              <a:buAutoNum type="circleNumDbPlain"/>
            </a:pPr>
            <a:r>
              <a:rPr lang="en-US" altLang="zh-CN" sz="1800" dirty="0" smtClean="0">
                <a:latin typeface="+mj-lt"/>
                <a:ea typeface="SimSun" charset="0"/>
                <a:cs typeface="SimSun" charset="0"/>
              </a:rPr>
              <a:t>Change of entropy </a:t>
            </a:r>
            <a:r>
              <a:rPr lang="en-US" altLang="zh-CN" sz="1800" dirty="0" err="1" smtClean="0">
                <a:latin typeface="+mj-lt"/>
                <a:ea typeface="SimSun" charset="0"/>
                <a:cs typeface="SimSun" charset="0"/>
              </a:rPr>
              <a:t>ln</a:t>
            </a:r>
            <a:r>
              <a:rPr lang="en-US" altLang="zh-CN" sz="1800" dirty="0" smtClean="0">
                <a:latin typeface="+mj-lt"/>
                <a:ea typeface="SimSun" charset="0"/>
                <a:cs typeface="SimSun" charset="0"/>
              </a:rPr>
              <a:t>(T</a:t>
            </a:r>
            <a:r>
              <a:rPr lang="en-US" altLang="zh-CN" sz="1800" baseline="-14000" dirty="0" smtClean="0">
                <a:latin typeface="+mj-lt"/>
                <a:ea typeface="SimSun" charset="0"/>
                <a:cs typeface="SimSun" charset="0"/>
              </a:rPr>
              <a:t>p</a:t>
            </a:r>
            <a:r>
              <a:rPr lang="en-US" altLang="zh-CN" sz="1800" baseline="30000" dirty="0" smtClean="0">
                <a:latin typeface="+mj-lt"/>
                <a:ea typeface="SimSun" charset="0"/>
                <a:cs typeface="SimSun" charset="0"/>
              </a:rPr>
              <a:t>1.5</a:t>
            </a:r>
            <a:r>
              <a:rPr lang="en-US" altLang="zh-CN" sz="1800" dirty="0" smtClean="0">
                <a:latin typeface="+mj-lt"/>
                <a:ea typeface="SimSun" charset="0"/>
                <a:cs typeface="SimSun" charset="0"/>
              </a:rPr>
              <a:t>/</a:t>
            </a:r>
            <a:r>
              <a:rPr lang="en-US" altLang="zh-CN" sz="1800" dirty="0" err="1" smtClean="0">
                <a:latin typeface="+mj-lt"/>
                <a:ea typeface="SimSun" charset="0"/>
                <a:cs typeface="SimSun" charset="0"/>
              </a:rPr>
              <a:t>N</a:t>
            </a:r>
            <a:r>
              <a:rPr lang="en-US" altLang="zh-CN" sz="1800" baseline="-14000" dirty="0" err="1" smtClean="0">
                <a:latin typeface="+mj-lt"/>
                <a:ea typeface="SimSun" charset="0"/>
                <a:cs typeface="SimSun" charset="0"/>
              </a:rPr>
              <a:t>p</a:t>
            </a:r>
            <a:r>
              <a:rPr lang="en-US" altLang="zh-CN" sz="1800" dirty="0" smtClean="0">
                <a:latin typeface="+mj-lt"/>
                <a:ea typeface="SimSun" charset="0"/>
                <a:cs typeface="SimSun" charset="0"/>
              </a:rPr>
              <a:t>)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endParaRPr lang="en-US" altLang="zh-CN" sz="800" dirty="0" smtClean="0">
              <a:latin typeface="+mj-lt"/>
              <a:ea typeface="SimSun" charset="0"/>
              <a:cs typeface="SimSun" charset="0"/>
            </a:endParaRPr>
          </a:p>
          <a:p>
            <a:pPr marL="533400" indent="-533400">
              <a:lnSpc>
                <a:spcPct val="80000"/>
              </a:lnSpc>
              <a:buSzPct val="60000"/>
              <a:buFont typeface="Wingdings" charset="0"/>
              <a:buNone/>
            </a:pPr>
            <a:r>
              <a:rPr lang="en-US" altLang="zh-CN" sz="2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SimSun" charset="0"/>
                <a:cs typeface="SimSun" charset="0"/>
              </a:rPr>
              <a:t>*</a:t>
            </a:r>
            <a:r>
              <a:rPr lang="en-US" altLang="zh-CN" sz="2000" b="1" dirty="0" smtClean="0">
                <a:latin typeface="+mj-lt"/>
                <a:ea typeface="SimSun" charset="0"/>
                <a:cs typeface="SimSun" charset="0"/>
              </a:rPr>
              <a:t>  Stream Interface (SI)</a:t>
            </a:r>
            <a:r>
              <a:rPr lang="en-US" altLang="zh-CN" sz="2000" dirty="0" smtClean="0">
                <a:latin typeface="+mj-lt"/>
                <a:ea typeface="SimSun" charset="0"/>
                <a:cs typeface="SimSun" charset="0"/>
              </a:rPr>
              <a:t> 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zh-CN" sz="2000" dirty="0" smtClean="0">
                <a:latin typeface="+mj-lt"/>
                <a:ea typeface="SimSun" charset="0"/>
                <a:cs typeface="Times New Roman" charset="0"/>
              </a:rPr>
              <a:t>	</a:t>
            </a:r>
            <a:r>
              <a:rPr lang="en-US" altLang="zh-CN" sz="1800" dirty="0" smtClean="0">
                <a:latin typeface="+mj-lt"/>
                <a:ea typeface="SimSun" charset="0"/>
                <a:cs typeface="SimSun" charset="0"/>
              </a:rPr>
              <a:t>at the peak of </a:t>
            </a:r>
            <a:r>
              <a:rPr lang="en-US" altLang="zh-CN" sz="1800" dirty="0" err="1" smtClean="0">
                <a:latin typeface="+mj-lt"/>
                <a:ea typeface="SimSun" charset="0"/>
                <a:cs typeface="SimSun" charset="0"/>
              </a:rPr>
              <a:t>P</a:t>
            </a:r>
            <a:r>
              <a:rPr lang="en-US" altLang="zh-CN" sz="1800" baseline="-14000" dirty="0" err="1" smtClean="0">
                <a:latin typeface="+mj-lt"/>
                <a:ea typeface="SimSun" charset="0"/>
                <a:cs typeface="SimSun" charset="0"/>
              </a:rPr>
              <a:t>t</a:t>
            </a:r>
            <a:r>
              <a:rPr lang="en-US" altLang="zh-CN" sz="1800" dirty="0" smtClean="0">
                <a:latin typeface="+mj-lt"/>
                <a:ea typeface="SimSun" charset="0"/>
                <a:cs typeface="SimSun" charset="0"/>
              </a:rPr>
              <a:t>, usually where </a:t>
            </a:r>
            <a:r>
              <a:rPr lang="en-US" altLang="zh-CN" sz="1800" dirty="0" err="1" smtClean="0">
                <a:latin typeface="+mj-lt"/>
                <a:ea typeface="SimSun" charset="0"/>
                <a:cs typeface="SimSun" charset="0"/>
              </a:rPr>
              <a:t>V</a:t>
            </a:r>
            <a:r>
              <a:rPr lang="en-US" altLang="zh-CN" sz="1800" baseline="-14000" dirty="0" err="1" smtClean="0">
                <a:latin typeface="+mj-lt"/>
                <a:ea typeface="SimSun" charset="0"/>
                <a:cs typeface="SimSun" charset="0"/>
              </a:rPr>
              <a:t>p</a:t>
            </a:r>
            <a:r>
              <a:rPr lang="en-US" altLang="zh-CN" sz="1800" dirty="0" smtClean="0">
                <a:latin typeface="+mj-lt"/>
                <a:ea typeface="SimSun" charset="0"/>
                <a:cs typeface="SimSun" charset="0"/>
              </a:rPr>
              <a:t> and </a:t>
            </a:r>
            <a:r>
              <a:rPr lang="en-US" altLang="zh-CN" sz="1800" dirty="0" err="1" smtClean="0">
                <a:latin typeface="+mj-lt"/>
                <a:ea typeface="SimSun" charset="0"/>
                <a:cs typeface="SimSun" charset="0"/>
              </a:rPr>
              <a:t>T</a:t>
            </a:r>
            <a:r>
              <a:rPr lang="en-US" altLang="zh-CN" sz="1800" baseline="-14000" dirty="0" err="1" smtClean="0">
                <a:latin typeface="+mj-lt"/>
                <a:ea typeface="SimSun" charset="0"/>
                <a:cs typeface="SimSun" charset="0"/>
              </a:rPr>
              <a:t>p</a:t>
            </a:r>
            <a:r>
              <a:rPr lang="en-US" altLang="zh-CN" sz="1800" dirty="0" smtClean="0">
                <a:latin typeface="+mj-lt"/>
                <a:ea typeface="SimSun" charset="0"/>
                <a:cs typeface="SimSun" charset="0"/>
              </a:rPr>
              <a:t> increase and </a:t>
            </a:r>
            <a:r>
              <a:rPr lang="en-US" altLang="zh-CN" sz="1800" dirty="0" err="1" smtClean="0">
                <a:latin typeface="+mj-lt"/>
                <a:ea typeface="SimSun" charset="0"/>
                <a:cs typeface="SimSun" charset="0"/>
              </a:rPr>
              <a:t>N</a:t>
            </a:r>
            <a:r>
              <a:rPr lang="en-US" altLang="zh-CN" sz="1800" baseline="-14000" dirty="0" err="1" smtClean="0">
                <a:latin typeface="+mj-lt"/>
                <a:ea typeface="SimSun" charset="0"/>
                <a:cs typeface="SimSun" charset="0"/>
              </a:rPr>
              <a:t>p</a:t>
            </a:r>
            <a:r>
              <a:rPr lang="en-US" altLang="zh-CN" sz="1800" dirty="0" smtClean="0">
                <a:latin typeface="+mj-lt"/>
                <a:ea typeface="SimSun" charset="0"/>
                <a:cs typeface="SimSun" charset="0"/>
              </a:rPr>
              <a:t> begins to drop after a </a:t>
            </a:r>
            <a:r>
              <a:rPr lang="en-US" altLang="zh-CN" sz="1800" dirty="0" err="1" smtClean="0">
                <a:latin typeface="+mj-lt"/>
                <a:ea typeface="SimSun" charset="0"/>
                <a:cs typeface="SimSun" charset="0"/>
              </a:rPr>
              <a:t>N</a:t>
            </a:r>
            <a:r>
              <a:rPr lang="en-US" altLang="zh-CN" sz="1800" baseline="-14000" dirty="0" err="1" smtClean="0">
                <a:latin typeface="+mj-lt"/>
                <a:ea typeface="SimSun" charset="0"/>
                <a:cs typeface="SimSun" charset="0"/>
              </a:rPr>
              <a:t>p</a:t>
            </a:r>
            <a:r>
              <a:rPr lang="en-US" altLang="zh-CN" sz="1800" dirty="0" smtClean="0">
                <a:latin typeface="+mj-lt"/>
                <a:ea typeface="SimSun" charset="0"/>
                <a:cs typeface="SimSun" charset="0"/>
              </a:rPr>
              <a:t> compression region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altLang="zh-CN" sz="800" dirty="0" smtClean="0">
              <a:latin typeface="+mj-lt"/>
              <a:ea typeface="SimSun" charset="0"/>
              <a:cs typeface="SimSun" charset="0"/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zh-CN" sz="2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SimSun" charset="0"/>
                <a:cs typeface="SimSun" charset="0"/>
              </a:rPr>
              <a:t>*   </a:t>
            </a:r>
            <a:r>
              <a:rPr lang="en-US" altLang="zh-CN" sz="2000" b="1" dirty="0" smtClean="0">
                <a:latin typeface="+mj-lt"/>
                <a:ea typeface="SimSun" charset="0"/>
                <a:cs typeface="SimSun" charset="0"/>
              </a:rPr>
              <a:t>Heliospheric Current Sheet (HCS)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zh-CN" sz="400" dirty="0" smtClean="0">
                <a:latin typeface="+mj-lt"/>
                <a:ea typeface="SimSun" charset="0"/>
                <a:cs typeface="SimSun" charset="0"/>
              </a:rPr>
              <a:t>	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zh-CN" sz="1800" dirty="0" smtClean="0">
                <a:latin typeface="+mj-lt"/>
                <a:ea typeface="SimSun" charset="0"/>
                <a:cs typeface="SimSun" charset="0"/>
              </a:rPr>
              <a:t>	identified by the change of the </a:t>
            </a:r>
            <a:r>
              <a:rPr lang="en-US" altLang="zh-CN" sz="1800" dirty="0" err="1" smtClean="0">
                <a:latin typeface="+mj-lt"/>
                <a:ea typeface="SimSun" charset="0"/>
                <a:cs typeface="SimSun" charset="0"/>
              </a:rPr>
              <a:t>suprathermal</a:t>
            </a:r>
            <a:r>
              <a:rPr lang="en-US" altLang="zh-CN" sz="1800" dirty="0" smtClean="0">
                <a:latin typeface="+mj-lt"/>
                <a:ea typeface="SimSun" charset="0"/>
                <a:cs typeface="SimSun" charset="0"/>
              </a:rPr>
              <a:t> electron pitch angle and magnetic field polarity</a:t>
            </a:r>
            <a:endParaRPr lang="en-US" altLang="zh-CN" sz="1800" dirty="0">
              <a:latin typeface="+mj-lt"/>
              <a:ea typeface="SimSun" charset="0"/>
              <a:cs typeface="SimSun" charset="0"/>
            </a:endParaRPr>
          </a:p>
        </p:txBody>
      </p:sp>
      <p:pic>
        <p:nvPicPr>
          <p:cNvPr id="13" name="Content Placeholder 10" descr="STASIR_0805_09_2007_HCS_Bscale20_pitch_ycaption.tif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8190" y="780937"/>
            <a:ext cx="4354286" cy="5907321"/>
          </a:xfrm>
        </p:spPr>
      </p:pic>
      <p:sp>
        <p:nvSpPr>
          <p:cNvPr id="14" name="Rechteck 7"/>
          <p:cNvSpPr>
            <a:spLocks noChangeArrowheads="1"/>
          </p:cNvSpPr>
          <p:nvPr/>
        </p:nvSpPr>
        <p:spPr bwMode="auto">
          <a:xfrm>
            <a:off x="128937" y="6446838"/>
            <a:ext cx="15508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003399"/>
                </a:solidFill>
                <a:cs typeface="MS PGothic" charset="0"/>
              </a:rPr>
              <a:t>Jian</a:t>
            </a:r>
            <a:r>
              <a:rPr lang="en-US" sz="1600" dirty="0" smtClean="0">
                <a:solidFill>
                  <a:srgbClr val="003399"/>
                </a:solidFill>
                <a:cs typeface="MS PGothic" charset="0"/>
              </a:rPr>
              <a:t> et al. (2009)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76846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hteck 4"/>
          <p:cNvSpPr>
            <a:spLocks noChangeArrowheads="1"/>
          </p:cNvSpPr>
          <p:nvPr/>
        </p:nvSpPr>
        <p:spPr bwMode="auto">
          <a:xfrm>
            <a:off x="395288" y="260350"/>
            <a:ext cx="6740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F0066"/>
              </a:buClr>
              <a:buSzPct val="120000"/>
            </a:pPr>
            <a:r>
              <a:rPr lang="en-US" sz="2400" b="1" dirty="0" smtClean="0">
                <a:solidFill>
                  <a:srgbClr val="000090"/>
                </a:solidFill>
                <a:latin typeface="Calibri" charset="0"/>
              </a:rPr>
              <a:t>ICME identification (</a:t>
            </a:r>
            <a:r>
              <a:rPr lang="en-US" sz="2400" b="1" dirty="0" err="1" smtClean="0">
                <a:solidFill>
                  <a:srgbClr val="000090"/>
                </a:solidFill>
                <a:latin typeface="Calibri" charset="0"/>
              </a:rPr>
              <a:t>Jian</a:t>
            </a:r>
            <a:r>
              <a:rPr lang="en-US" sz="2400" b="1" dirty="0" smtClean="0">
                <a:solidFill>
                  <a:srgbClr val="000090"/>
                </a:solidFill>
                <a:latin typeface="Calibri" charset="0"/>
              </a:rPr>
              <a:t> et al., 2009)</a:t>
            </a:r>
            <a:endParaRPr lang="en-US" sz="2400" b="1" dirty="0">
              <a:solidFill>
                <a:srgbClr val="000090"/>
              </a:solidFill>
              <a:latin typeface="Calibri" charset="0"/>
            </a:endParaRPr>
          </a:p>
        </p:txBody>
      </p:sp>
      <p:grpSp>
        <p:nvGrpSpPr>
          <p:cNvPr id="11" name="Gruppierung 10"/>
          <p:cNvGrpSpPr/>
          <p:nvPr/>
        </p:nvGrpSpPr>
        <p:grpSpPr>
          <a:xfrm>
            <a:off x="373970" y="722015"/>
            <a:ext cx="3835173" cy="5898130"/>
            <a:chOff x="117021" y="1455738"/>
            <a:chExt cx="3635375" cy="5691187"/>
          </a:xfrm>
        </p:grpSpPr>
        <p:pic>
          <p:nvPicPr>
            <p:cNvPr id="6" name="Picture 5" descr="STB_2008_0606_08_ICME.tif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7021" y="1455738"/>
              <a:ext cx="3635375" cy="569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8"/>
            <p:cNvCxnSpPr/>
            <p:nvPr/>
          </p:nvCxnSpPr>
          <p:spPr>
            <a:xfrm flipH="1">
              <a:off x="1131433" y="1455739"/>
              <a:ext cx="1" cy="5235575"/>
            </a:xfrm>
            <a:prstGeom prst="line">
              <a:avLst/>
            </a:prstGeom>
            <a:ln w="15875">
              <a:solidFill>
                <a:srgbClr val="FF0066"/>
              </a:solidFill>
              <a:prstDash val="soli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9"/>
            <p:cNvCxnSpPr/>
            <p:nvPr/>
          </p:nvCxnSpPr>
          <p:spPr>
            <a:xfrm flipH="1">
              <a:off x="2328408" y="1455738"/>
              <a:ext cx="1" cy="5224463"/>
            </a:xfrm>
            <a:prstGeom prst="line">
              <a:avLst/>
            </a:prstGeom>
            <a:ln w="15875">
              <a:solidFill>
                <a:srgbClr val="FF0066"/>
              </a:solidFill>
              <a:prstDash val="soli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Connector 10"/>
            <p:cNvCxnSpPr/>
            <p:nvPr/>
          </p:nvCxnSpPr>
          <p:spPr>
            <a:xfrm>
              <a:off x="783771" y="1455738"/>
              <a:ext cx="0" cy="5226051"/>
            </a:xfrm>
            <a:prstGeom prst="line">
              <a:avLst/>
            </a:prstGeom>
            <a:ln w="15875">
              <a:solidFill>
                <a:schemeClr val="accent1"/>
              </a:solidFill>
              <a:prstDash val="soli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2" name="Rechteck 7"/>
          <p:cNvSpPr>
            <a:spLocks noChangeArrowheads="1"/>
          </p:cNvSpPr>
          <p:nvPr/>
        </p:nvSpPr>
        <p:spPr bwMode="auto">
          <a:xfrm>
            <a:off x="128937" y="6446838"/>
            <a:ext cx="15508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003399"/>
                </a:solidFill>
                <a:cs typeface="MS PGothic" charset="0"/>
              </a:rPr>
              <a:t>Jian</a:t>
            </a:r>
            <a:r>
              <a:rPr lang="en-US" sz="1600" dirty="0" smtClean="0">
                <a:solidFill>
                  <a:srgbClr val="003399"/>
                </a:solidFill>
                <a:cs typeface="MS PGothic" charset="0"/>
              </a:rPr>
              <a:t> et al. (2009)</a:t>
            </a:r>
            <a:endParaRPr lang="de-DE" sz="1600" dirty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4419600" y="881900"/>
            <a:ext cx="4419600" cy="5105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90000"/>
              </a:lnSpc>
              <a:buSzPct val="70000"/>
              <a:buFontTx/>
              <a:buBlip>
                <a:blip r:embed="rId4"/>
              </a:buBlip>
            </a:pPr>
            <a:r>
              <a:rPr lang="en-US" altLang="zh-CN" sz="2000" b="1" dirty="0" smtClean="0">
                <a:latin typeface="+mj-lt"/>
                <a:ea typeface="SimSun" charset="0"/>
                <a:cs typeface="SimSun" charset="0"/>
              </a:rPr>
              <a:t>Criteria (by inspection)</a:t>
            </a:r>
          </a:p>
          <a:p>
            <a:pPr marL="914400" lvl="1" indent="-457200">
              <a:lnSpc>
                <a:spcPct val="90000"/>
              </a:lnSpc>
              <a:buSzPct val="70000"/>
              <a:buFontTx/>
              <a:buAutoNum type="circleNumDbPlain"/>
            </a:pPr>
            <a:r>
              <a:rPr lang="en-US" altLang="zh-CN" sz="1800" dirty="0" smtClean="0">
                <a:latin typeface="+mj-lt"/>
                <a:ea typeface="SimSun" charset="0"/>
                <a:cs typeface="SimSun" charset="0"/>
              </a:rPr>
              <a:t>a stronger than ambient </a:t>
            </a:r>
            <a:r>
              <a:rPr lang="en-US" altLang="zh-CN" sz="1800" b="1" dirty="0" smtClean="0">
                <a:latin typeface="+mj-lt"/>
                <a:ea typeface="SimSun" charset="0"/>
                <a:cs typeface="SimSun" charset="0"/>
              </a:rPr>
              <a:t>B</a:t>
            </a:r>
            <a:endParaRPr lang="en-US" altLang="zh-CN" sz="1800" dirty="0" smtClean="0">
              <a:latin typeface="+mj-lt"/>
              <a:ea typeface="SimSun" charset="0"/>
              <a:cs typeface="SimSun" charset="0"/>
            </a:endParaRPr>
          </a:p>
          <a:p>
            <a:pPr marL="914400" lvl="1" indent="-457200">
              <a:lnSpc>
                <a:spcPct val="90000"/>
              </a:lnSpc>
              <a:buSzPct val="70000"/>
              <a:buFontTx/>
              <a:buAutoNum type="circleNumDbPlain"/>
            </a:pPr>
            <a:r>
              <a:rPr lang="en-US" altLang="zh-CN" sz="1800" dirty="0" smtClean="0">
                <a:latin typeface="+mj-lt"/>
                <a:ea typeface="SimSun" charset="0"/>
                <a:cs typeface="SimSun" charset="0"/>
              </a:rPr>
              <a:t>a relatively quiet </a:t>
            </a:r>
            <a:r>
              <a:rPr lang="en-US" altLang="zh-CN" sz="1800" b="1" dirty="0" smtClean="0">
                <a:latin typeface="+mj-lt"/>
                <a:ea typeface="SimSun" charset="0"/>
                <a:cs typeface="SimSun" charset="0"/>
              </a:rPr>
              <a:t>B</a:t>
            </a:r>
          </a:p>
          <a:p>
            <a:pPr marL="914400" lvl="1" indent="-457200">
              <a:lnSpc>
                <a:spcPct val="90000"/>
              </a:lnSpc>
              <a:buSzPct val="70000"/>
              <a:buFontTx/>
              <a:buAutoNum type="circleNumDbPlain"/>
            </a:pPr>
            <a:r>
              <a:rPr lang="en-US" altLang="zh-CN" sz="1800" dirty="0" smtClean="0">
                <a:latin typeface="+mj-lt"/>
                <a:ea typeface="SimSun" charset="0"/>
                <a:cs typeface="SimSun" charset="0"/>
              </a:rPr>
              <a:t>relatively smooth </a:t>
            </a:r>
            <a:r>
              <a:rPr lang="en-US" altLang="zh-CN" sz="1800" b="1" dirty="0" smtClean="0">
                <a:latin typeface="+mj-lt"/>
                <a:ea typeface="SimSun" charset="0"/>
                <a:cs typeface="SimSun" charset="0"/>
              </a:rPr>
              <a:t>B </a:t>
            </a:r>
            <a:r>
              <a:rPr lang="en-US" altLang="zh-CN" sz="1800" dirty="0" smtClean="0">
                <a:latin typeface="+mj-lt"/>
                <a:ea typeface="SimSun" charset="0"/>
                <a:cs typeface="SimSun" charset="0"/>
              </a:rPr>
              <a:t>rotations</a:t>
            </a:r>
            <a:endParaRPr lang="en-US" altLang="zh-CN" sz="1800" b="1" dirty="0" smtClean="0">
              <a:latin typeface="+mj-lt"/>
              <a:ea typeface="SimSun" charset="0"/>
              <a:cs typeface="SimSun" charset="0"/>
            </a:endParaRPr>
          </a:p>
          <a:p>
            <a:pPr marL="914400" lvl="1" indent="-457200">
              <a:lnSpc>
                <a:spcPct val="90000"/>
              </a:lnSpc>
              <a:buSzPct val="70000"/>
              <a:buFontTx/>
              <a:buAutoNum type="circleNumDbPlain"/>
            </a:pPr>
            <a:r>
              <a:rPr lang="en-US" altLang="zh-CN" sz="1800" dirty="0" smtClean="0">
                <a:latin typeface="+mj-lt"/>
                <a:ea typeface="SimSun" charset="0"/>
                <a:cs typeface="SimSun" charset="0"/>
              </a:rPr>
              <a:t>low </a:t>
            </a:r>
            <a:r>
              <a:rPr lang="en-US" altLang="zh-CN" sz="1800" dirty="0" err="1" smtClean="0">
                <a:latin typeface="+mj-lt"/>
                <a:ea typeface="SimSun" charset="0"/>
                <a:cs typeface="SimSun" charset="0"/>
              </a:rPr>
              <a:t>T</a:t>
            </a:r>
            <a:r>
              <a:rPr lang="en-US" altLang="zh-CN" sz="1800" baseline="-25000" dirty="0" err="1" smtClean="0">
                <a:latin typeface="+mj-lt"/>
                <a:ea typeface="SimSun" charset="0"/>
                <a:cs typeface="SimSun" charset="0"/>
              </a:rPr>
              <a:t>p</a:t>
            </a:r>
            <a:r>
              <a:rPr lang="en-US" altLang="zh-CN" sz="1800" dirty="0" smtClean="0">
                <a:latin typeface="+mj-lt"/>
                <a:ea typeface="SimSun" charset="0"/>
                <a:cs typeface="SimSun" charset="0"/>
              </a:rPr>
              <a:t> </a:t>
            </a:r>
          </a:p>
          <a:p>
            <a:pPr marL="914400" lvl="1" indent="-457200">
              <a:lnSpc>
                <a:spcPct val="90000"/>
              </a:lnSpc>
              <a:buSzPct val="70000"/>
              <a:buFontTx/>
              <a:buAutoNum type="circleNumDbPlain"/>
            </a:pPr>
            <a:r>
              <a:rPr lang="en-US" altLang="zh-CN" sz="1800" dirty="0" smtClean="0">
                <a:latin typeface="+mj-lt"/>
                <a:ea typeface="SimSun" charset="0"/>
                <a:cs typeface="SimSun" charset="0"/>
              </a:rPr>
              <a:t>low </a:t>
            </a:r>
            <a:r>
              <a:rPr lang="en-US" altLang="zh-CN" sz="1800" dirty="0" smtClean="0">
                <a:latin typeface="+mj-lt"/>
                <a:ea typeface="SimSun" charset="0"/>
                <a:cs typeface="SimSun" charset="0"/>
                <a:sym typeface="Symbol" charset="0"/>
              </a:rPr>
              <a:t></a:t>
            </a:r>
            <a:endParaRPr lang="en-US" altLang="zh-CN" sz="1800" dirty="0" smtClean="0">
              <a:latin typeface="+mj-lt"/>
              <a:ea typeface="SimSun" charset="0"/>
              <a:cs typeface="SimSun" charset="0"/>
            </a:endParaRPr>
          </a:p>
          <a:p>
            <a:pPr marL="914400" lvl="1" indent="-457200">
              <a:lnSpc>
                <a:spcPct val="90000"/>
              </a:lnSpc>
              <a:buSzPct val="70000"/>
              <a:buFontTx/>
              <a:buAutoNum type="circleNumDbPlain"/>
            </a:pPr>
            <a:r>
              <a:rPr lang="en-US" altLang="zh-CN" sz="1800" dirty="0" smtClean="0">
                <a:latin typeface="+mj-lt"/>
                <a:ea typeface="SimSun" charset="0"/>
                <a:cs typeface="SimSun" charset="0"/>
                <a:sym typeface="Symbol" charset="0"/>
              </a:rPr>
              <a:t>bidirectional </a:t>
            </a:r>
            <a:r>
              <a:rPr lang="en-US" altLang="zh-CN" sz="1800" dirty="0" err="1" smtClean="0">
                <a:latin typeface="+mj-lt"/>
                <a:ea typeface="SimSun" charset="0"/>
                <a:cs typeface="SimSun" charset="0"/>
                <a:sym typeface="Symbol" charset="0"/>
              </a:rPr>
              <a:t>suprathermal</a:t>
            </a:r>
            <a:r>
              <a:rPr lang="en-US" altLang="zh-CN" sz="1800" dirty="0" smtClean="0">
                <a:latin typeface="+mj-lt"/>
                <a:ea typeface="SimSun" charset="0"/>
                <a:cs typeface="SimSun" charset="0"/>
                <a:sym typeface="Symbol" charset="0"/>
              </a:rPr>
              <a:t> electron fluxes</a:t>
            </a:r>
          </a:p>
          <a:p>
            <a:pPr marL="914400" lvl="1" indent="-457200">
              <a:lnSpc>
                <a:spcPct val="90000"/>
              </a:lnSpc>
              <a:buSzPct val="70000"/>
              <a:buFontTx/>
              <a:buAutoNum type="circleNumDbPlain"/>
            </a:pPr>
            <a:r>
              <a:rPr lang="en-US" altLang="zh-CN" sz="1800" dirty="0" err="1" smtClean="0">
                <a:latin typeface="+mj-lt"/>
                <a:ea typeface="SimSun" charset="0"/>
                <a:cs typeface="SimSun" charset="0"/>
              </a:rPr>
              <a:t>P</a:t>
            </a:r>
            <a:r>
              <a:rPr lang="en-US" altLang="zh-CN" sz="1800" baseline="-25000" dirty="0" err="1" smtClean="0">
                <a:latin typeface="+mj-lt"/>
                <a:ea typeface="SimSun" charset="0"/>
                <a:cs typeface="SimSun" charset="0"/>
              </a:rPr>
              <a:t>t</a:t>
            </a:r>
            <a:r>
              <a:rPr lang="en-US" altLang="zh-CN" sz="1800" dirty="0" smtClean="0">
                <a:latin typeface="+mj-lt"/>
                <a:ea typeface="SimSun" charset="0"/>
                <a:cs typeface="SimSun" charset="0"/>
              </a:rPr>
              <a:t> enhancement</a:t>
            </a:r>
          </a:p>
          <a:p>
            <a:pPr marL="914400" lvl="1" indent="-457200">
              <a:lnSpc>
                <a:spcPct val="90000"/>
              </a:lnSpc>
              <a:buSzPct val="70000"/>
              <a:buFontTx/>
              <a:buAutoNum type="circleNumDbPlain"/>
            </a:pPr>
            <a:r>
              <a:rPr lang="en-US" altLang="zh-CN" sz="1800" dirty="0" smtClean="0">
                <a:latin typeface="+mj-lt"/>
                <a:ea typeface="SimSun" charset="0"/>
                <a:cs typeface="SimSun" charset="0"/>
              </a:rPr>
              <a:t>a declining </a:t>
            </a:r>
            <a:r>
              <a:rPr lang="en-US" altLang="zh-CN" sz="1800" dirty="0" err="1" smtClean="0">
                <a:latin typeface="+mj-lt"/>
                <a:ea typeface="SimSun" charset="0"/>
                <a:cs typeface="SimSun" charset="0"/>
              </a:rPr>
              <a:t>V</a:t>
            </a:r>
            <a:r>
              <a:rPr lang="en-US" altLang="zh-CN" sz="1800" baseline="-25000" dirty="0" err="1" smtClean="0">
                <a:latin typeface="+mj-lt"/>
                <a:ea typeface="SimSun" charset="0"/>
                <a:cs typeface="SimSun" charset="0"/>
              </a:rPr>
              <a:t>p</a:t>
            </a:r>
            <a:endParaRPr lang="en-US" altLang="zh-CN" sz="1800" dirty="0" smtClean="0">
              <a:latin typeface="+mj-lt"/>
              <a:ea typeface="SimSun" charset="0"/>
              <a:cs typeface="SimSun" charset="0"/>
            </a:endParaRPr>
          </a:p>
          <a:p>
            <a:pPr marL="914400" lvl="1" indent="-457200">
              <a:lnSpc>
                <a:spcPct val="90000"/>
              </a:lnSpc>
              <a:buSzPct val="70000"/>
              <a:buFontTx/>
              <a:buAutoNum type="circleNumDbPlain"/>
            </a:pPr>
            <a:r>
              <a:rPr lang="en-US" altLang="zh-CN" sz="1800" dirty="0" smtClean="0">
                <a:latin typeface="+mj-lt"/>
                <a:ea typeface="SimSun" charset="0"/>
                <a:cs typeface="SimSun" charset="0"/>
                <a:sym typeface="Symbol" charset="0"/>
              </a:rPr>
              <a:t>CME candidate from solar and heliospheric images</a:t>
            </a:r>
          </a:p>
          <a:p>
            <a:pPr marL="914400" lvl="1" indent="-457200">
              <a:lnSpc>
                <a:spcPct val="90000"/>
              </a:lnSpc>
              <a:buSzPct val="70000"/>
              <a:buFontTx/>
              <a:buAutoNum type="circleNumDbPlain"/>
            </a:pPr>
            <a:endParaRPr lang="en-US" altLang="zh-CN" sz="1000" dirty="0" smtClean="0">
              <a:latin typeface="+mj-lt"/>
              <a:ea typeface="SimSun" charset="0"/>
              <a:cs typeface="SimSun" charset="0"/>
              <a:sym typeface="Symbol" charset="0"/>
            </a:endParaRPr>
          </a:p>
          <a:p>
            <a:pPr marL="533400" indent="-533400">
              <a:lnSpc>
                <a:spcPct val="90000"/>
              </a:lnSpc>
              <a:buSzPct val="70000"/>
              <a:buFontTx/>
              <a:buBlip>
                <a:blip r:embed="rId4"/>
              </a:buBlip>
            </a:pPr>
            <a:r>
              <a:rPr lang="en-US" altLang="zh-CN" sz="1800" dirty="0" smtClean="0">
                <a:latin typeface="+mj-lt"/>
                <a:ea typeface="SimSun" charset="0"/>
                <a:cs typeface="SimSun" charset="0"/>
                <a:sym typeface="Symbol" charset="0"/>
              </a:rPr>
              <a:t>Generally, at least </a:t>
            </a:r>
            <a:r>
              <a:rPr lang="en-US" altLang="zh-CN" sz="1800" b="1" dirty="0" smtClean="0">
                <a:latin typeface="+mj-lt"/>
                <a:ea typeface="SimSun" charset="0"/>
                <a:cs typeface="SimSun" charset="0"/>
                <a:sym typeface="Symbol" charset="0"/>
              </a:rPr>
              <a:t>3</a:t>
            </a:r>
            <a:r>
              <a:rPr lang="en-US" altLang="zh-CN" sz="1800" dirty="0" smtClean="0">
                <a:latin typeface="+mj-lt"/>
                <a:ea typeface="SimSun" charset="0"/>
                <a:cs typeface="SimSun" charset="0"/>
                <a:sym typeface="Symbol" charset="0"/>
              </a:rPr>
              <a:t> signatures</a:t>
            </a:r>
          </a:p>
          <a:p>
            <a:pPr marL="533400" indent="-533400">
              <a:lnSpc>
                <a:spcPct val="90000"/>
              </a:lnSpc>
              <a:buSzPct val="70000"/>
              <a:buFontTx/>
              <a:buBlip>
                <a:blip r:embed="rId4"/>
              </a:buBlip>
            </a:pPr>
            <a:r>
              <a:rPr lang="en-US" altLang="zh-CN" sz="1800" dirty="0" smtClean="0">
                <a:latin typeface="+mj-lt"/>
                <a:ea typeface="SimSun" charset="0"/>
                <a:cs typeface="SimSun" charset="0"/>
                <a:sym typeface="Symbol" charset="0"/>
              </a:rPr>
              <a:t>None of the above criteria is necessary when any 3 signatures in the criteria list are prominent</a:t>
            </a:r>
          </a:p>
          <a:p>
            <a:pPr marL="533400" indent="-533400">
              <a:lnSpc>
                <a:spcPct val="90000"/>
              </a:lnSpc>
              <a:buSzPct val="70000"/>
              <a:buFontTx/>
              <a:buBlip>
                <a:blip r:embed="rId4"/>
              </a:buBlip>
            </a:pPr>
            <a:endParaRPr lang="en-US" altLang="zh-CN" sz="1800" dirty="0">
              <a:latin typeface="+mj-lt"/>
              <a:ea typeface="SimSun" charset="0"/>
              <a:cs typeface="SimSun" charset="0"/>
              <a:sym typeface="Symbol" charset="0"/>
            </a:endParaRPr>
          </a:p>
          <a:p>
            <a:pPr marL="0" indent="0">
              <a:lnSpc>
                <a:spcPct val="90000"/>
              </a:lnSpc>
              <a:buSzPct val="70000"/>
              <a:buNone/>
            </a:pPr>
            <a:r>
              <a:rPr lang="en-US" altLang="zh-CN" sz="1800" dirty="0" smtClean="0">
                <a:latin typeface="+mj-lt"/>
                <a:ea typeface="SimSun" charset="0"/>
                <a:cs typeface="SimSun" charset="0"/>
                <a:sym typeface="Symbol" charset="0"/>
              </a:rPr>
              <a:t>See more details on ICME identification in </a:t>
            </a:r>
            <a:r>
              <a:rPr lang="en-US" altLang="zh-CN" sz="1800" dirty="0" err="1" smtClean="0">
                <a:solidFill>
                  <a:srgbClr val="000090"/>
                </a:solidFill>
                <a:latin typeface="+mj-lt"/>
                <a:ea typeface="SimSun" charset="0"/>
                <a:cs typeface="SimSun" charset="0"/>
                <a:sym typeface="Symbol" charset="0"/>
              </a:rPr>
              <a:t>Burlaga</a:t>
            </a:r>
            <a:r>
              <a:rPr lang="en-US" altLang="zh-CN" sz="1800" dirty="0" smtClean="0">
                <a:solidFill>
                  <a:srgbClr val="000090"/>
                </a:solidFill>
                <a:latin typeface="+mj-lt"/>
                <a:ea typeface="SimSun" charset="0"/>
                <a:cs typeface="SimSun" charset="0"/>
                <a:sym typeface="Symbol" charset="0"/>
              </a:rPr>
              <a:t> (1991), and Gosling (1991).</a:t>
            </a:r>
            <a:endParaRPr lang="en-US" altLang="zh-CN" sz="1800" dirty="0">
              <a:solidFill>
                <a:srgbClr val="000090"/>
              </a:solidFill>
              <a:latin typeface="+mj-lt"/>
              <a:ea typeface="SimSun" charset="0"/>
              <a:cs typeface="SimSun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09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4174</Words>
  <Application>Microsoft Macintosh PowerPoint</Application>
  <PresentationFormat>On-screen Show (4:3)</PresentationFormat>
  <Paragraphs>181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Office-Design</vt:lpstr>
      <vt:lpstr>Tutorial: Coronal holes and space weather consequences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Universität Graz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Manuela Temmer</dc:creator>
  <cp:lastModifiedBy>Masha Kuznetsova</cp:lastModifiedBy>
  <cp:revision>239</cp:revision>
  <dcterms:created xsi:type="dcterms:W3CDTF">2016-01-07T16:06:39Z</dcterms:created>
  <dcterms:modified xsi:type="dcterms:W3CDTF">2016-01-24T06:05:11Z</dcterms:modified>
</cp:coreProperties>
</file>