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21" r:id="rId3"/>
    <p:sldId id="329" r:id="rId4"/>
    <p:sldId id="330" r:id="rId5"/>
    <p:sldId id="328" r:id="rId6"/>
    <p:sldId id="336" r:id="rId7"/>
    <p:sldId id="322" r:id="rId8"/>
    <p:sldId id="323" r:id="rId9"/>
    <p:sldId id="324" r:id="rId10"/>
    <p:sldId id="325" r:id="rId11"/>
    <p:sldId id="331" r:id="rId12"/>
    <p:sldId id="333" r:id="rId13"/>
    <p:sldId id="334" r:id="rId14"/>
    <p:sldId id="335" r:id="rId15"/>
    <p:sldId id="337" r:id="rId16"/>
    <p:sldId id="338" r:id="rId17"/>
    <p:sldId id="332" r:id="rId18"/>
    <p:sldId id="339" r:id="rId19"/>
    <p:sldId id="340" r:id="rId20"/>
    <p:sldId id="32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352"/>
      </p:cViewPr>
      <p:guideLst>
        <p:guide orient="horz" pos="1102"/>
        <p:guide pos="25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BB87-00A3-2541-B3E6-2B1D6B37CB00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07F8-63FC-8D40-9BEE-B6E9BFB3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2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14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15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16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17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18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19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20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5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7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8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9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10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11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12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13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1C3E0-F5FC-5445-A7D2-57586A2818A3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4800" y="184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167" y="727372"/>
            <a:ext cx="7742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0"/>
                </a:solidFill>
                <a:latin typeface="Times"/>
                <a:cs typeface="Times"/>
              </a:rPr>
              <a:t>Ionospheric</a:t>
            </a:r>
            <a:r>
              <a:rPr lang="en-US" sz="3600" b="1" dirty="0" smtClean="0">
                <a:solidFill>
                  <a:srgbClr val="000090"/>
                </a:solidFill>
                <a:latin typeface="Times"/>
                <a:cs typeface="Times"/>
              </a:rPr>
              <a:t> Models and </a:t>
            </a:r>
            <a:r>
              <a:rPr lang="en-US" sz="3600" b="1" smtClean="0">
                <a:solidFill>
                  <a:srgbClr val="000090"/>
                </a:solidFill>
                <a:latin typeface="Times"/>
                <a:cs typeface="Times"/>
              </a:rPr>
              <a:t>Their </a:t>
            </a:r>
            <a:r>
              <a:rPr lang="en-US" sz="3600" b="1" smtClean="0">
                <a:solidFill>
                  <a:srgbClr val="000090"/>
                </a:solidFill>
                <a:latin typeface="Times"/>
                <a:cs typeface="Times"/>
              </a:rPr>
              <a:t>Uncertainties</a:t>
            </a:r>
            <a:endParaRPr lang="en-US" sz="36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459" y="2339058"/>
            <a:ext cx="559825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1" dirty="0" smtClean="0"/>
              <a:t>Ludger Scherliess and Robert W. </a:t>
            </a:r>
            <a:r>
              <a:rPr lang="en-US" sz="2400" b="1" dirty="0" err="1" smtClean="0"/>
              <a:t>Schunk</a:t>
            </a:r>
            <a:endParaRPr lang="en-US" sz="2400" b="1" dirty="0"/>
          </a:p>
          <a:p>
            <a:pPr algn="ctr">
              <a:buNone/>
            </a:pPr>
            <a:endParaRPr lang="en-US" sz="2400" dirty="0"/>
          </a:p>
          <a:p>
            <a:pPr algn="ctr"/>
            <a:r>
              <a:rPr lang="en-US" sz="2400" dirty="0" smtClean="0"/>
              <a:t>Center for Atmospheric and Space Sciences</a:t>
            </a:r>
          </a:p>
          <a:p>
            <a:pPr algn="ctr"/>
            <a:r>
              <a:rPr lang="en-US" sz="2400" dirty="0" smtClean="0"/>
              <a:t>Utah State University</a:t>
            </a:r>
          </a:p>
          <a:p>
            <a:pPr algn="ctr"/>
            <a:endParaRPr lang="en-US" sz="2400" dirty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GEM Mini-Workshop</a:t>
            </a:r>
            <a:endParaRPr lang="en-US" sz="2000" dirty="0"/>
          </a:p>
          <a:p>
            <a:pPr algn="ctr"/>
            <a:r>
              <a:rPr lang="en-US" sz="2000" dirty="0" smtClean="0"/>
              <a:t>San Francisco</a:t>
            </a:r>
          </a:p>
          <a:p>
            <a:pPr algn="ctr"/>
            <a:r>
              <a:rPr lang="en-US" sz="2000" dirty="0" smtClean="0"/>
              <a:t>December 2015 </a:t>
            </a:r>
          </a:p>
        </p:txBody>
      </p:sp>
      <p:pic>
        <p:nvPicPr>
          <p:cNvPr id="28" name="Picture 86" descr="usu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13" y="1828800"/>
            <a:ext cx="84724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6" descr="usu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913" y="1981200"/>
            <a:ext cx="84724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usu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4" y="5573368"/>
            <a:ext cx="3948374" cy="108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6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10</a:t>
            </a:fld>
            <a:endParaRPr lang="en-US" sz="1400" baseline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281" y="204589"/>
            <a:ext cx="8389938" cy="914400"/>
          </a:xfrm>
        </p:spPr>
        <p:txBody>
          <a:bodyPr anchor="t"/>
          <a:lstStyle/>
          <a:p>
            <a:r>
              <a:rPr lang="en-US" altLang="ko-KR" b="1" dirty="0" smtClean="0">
                <a:latin typeface="Times New Roman" charset="0"/>
              </a:rPr>
              <a:t>Equatorial Primo Study</a:t>
            </a:r>
            <a:endParaRPr lang="en-US" altLang="ko-KR" b="1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282" y="922960"/>
            <a:ext cx="8600186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All models used the same:</a:t>
            </a:r>
          </a:p>
          <a:p>
            <a:pPr marL="514350" indent="-514350">
              <a:buAutoNum type="alphaLcPeriod"/>
            </a:pPr>
            <a:r>
              <a:rPr lang="en-US" sz="2600" dirty="0" smtClean="0">
                <a:solidFill>
                  <a:srgbClr val="008000"/>
                </a:solidFill>
              </a:rPr>
              <a:t>zonal </a:t>
            </a:r>
            <a:r>
              <a:rPr lang="en-US" sz="2600" dirty="0">
                <a:solidFill>
                  <a:srgbClr val="008000"/>
                </a:solidFill>
              </a:rPr>
              <a:t>and </a:t>
            </a:r>
            <a:r>
              <a:rPr lang="en-US" sz="2600" dirty="0" err="1">
                <a:solidFill>
                  <a:srgbClr val="008000"/>
                </a:solidFill>
              </a:rPr>
              <a:t>meridional</a:t>
            </a:r>
            <a:r>
              <a:rPr lang="en-US" sz="2600" dirty="0">
                <a:solidFill>
                  <a:srgbClr val="008000"/>
                </a:solidFill>
              </a:rPr>
              <a:t> neutral winds (HWM-93</a:t>
            </a:r>
            <a:r>
              <a:rPr lang="en-US" sz="2600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AutoNum type="alphaLcPeriod"/>
            </a:pPr>
            <a:r>
              <a:rPr lang="en-US" sz="2600" dirty="0">
                <a:solidFill>
                  <a:srgbClr val="008000"/>
                </a:solidFill>
              </a:rPr>
              <a:t>N</a:t>
            </a:r>
            <a:r>
              <a:rPr lang="en-US" sz="2600" dirty="0" smtClean="0">
                <a:solidFill>
                  <a:srgbClr val="008000"/>
                </a:solidFill>
              </a:rPr>
              <a:t>eutral composition (NRL-MSIS00) </a:t>
            </a:r>
          </a:p>
          <a:p>
            <a:r>
              <a:rPr lang="en-US" sz="2600" dirty="0" smtClean="0">
                <a:solidFill>
                  <a:srgbClr val="008000"/>
                </a:solidFill>
              </a:rPr>
              <a:t>b</a:t>
            </a:r>
            <a:r>
              <a:rPr lang="en-US" sz="2600" dirty="0">
                <a:solidFill>
                  <a:srgbClr val="008000"/>
                </a:solidFill>
              </a:rPr>
              <a:t>. </a:t>
            </a:r>
            <a:r>
              <a:rPr lang="en-US" sz="2600" dirty="0" smtClean="0">
                <a:solidFill>
                  <a:srgbClr val="008000"/>
                </a:solidFill>
              </a:rPr>
              <a:t>   vertical </a:t>
            </a:r>
            <a:r>
              <a:rPr lang="en-US" sz="2600" dirty="0">
                <a:solidFill>
                  <a:srgbClr val="008000"/>
                </a:solidFill>
              </a:rPr>
              <a:t>drifts (S&amp;F empirical model) </a:t>
            </a:r>
            <a:endParaRPr lang="en-US" sz="2600" dirty="0" smtClean="0">
              <a:solidFill>
                <a:srgbClr val="008000"/>
              </a:solidFill>
            </a:endParaRPr>
          </a:p>
          <a:p>
            <a:pPr>
              <a:lnSpc>
                <a:spcPct val="70000"/>
              </a:lnSpc>
            </a:pPr>
            <a:endParaRPr lang="en-US" sz="2600" b="1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But they differ in the ion</a:t>
            </a:r>
            <a:r>
              <a:rPr lang="en-US" sz="2600" b="1" dirty="0">
                <a:solidFill>
                  <a:srgbClr val="FF0000"/>
                </a:solidFill>
              </a:rPr>
              <a:t>-neutral collision frequency (O-O</a:t>
            </a:r>
            <a:r>
              <a:rPr lang="en-US" sz="2600" b="1" dirty="0" smtClean="0">
                <a:solidFill>
                  <a:srgbClr val="FF0000"/>
                </a:solidFill>
              </a:rPr>
              <a:t>+)</a:t>
            </a:r>
          </a:p>
        </p:txBody>
      </p:sp>
      <p:pic>
        <p:nvPicPr>
          <p:cNvPr id="3" name="Picture 2" descr="Screen Shot 2015-12-05 at 1.12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4" y="3327380"/>
            <a:ext cx="7581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11</a:t>
            </a:fld>
            <a:endParaRPr lang="en-US" sz="1400" baseline="0"/>
          </a:p>
        </p:txBody>
      </p:sp>
      <p:pic>
        <p:nvPicPr>
          <p:cNvPr id="2" name="Picture 1" descr="Screen Shot 2015-12-05 at 1.4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795"/>
            <a:ext cx="9144000" cy="5390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33" y="6405036"/>
            <a:ext cx="219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Jenniges</a:t>
            </a:r>
            <a:r>
              <a:rPr lang="en-US" b="1" dirty="0"/>
              <a:t> et </a:t>
            </a:r>
            <a:r>
              <a:rPr lang="en-US" b="1" dirty="0" smtClean="0"/>
              <a:t>al. </a:t>
            </a:r>
            <a:r>
              <a:rPr lang="en-US" b="1" dirty="0"/>
              <a:t>(2010)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3701" y="115669"/>
            <a:ext cx="5698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O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- O Collision Frequency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Factor of 2 – Factor of 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12</a:t>
            </a:fld>
            <a:endParaRPr lang="en-US" sz="1400" baseline="0"/>
          </a:p>
        </p:txBody>
      </p:sp>
      <p:sp>
        <p:nvSpPr>
          <p:cNvPr id="4" name="TextBox 3"/>
          <p:cNvSpPr txBox="1"/>
          <p:nvPr/>
        </p:nvSpPr>
        <p:spPr>
          <a:xfrm>
            <a:off x="270934" y="1631877"/>
            <a:ext cx="8788401" cy="4731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lnSpc>
                <a:spcPct val="120000"/>
              </a:lnSpc>
            </a:pPr>
            <a:r>
              <a:rPr lang="en-US" sz="2800" b="1" dirty="0" smtClean="0">
                <a:solidFill>
                  <a:srgbClr val="000090"/>
                </a:solidFill>
              </a:rPr>
              <a:t>•  </a:t>
            </a:r>
            <a:r>
              <a:rPr lang="en-US" sz="2800" b="1" dirty="0">
                <a:solidFill>
                  <a:srgbClr val="000090"/>
                </a:solidFill>
              </a:rPr>
              <a:t>IFM TEC Compared to TOPEX TEC</a:t>
            </a:r>
          </a:p>
          <a:p>
            <a:pPr marL="338138" indent="-338138">
              <a:lnSpc>
                <a:spcPct val="12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•  TOPEX Measures Vertical TEC Over Oceans (1340 km)</a:t>
            </a:r>
          </a:p>
          <a:p>
            <a:pPr marL="338138" indent="-338138">
              <a:lnSpc>
                <a:spcPct val="12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•  10 - Year TOPEX Data Base (1992-2003)</a:t>
            </a:r>
          </a:p>
          <a:p>
            <a:pPr marL="338138" indent="-338138">
              <a:lnSpc>
                <a:spcPct val="12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•  18-Sec Averaged Data = 11 Million TEC Values</a:t>
            </a:r>
          </a:p>
          <a:p>
            <a:pPr marL="338138" indent="-338138">
              <a:lnSpc>
                <a:spcPct val="12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•  Comparisons Covered Different Seasonal, Solar Cycle, </a:t>
            </a:r>
            <a:r>
              <a:rPr lang="en-US" sz="2800" b="1" dirty="0" smtClean="0">
                <a:solidFill>
                  <a:srgbClr val="000090"/>
                </a:solidFill>
              </a:rPr>
              <a:t>  and </a:t>
            </a:r>
            <a:r>
              <a:rPr lang="en-US" sz="2800" b="1" dirty="0">
                <a:solidFill>
                  <a:srgbClr val="000090"/>
                </a:solidFill>
              </a:rPr>
              <a:t>Magnetic Activity Conditions</a:t>
            </a:r>
          </a:p>
          <a:p>
            <a:pPr marL="338138" indent="-338138">
              <a:lnSpc>
                <a:spcPct val="12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•  Uncertain Parameters in the IFM Adjusted to Bring IFM into Better Agreement with TOPEX TEC</a:t>
            </a:r>
          </a:p>
          <a:p>
            <a:pPr marL="338138" indent="-338138">
              <a:lnSpc>
                <a:spcPct val="12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•  Also Compared to 10-year </a:t>
            </a:r>
            <a:r>
              <a:rPr lang="en-US" sz="2800" b="1" dirty="0" err="1">
                <a:solidFill>
                  <a:srgbClr val="000090"/>
                </a:solidFill>
              </a:rPr>
              <a:t>Ionosonde</a:t>
            </a:r>
            <a:r>
              <a:rPr lang="en-US" sz="2800" b="1" dirty="0">
                <a:solidFill>
                  <a:srgbClr val="000090"/>
                </a:solidFill>
              </a:rPr>
              <a:t> Dataset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118" y="340495"/>
            <a:ext cx="8200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Determining Uncertain Parameters in IFM 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8704" y="1022236"/>
            <a:ext cx="7089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3200" b="1" dirty="0" err="1" smtClean="0">
                <a:solidFill>
                  <a:srgbClr val="FF0000"/>
                </a:solidFill>
              </a:rPr>
              <a:t>Unbiasing</a:t>
            </a:r>
            <a:r>
              <a:rPr lang="en-US" sz="3200" b="1" dirty="0" smtClean="0">
                <a:solidFill>
                  <a:srgbClr val="FF0000"/>
                </a:solidFill>
              </a:rPr>
              <a:t> the Model (Zhu et al. 2006)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05 at 1.5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3" y="0"/>
            <a:ext cx="65619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6213" y="4618273"/>
            <a:ext cx="2277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IFM (before)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44013" y="1224198"/>
            <a:ext cx="1993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TOPEX TEC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66213" y="6500336"/>
            <a:ext cx="1328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Zhu et al.,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10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05 at 1.54.5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1"/>
          <a:stretch/>
        </p:blipFill>
        <p:spPr>
          <a:xfrm>
            <a:off x="-16667" y="269876"/>
            <a:ext cx="4368544" cy="3167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8011" y="1203522"/>
            <a:ext cx="4825990" cy="143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TEC Ratio: 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IFM(before)/TOPEX</a:t>
            </a:r>
            <a:endParaRPr lang="en-US" sz="32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05 at 1.54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7" y="269876"/>
            <a:ext cx="4368544" cy="6383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8011" y="1203522"/>
            <a:ext cx="4825990" cy="143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TEC Ratio: 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IFM(before)/TOPEX</a:t>
            </a:r>
            <a:endParaRPr lang="en-US" sz="32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944" y="4319255"/>
            <a:ext cx="4741324" cy="143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TEC Ratio: 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IFM(after)/TOPEX</a:t>
            </a:r>
            <a:endParaRPr lang="en-US" sz="3200" dirty="0" smtClean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33" y="6487154"/>
            <a:ext cx="1328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Zhu et al.,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11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05 at 1.54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7" y="269876"/>
            <a:ext cx="4368544" cy="6383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1078" y="3251335"/>
            <a:ext cx="48259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>
                <a:solidFill>
                  <a:srgbClr val="000090"/>
                </a:solidFill>
              </a:rPr>
              <a:t>IFM Parameters </a:t>
            </a:r>
            <a:r>
              <a:rPr lang="en-US" sz="3200" b="1" dirty="0" smtClean="0">
                <a:solidFill>
                  <a:srgbClr val="000090"/>
                </a:solidFill>
              </a:rPr>
              <a:t>Adjusted: </a:t>
            </a:r>
            <a:endParaRPr lang="en-US" sz="3200" dirty="0" smtClean="0">
              <a:solidFill>
                <a:srgbClr val="00009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700" dirty="0" smtClean="0">
                <a:solidFill>
                  <a:srgbClr val="FF0000"/>
                </a:solidFill>
              </a:rPr>
              <a:t>• </a:t>
            </a:r>
            <a:r>
              <a:rPr lang="en-US" sz="2700" b="1" dirty="0" smtClean="0">
                <a:solidFill>
                  <a:srgbClr val="FF0000"/>
                </a:solidFill>
              </a:rPr>
              <a:t>O</a:t>
            </a:r>
            <a:r>
              <a:rPr lang="en-US" sz="2700" b="1" baseline="30000" dirty="0">
                <a:solidFill>
                  <a:srgbClr val="FF0000"/>
                </a:solidFill>
              </a:rPr>
              <a:t>+</a:t>
            </a:r>
            <a:r>
              <a:rPr lang="en-US" sz="2700" b="1" dirty="0">
                <a:solidFill>
                  <a:srgbClr val="FF0000"/>
                </a:solidFill>
              </a:rPr>
              <a:t> - O Collision Frequency</a:t>
            </a:r>
            <a:br>
              <a:rPr lang="en-US" sz="2700" b="1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• </a:t>
            </a:r>
            <a:r>
              <a:rPr lang="en-US" sz="2700" b="1" dirty="0">
                <a:solidFill>
                  <a:srgbClr val="FF0000"/>
                </a:solidFill>
              </a:rPr>
              <a:t>Secondary Electron Production </a:t>
            </a:r>
            <a:endParaRPr lang="en-US" sz="2700" b="1" dirty="0" smtClean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700" dirty="0" smtClean="0">
                <a:solidFill>
                  <a:srgbClr val="FF0000"/>
                </a:solidFill>
              </a:rPr>
              <a:t>• </a:t>
            </a:r>
            <a:r>
              <a:rPr lang="en-US" sz="2700" b="1" dirty="0">
                <a:solidFill>
                  <a:srgbClr val="FF0000"/>
                </a:solidFill>
              </a:rPr>
              <a:t>Zonal Neutral Wind</a:t>
            </a:r>
            <a:br>
              <a:rPr lang="en-US" sz="2700" b="1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• </a:t>
            </a:r>
            <a:r>
              <a:rPr lang="en-US" sz="2700" b="1" dirty="0">
                <a:solidFill>
                  <a:srgbClr val="FF0000"/>
                </a:solidFill>
              </a:rPr>
              <a:t>Equatorial Electrical Field </a:t>
            </a:r>
            <a:endParaRPr lang="en-US" sz="27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011" y="1203522"/>
            <a:ext cx="4825990" cy="143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TEC Ratio: </a:t>
            </a:r>
          </a:p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IFM(before)/TOPEX</a:t>
            </a:r>
            <a:endParaRPr lang="en-US" sz="3200" dirty="0" smtClean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33" y="6487154"/>
            <a:ext cx="1328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Zhu et al.,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11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68303" y="2133600"/>
            <a:ext cx="8193311" cy="3794606"/>
            <a:chOff x="368303" y="2133600"/>
            <a:chExt cx="8193311" cy="3794606"/>
          </a:xfrm>
        </p:grpSpPr>
        <p:grpSp>
          <p:nvGrpSpPr>
            <p:cNvPr id="18" name="Group 17"/>
            <p:cNvGrpSpPr/>
            <p:nvPr/>
          </p:nvGrpSpPr>
          <p:grpSpPr>
            <a:xfrm>
              <a:off x="368303" y="2133600"/>
              <a:ext cx="8193311" cy="3794606"/>
              <a:chOff x="368303" y="2133600"/>
              <a:chExt cx="8193311" cy="379460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8303" y="2133600"/>
                <a:ext cx="8193311" cy="3794606"/>
                <a:chOff x="368303" y="1536700"/>
                <a:chExt cx="8193311" cy="3794606"/>
              </a:xfrm>
            </p:grpSpPr>
            <p:pic>
              <p:nvPicPr>
                <p:cNvPr id="3" name="Picture 2" descr="Screen Shot 2015-12-11 at 12.02.34 PM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611" b="39121"/>
                <a:stretch/>
              </p:blipFill>
              <p:spPr>
                <a:xfrm>
                  <a:off x="469903" y="1536700"/>
                  <a:ext cx="8058649" cy="3403600"/>
                </a:xfrm>
                <a:prstGeom prst="rect">
                  <a:avLst/>
                </a:prstGeom>
              </p:spPr>
            </p:pic>
            <p:pic>
              <p:nvPicPr>
                <p:cNvPr id="8" name="Picture 7" descr="Screen Shot 2015-12-11 at 12.02.34 PM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901" t="78101"/>
                <a:stretch/>
              </p:blipFill>
              <p:spPr>
                <a:xfrm>
                  <a:off x="7747000" y="3833830"/>
                  <a:ext cx="814614" cy="1374740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5-12-11 at 12.02.34 PM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101" r="94693"/>
                <a:stretch/>
              </p:blipFill>
              <p:spPr>
                <a:xfrm>
                  <a:off x="368303" y="2806700"/>
                  <a:ext cx="428090" cy="1374740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765300" y="4961974"/>
                  <a:ext cx="1181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Local Time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867400" y="4927600"/>
                  <a:ext cx="1181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Local Time</a:t>
                  </a:r>
                  <a:endParaRPr lang="en-US" dirty="0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7556500" y="2133600"/>
                <a:ext cx="1005114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 descr="Screen Shot 2015-12-11 at 12.02.34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0" t="78101" r="49737"/>
            <a:stretch/>
          </p:blipFill>
          <p:spPr>
            <a:xfrm>
              <a:off x="3987800" y="4368800"/>
              <a:ext cx="609600" cy="1498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7503" y="473848"/>
            <a:ext cx="8539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Are Coupled Models the Answer to the Problem?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1128" y="5832052"/>
            <a:ext cx="172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Fang et al., 2014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8303" y="1172924"/>
            <a:ext cx="78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Diurnal Variation of NmF2 and hmF2 at </a:t>
            </a:r>
            <a:r>
              <a:rPr lang="en-US" sz="2400" b="1" dirty="0" err="1" smtClean="0"/>
              <a:t>Jicamarca</a:t>
            </a:r>
            <a:r>
              <a:rPr lang="en-US" sz="2400" b="1" dirty="0" smtClean="0"/>
              <a:t> Longitude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4600" y="1800225"/>
            <a:ext cx="114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March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6600" y="1786870"/>
            <a:ext cx="105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NmF2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9300" y="1805315"/>
            <a:ext cx="100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mF2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14" y="448448"/>
            <a:ext cx="8216897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Independent Studies by CCMC have indicated:</a:t>
            </a:r>
          </a:p>
          <a:p>
            <a:endParaRPr lang="en-US" sz="3200" b="1" dirty="0" smtClean="0">
              <a:solidFill>
                <a:srgbClr val="00009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The agreement between </a:t>
            </a:r>
            <a:r>
              <a:rPr lang="en-US" sz="3200" b="1" dirty="0" err="1" smtClean="0">
                <a:solidFill>
                  <a:srgbClr val="FF0000"/>
                </a:solidFill>
              </a:rPr>
              <a:t>ionospheric</a:t>
            </a:r>
            <a:r>
              <a:rPr lang="en-US" sz="3200" b="1" dirty="0" smtClean="0">
                <a:solidFill>
                  <a:srgbClr val="FF0000"/>
                </a:solidFill>
              </a:rPr>
              <a:t> models and observations is complicated.</a:t>
            </a:r>
          </a:p>
          <a:p>
            <a:pPr marL="457200" indent="-457200">
              <a:buFont typeface="Wingdings" charset="2"/>
              <a:buChar char="Ø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Often stand-alone ionosphere models agree better with observations than coupled Ionosphere-Thermosphere (IT) models.</a:t>
            </a:r>
          </a:p>
          <a:p>
            <a:endParaRPr lang="en-US" sz="32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Data  Assimilation models agree with the observations and can help to elucidate the problems with </a:t>
            </a:r>
            <a:r>
              <a:rPr lang="en-US" sz="3200" b="1" dirty="0" err="1" smtClean="0">
                <a:solidFill>
                  <a:srgbClr val="008000"/>
                </a:solidFill>
              </a:rPr>
              <a:t>ionospheric</a:t>
            </a:r>
            <a:r>
              <a:rPr lang="en-US" sz="3200" b="1" dirty="0" smtClean="0">
                <a:solidFill>
                  <a:srgbClr val="008000"/>
                </a:solidFill>
              </a:rPr>
              <a:t> models!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1415" y="272321"/>
            <a:ext cx="8389938" cy="9144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>Problems </a:t>
            </a:r>
            <a:r>
              <a:rPr lang="en-US" b="1" dirty="0"/>
              <a:t>with Physics-Based Models </a:t>
            </a:r>
            <a:r>
              <a:rPr lang="en-US" dirty="0"/>
              <a:t/>
            </a:r>
            <a:br>
              <a:rPr lang="en-US" dirty="0"/>
            </a:br>
            <a:endParaRPr lang="en-US" altLang="ko-KR" b="1" dirty="0"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84" y="1083737"/>
            <a:ext cx="8568267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•  </a:t>
            </a:r>
            <a:r>
              <a:rPr lang="en-US" sz="3200" b="1" dirty="0" smtClean="0">
                <a:solidFill>
                  <a:srgbClr val="FF0000"/>
                </a:solidFill>
              </a:rPr>
              <a:t>Relatively </a:t>
            </a:r>
            <a:r>
              <a:rPr lang="en-US" sz="3200" b="1" dirty="0">
                <a:solidFill>
                  <a:srgbClr val="FF0000"/>
                </a:solidFill>
              </a:rPr>
              <a:t>Simple Math Formulations </a:t>
            </a:r>
            <a:r>
              <a:rPr lang="en-US" sz="3200" b="1" dirty="0" smtClean="0">
                <a:solidFill>
                  <a:srgbClr val="FF0000"/>
                </a:solidFill>
              </a:rPr>
              <a:t>			</a:t>
            </a:r>
            <a:r>
              <a:rPr lang="en-US" sz="3200" dirty="0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8000"/>
                </a:solidFill>
              </a:rPr>
              <a:t>Diffusion, MHD, etc.</a:t>
            </a:r>
            <a:endParaRPr lang="en-US" sz="3200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•  Uncertain Parameters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3200" dirty="0" smtClean="0">
                <a:solidFill>
                  <a:srgbClr val="008000"/>
                </a:solidFill>
              </a:rPr>
              <a:t>Chemical </a:t>
            </a:r>
            <a:r>
              <a:rPr lang="en-US" sz="3200" dirty="0">
                <a:solidFill>
                  <a:srgbClr val="008000"/>
                </a:solidFill>
              </a:rPr>
              <a:t>Rates, Collision Freq., etc.</a:t>
            </a:r>
          </a:p>
          <a:p>
            <a:pPr marL="406400" indent="-406400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•  Incomplete or Approximate Coupling Kinetic &amp; Fluid Formulations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•  Spatial &amp; Temporal Resolutions are Coarse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•  </a:t>
            </a:r>
            <a:r>
              <a:rPr lang="en-US" sz="3200" b="1" dirty="0">
                <a:solidFill>
                  <a:srgbClr val="FF0000"/>
                </a:solidFill>
              </a:rPr>
              <a:t>Missing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469" y="6079724"/>
            <a:ext cx="8962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ym typeface="Wingdings"/>
              </a:rPr>
              <a:t> </a:t>
            </a:r>
            <a:r>
              <a:rPr lang="en-US" sz="2600" dirty="0" smtClean="0"/>
              <a:t>Entire Chapman Conference was dedicated to these problems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4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281" y="204589"/>
            <a:ext cx="8389938" cy="914400"/>
          </a:xfrm>
        </p:spPr>
        <p:txBody>
          <a:bodyPr anchor="t"/>
          <a:lstStyle/>
          <a:p>
            <a:r>
              <a:rPr lang="en-US" altLang="ko-KR" b="1" dirty="0" smtClean="0">
                <a:latin typeface="Times New Roman" charset="0"/>
              </a:rPr>
              <a:t>Equatorial Primo Study</a:t>
            </a:r>
            <a:endParaRPr lang="en-US" altLang="ko-KR" b="1" dirty="0">
              <a:latin typeface="Times New Roman" charset="0"/>
            </a:endParaRPr>
          </a:p>
        </p:txBody>
      </p:sp>
      <p:pic>
        <p:nvPicPr>
          <p:cNvPr id="4" name="Picture 3" descr="Screen Shot 2015-12-05 at 1.1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8" y="1387016"/>
            <a:ext cx="8077205" cy="5388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392" y="932723"/>
            <a:ext cx="422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Ion </a:t>
            </a:r>
            <a:r>
              <a:rPr lang="en-US" sz="2400" b="1" dirty="0"/>
              <a:t>and Electron </a:t>
            </a:r>
            <a:r>
              <a:rPr lang="en-US" sz="2400" b="1" dirty="0" smtClean="0"/>
              <a:t>Temperatures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79665" y="6370120"/>
            <a:ext cx="175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Fang et al.,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3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2286000" y="2192523"/>
            <a:ext cx="603504" cy="576072"/>
          </a:xfrm>
          <a:custGeom>
            <a:avLst/>
            <a:gdLst>
              <a:gd name="connsiteX0" fmla="*/ 603504 w 603504"/>
              <a:gd name="connsiteY0" fmla="*/ 576072 h 576072"/>
              <a:gd name="connsiteX1" fmla="*/ 393192 w 603504"/>
              <a:gd name="connsiteY1" fmla="*/ 329184 h 576072"/>
              <a:gd name="connsiteX2" fmla="*/ 201168 w 603504"/>
              <a:gd name="connsiteY2" fmla="*/ 146304 h 576072"/>
              <a:gd name="connsiteX3" fmla="*/ 0 w 603504"/>
              <a:gd name="connsiteY3" fmla="*/ 0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504" h="576072">
                <a:moveTo>
                  <a:pt x="603504" y="576072"/>
                </a:moveTo>
                <a:cubicBezTo>
                  <a:pt x="531876" y="488442"/>
                  <a:pt x="460248" y="400812"/>
                  <a:pt x="393192" y="329184"/>
                </a:cubicBezTo>
                <a:cubicBezTo>
                  <a:pt x="326136" y="257556"/>
                  <a:pt x="266700" y="201168"/>
                  <a:pt x="201168" y="146304"/>
                </a:cubicBezTo>
                <a:cubicBezTo>
                  <a:pt x="135636" y="91440"/>
                  <a:pt x="67818" y="4572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81000" y="203199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US" sz="3200" b="1" dirty="0">
                <a:latin typeface="+mn-lt"/>
                <a:cs typeface="Arial" panose="020B0604020202020204" pitchFamily="34" charset="0"/>
              </a:rPr>
              <a:t>primary source of ionization is </a:t>
            </a: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solar </a:t>
            </a:r>
          </a:p>
          <a:p>
            <a:pPr algn="ctr"/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EUV </a:t>
            </a:r>
            <a:r>
              <a:rPr lang="en-US" sz="3200" b="1" dirty="0">
                <a:latin typeface="+mn-lt"/>
                <a:cs typeface="Arial" panose="020B0604020202020204" pitchFamily="34" charset="0"/>
              </a:rPr>
              <a:t>and X-ray </a:t>
            </a: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radiation</a:t>
            </a: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181600" y="1710260"/>
            <a:ext cx="28463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ym typeface="Symbol" charset="2"/>
              </a:rPr>
              <a:t>Topside</a:t>
            </a:r>
          </a:p>
          <a:p>
            <a:pPr>
              <a:spcAft>
                <a:spcPct val="40000"/>
              </a:spcAft>
            </a:pPr>
            <a:r>
              <a:rPr lang="en-US" altLang="en-US" dirty="0"/>
              <a:t>     O</a:t>
            </a:r>
            <a:r>
              <a:rPr lang="en-US" altLang="en-US" baseline="30000" dirty="0"/>
              <a:t>+</a:t>
            </a:r>
            <a:r>
              <a:rPr lang="en-US" altLang="en-US" dirty="0"/>
              <a:t>+H </a:t>
            </a:r>
            <a:r>
              <a:rPr lang="en-US" altLang="en-US" dirty="0">
                <a:sym typeface="Symbol" charset="2"/>
              </a:rPr>
              <a:t> H</a:t>
            </a:r>
            <a:r>
              <a:rPr lang="en-US" altLang="en-US" baseline="30000" dirty="0">
                <a:sym typeface="Symbol" charset="2"/>
              </a:rPr>
              <a:t>+</a:t>
            </a:r>
            <a:r>
              <a:rPr lang="en-US" altLang="en-US" dirty="0">
                <a:sym typeface="Symbol" charset="2"/>
              </a:rPr>
              <a:t>+</a:t>
            </a:r>
            <a:r>
              <a:rPr lang="en-US" altLang="en-US" dirty="0" smtClean="0">
                <a:sym typeface="Symbol" charset="2"/>
              </a:rPr>
              <a:t>O</a:t>
            </a:r>
            <a:endParaRPr lang="en-US" altLang="en-US" dirty="0" smtClean="0"/>
          </a:p>
          <a:p>
            <a:pPr>
              <a:lnSpc>
                <a:spcPct val="60000"/>
              </a:lnSpc>
              <a:spcAft>
                <a:spcPct val="40000"/>
              </a:spcAft>
            </a:pPr>
            <a:endParaRPr lang="en-US" altLang="en-US" dirty="0" smtClean="0"/>
          </a:p>
          <a:p>
            <a:pPr>
              <a:spcAft>
                <a:spcPct val="40000"/>
              </a:spcAft>
            </a:pPr>
            <a:r>
              <a:rPr lang="en-US" altLang="en-US" dirty="0" smtClean="0"/>
              <a:t>F-Region</a:t>
            </a:r>
            <a:endParaRPr lang="en-US" altLang="en-US" dirty="0"/>
          </a:p>
          <a:p>
            <a:pPr>
              <a:spcAft>
                <a:spcPct val="40000"/>
              </a:spcAft>
            </a:pPr>
            <a:r>
              <a:rPr lang="en-US" altLang="en-US" dirty="0"/>
              <a:t>     </a:t>
            </a:r>
            <a:r>
              <a:rPr lang="en-US" altLang="en-US" dirty="0" err="1" smtClean="0"/>
              <a:t>O+h</a:t>
            </a:r>
            <a:r>
              <a:rPr lang="en-US" altLang="en-US" dirty="0" err="1" smtClean="0">
                <a:latin typeface="Symbol" charset="2"/>
              </a:rPr>
              <a:t>n</a:t>
            </a:r>
            <a:r>
              <a:rPr lang="en-US" altLang="en-US" dirty="0" smtClean="0"/>
              <a:t> 	</a:t>
            </a:r>
            <a:r>
              <a:rPr lang="en-US" altLang="en-US" dirty="0" smtClean="0">
                <a:sym typeface="Symbol" charset="2"/>
              </a:rPr>
              <a:t> </a:t>
            </a:r>
            <a:r>
              <a:rPr lang="en-US" altLang="en-US" dirty="0">
                <a:sym typeface="Symbol" charset="2"/>
              </a:rPr>
              <a:t>O</a:t>
            </a:r>
            <a:r>
              <a:rPr lang="en-US" altLang="en-US" baseline="30000" dirty="0">
                <a:sym typeface="Symbol" charset="2"/>
              </a:rPr>
              <a:t>+</a:t>
            </a:r>
            <a:r>
              <a:rPr lang="en-US" altLang="en-US" dirty="0">
                <a:sym typeface="Symbol" charset="2"/>
              </a:rPr>
              <a:t>+e*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ym typeface="Symbol" charset="2"/>
              </a:rPr>
              <a:t>     </a:t>
            </a:r>
            <a:r>
              <a:rPr lang="en-US" altLang="en-US" dirty="0"/>
              <a:t>O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+N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>
                <a:sym typeface="Symbol" charset="2"/>
              </a:rPr>
              <a:t> NO</a:t>
            </a:r>
            <a:r>
              <a:rPr lang="en-US" altLang="en-US" baseline="30000" dirty="0">
                <a:sym typeface="Symbol" charset="2"/>
              </a:rPr>
              <a:t>+</a:t>
            </a:r>
            <a:r>
              <a:rPr lang="en-US" altLang="en-US" dirty="0">
                <a:sym typeface="Symbol" charset="2"/>
              </a:rPr>
              <a:t>+N</a:t>
            </a:r>
          </a:p>
          <a:p>
            <a:pPr>
              <a:spcAft>
                <a:spcPct val="40000"/>
              </a:spcAft>
            </a:pPr>
            <a:r>
              <a:rPr lang="en-US" altLang="en-US" dirty="0"/>
              <a:t>     O</a:t>
            </a:r>
            <a:r>
              <a:rPr lang="en-US" altLang="en-US" baseline="30000" dirty="0"/>
              <a:t>+</a:t>
            </a:r>
            <a:r>
              <a:rPr lang="en-US" altLang="en-US" dirty="0"/>
              <a:t>+O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Symbol" charset="2"/>
              </a:rPr>
              <a:t> O</a:t>
            </a:r>
            <a:r>
              <a:rPr lang="en-US" altLang="en-US" baseline="-25000" dirty="0">
                <a:sym typeface="Symbol" charset="2"/>
              </a:rPr>
              <a:t>2</a:t>
            </a:r>
            <a:r>
              <a:rPr lang="en-US" altLang="en-US" baseline="30000" dirty="0">
                <a:sym typeface="Symbol" charset="2"/>
              </a:rPr>
              <a:t>+</a:t>
            </a:r>
            <a:r>
              <a:rPr lang="en-US" altLang="en-US" dirty="0">
                <a:sym typeface="Symbol" charset="2"/>
              </a:rPr>
              <a:t>+</a:t>
            </a:r>
            <a:r>
              <a:rPr lang="en-US" altLang="en-US" dirty="0" smtClean="0">
                <a:sym typeface="Symbol" charset="2"/>
              </a:rPr>
              <a:t>O</a:t>
            </a:r>
            <a:endParaRPr lang="en-US" altLang="en-US" dirty="0">
              <a:sym typeface="Symbol" charset="2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990600" y="1746245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990600" y="509904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1143000" y="1746245"/>
            <a:ext cx="2984500" cy="3200400"/>
          </a:xfrm>
          <a:custGeom>
            <a:avLst/>
            <a:gdLst>
              <a:gd name="T0" fmla="*/ 0 w 1880"/>
              <a:gd name="T1" fmla="*/ 2016 h 2016"/>
              <a:gd name="T2" fmla="*/ 1152 w 1880"/>
              <a:gd name="T3" fmla="*/ 1872 h 2016"/>
              <a:gd name="T4" fmla="*/ 1392 w 1880"/>
              <a:gd name="T5" fmla="*/ 1680 h 2016"/>
              <a:gd name="T6" fmla="*/ 1824 w 1880"/>
              <a:gd name="T7" fmla="*/ 1440 h 2016"/>
              <a:gd name="T8" fmla="*/ 1056 w 1880"/>
              <a:gd name="T9" fmla="*/ 576 h 2016"/>
              <a:gd name="T10" fmla="*/ 912 w 1880"/>
              <a:gd name="T11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0" h="2016">
                <a:moveTo>
                  <a:pt x="0" y="2016"/>
                </a:moveTo>
                <a:cubicBezTo>
                  <a:pt x="460" y="1972"/>
                  <a:pt x="920" y="1928"/>
                  <a:pt x="1152" y="1872"/>
                </a:cubicBezTo>
                <a:cubicBezTo>
                  <a:pt x="1384" y="1816"/>
                  <a:pt x="1280" y="1752"/>
                  <a:pt x="1392" y="1680"/>
                </a:cubicBezTo>
                <a:cubicBezTo>
                  <a:pt x="1504" y="1608"/>
                  <a:pt x="1880" y="1624"/>
                  <a:pt x="1824" y="1440"/>
                </a:cubicBezTo>
                <a:cubicBezTo>
                  <a:pt x="1768" y="1256"/>
                  <a:pt x="1208" y="816"/>
                  <a:pt x="1056" y="576"/>
                </a:cubicBezTo>
                <a:cubicBezTo>
                  <a:pt x="904" y="336"/>
                  <a:pt x="936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2732088" y="4402133"/>
            <a:ext cx="609600" cy="152400"/>
          </a:xfrm>
          <a:custGeom>
            <a:avLst/>
            <a:gdLst>
              <a:gd name="T0" fmla="*/ 384 w 384"/>
              <a:gd name="T1" fmla="*/ 0 h 96"/>
              <a:gd name="T2" fmla="*/ 0 w 384"/>
              <a:gd name="T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96">
                <a:moveTo>
                  <a:pt x="384" y="0"/>
                </a:moveTo>
                <a:cubicBezTo>
                  <a:pt x="384" y="0"/>
                  <a:pt x="192" y="48"/>
                  <a:pt x="0" y="9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2286000" y="1766883"/>
            <a:ext cx="344488" cy="1350962"/>
          </a:xfrm>
          <a:custGeom>
            <a:avLst/>
            <a:gdLst>
              <a:gd name="T0" fmla="*/ 192 w 224"/>
              <a:gd name="T1" fmla="*/ 0 h 672"/>
              <a:gd name="T2" fmla="*/ 192 w 224"/>
              <a:gd name="T3" fmla="*/ 432 h 672"/>
              <a:gd name="T4" fmla="*/ 0 w 224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672">
                <a:moveTo>
                  <a:pt x="192" y="0"/>
                </a:moveTo>
                <a:cubicBezTo>
                  <a:pt x="208" y="160"/>
                  <a:pt x="224" y="320"/>
                  <a:pt x="192" y="432"/>
                </a:cubicBezTo>
                <a:cubicBezTo>
                  <a:pt x="160" y="544"/>
                  <a:pt x="32" y="632"/>
                  <a:pt x="0" y="67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 rot="16200000">
            <a:off x="-480219" y="2836064"/>
            <a:ext cx="199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Altitude (km)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670050" y="5262558"/>
            <a:ext cx="2743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Electron Density (cm</a:t>
            </a:r>
            <a:r>
              <a:rPr lang="en-US" altLang="en-US" sz="1200" b="1" baseline="30000"/>
              <a:t>-3</a:t>
            </a:r>
            <a:r>
              <a:rPr lang="en-US" altLang="en-US" sz="1200" b="1"/>
              <a:t>)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990600" y="243204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375150" y="501332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85800" y="4472427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/>
              <a:t>100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5800" y="419334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/>
              <a:t>200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191000" y="509904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/>
              <a:t>10</a:t>
            </a:r>
            <a:r>
              <a:rPr lang="en-US" altLang="en-US" sz="1000" b="1" baseline="30000" dirty="0"/>
              <a:t>6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3376613" y="502284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200400" y="509904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/>
              <a:t>10</a:t>
            </a:r>
            <a:r>
              <a:rPr lang="en-US" altLang="en-US" sz="1000" b="1" baseline="30000" dirty="0"/>
              <a:t>5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743456" y="4528434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latin typeface="Times New Roman" charset="0"/>
              </a:rPr>
              <a:t>NO</a:t>
            </a:r>
            <a:r>
              <a:rPr lang="en-US" altLang="en-US" sz="1000" b="1" baseline="30000" dirty="0">
                <a:latin typeface="Times New Roman" charset="0"/>
              </a:rPr>
              <a:t>+</a:t>
            </a:r>
            <a:r>
              <a:rPr lang="en-US" altLang="en-US" sz="1000" b="1" dirty="0">
                <a:latin typeface="Times New Roman" charset="0"/>
              </a:rPr>
              <a:t> O</a:t>
            </a:r>
            <a:r>
              <a:rPr lang="en-US" altLang="en-US" sz="1000" b="1" baseline="-25000" dirty="0">
                <a:latin typeface="Times New Roman" charset="0"/>
              </a:rPr>
              <a:t>2</a:t>
            </a:r>
            <a:r>
              <a:rPr lang="en-US" altLang="en-US" sz="1000" b="1" baseline="30000" dirty="0">
                <a:latin typeface="Times New Roman" charset="0"/>
              </a:rPr>
              <a:t>+</a:t>
            </a:r>
            <a:r>
              <a:rPr lang="en-US" altLang="en-US" sz="1000" b="1" dirty="0">
                <a:latin typeface="Times New Roman" charset="0"/>
              </a:rPr>
              <a:t> N</a:t>
            </a:r>
            <a:r>
              <a:rPr lang="en-US" altLang="en-US" sz="1000" b="1" baseline="-25000" dirty="0">
                <a:latin typeface="Times New Roman" charset="0"/>
              </a:rPr>
              <a:t>2</a:t>
            </a:r>
            <a:r>
              <a:rPr lang="en-US" altLang="en-US" sz="1000" b="1" baseline="30000" dirty="0">
                <a:latin typeface="Times New Roman" charset="0"/>
              </a:rPr>
              <a:t>+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389376" y="412432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latin typeface="Times New Roman" charset="0"/>
              </a:rPr>
              <a:t>O</a:t>
            </a:r>
            <a:r>
              <a:rPr lang="en-US" altLang="en-US" sz="1000" b="1" baseline="30000" dirty="0">
                <a:latin typeface="Times New Roman" charset="0"/>
              </a:rPr>
              <a:t>+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905000" y="2803519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latin typeface="Times New Roman" charset="0"/>
              </a:rPr>
              <a:t>He</a:t>
            </a:r>
            <a:r>
              <a:rPr lang="en-US" altLang="en-US" sz="1000" b="1" baseline="30000" dirty="0">
                <a:latin typeface="Times New Roman" charset="0"/>
              </a:rPr>
              <a:t>+</a:t>
            </a:r>
            <a:r>
              <a:rPr lang="en-US" altLang="en-US" sz="1000" b="1" dirty="0">
                <a:latin typeface="Times New Roman" charset="0"/>
              </a:rPr>
              <a:t> H</a:t>
            </a:r>
            <a:r>
              <a:rPr lang="en-US" altLang="en-US" sz="1000" b="1" baseline="30000" dirty="0">
                <a:latin typeface="Times New Roman" charset="0"/>
              </a:rPr>
              <a:t>+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990600" y="4625970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>
                <a:latin typeface="Times New Roman" charset="0"/>
              </a:rPr>
              <a:t>D</a:t>
            </a:r>
            <a:endParaRPr lang="en-US" altLang="en-US" sz="1000" baseline="30000" dirty="0">
              <a:latin typeface="Times New Roman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990600" y="4435470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>
                <a:latin typeface="Times New Roman" charset="0"/>
              </a:rPr>
              <a:t>E</a:t>
            </a:r>
            <a:endParaRPr lang="en-US" altLang="en-US" sz="1000" baseline="30000" dirty="0">
              <a:latin typeface="Times New Roman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990600" y="4233858"/>
            <a:ext cx="3698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>
                <a:latin typeface="Times New Roman" charset="0"/>
              </a:rPr>
              <a:t>F1</a:t>
            </a:r>
            <a:endParaRPr lang="en-US" altLang="en-US" sz="1000" baseline="30000" dirty="0">
              <a:latin typeface="Times New Roman" charset="0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990600" y="3835395"/>
            <a:ext cx="3698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>
                <a:latin typeface="Times New Roman" charset="0"/>
              </a:rPr>
              <a:t>F2</a:t>
            </a:r>
            <a:endParaRPr lang="en-US" altLang="en-US" sz="1000" baseline="30000" dirty="0">
              <a:latin typeface="Times New Roman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00075" y="230187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700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1371600" y="5511795"/>
            <a:ext cx="2743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1" dirty="0"/>
              <a:t>Typical daytime </a:t>
            </a:r>
            <a:r>
              <a:rPr lang="en-US" altLang="en-US" sz="1200" i="1" dirty="0" smtClean="0"/>
              <a:t>mid-latitude </a:t>
            </a:r>
            <a:r>
              <a:rPr lang="en-US" altLang="en-US" sz="1200" i="1" dirty="0"/>
              <a:t>Ionosphere.</a:t>
            </a: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2029587" y="202329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latin typeface="Times New Roman" charset="0"/>
              </a:rPr>
              <a:t>O</a:t>
            </a:r>
            <a:r>
              <a:rPr lang="en-US" altLang="en-US" sz="1000" b="1" baseline="30000" dirty="0">
                <a:latin typeface="Times New Roman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2393" y="5619464"/>
            <a:ext cx="3378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0090"/>
                </a:solidFill>
              </a:rPr>
              <a:t>λ &lt; 796 Å F-region</a:t>
            </a:r>
            <a:br>
              <a:rPr lang="el-GR" sz="2400" dirty="0">
                <a:solidFill>
                  <a:srgbClr val="000090"/>
                </a:solidFill>
              </a:rPr>
            </a:br>
            <a:r>
              <a:rPr lang="el-GR" sz="2400" dirty="0">
                <a:solidFill>
                  <a:srgbClr val="000090"/>
                </a:solidFill>
              </a:rPr>
              <a:t>λ ~ 796 – 1027 Å E-region </a:t>
            </a:r>
          </a:p>
        </p:txBody>
      </p:sp>
    </p:spTree>
    <p:extLst>
      <p:ext uri="{BB962C8B-B14F-4D97-AF65-F5344CB8AC3E}">
        <p14:creationId xmlns:p14="http://schemas.microsoft.com/office/powerpoint/2010/main" val="79512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381000" y="270931"/>
            <a:ext cx="8305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Transport Processes</a:t>
            </a: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42" descr="Screen Shot 2015-12-05 at 11.3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4" y="1579761"/>
            <a:ext cx="6129394" cy="4863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536" y="960395"/>
            <a:ext cx="6729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Development of the Equatorial Ionization Anomalies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600" y="6444734"/>
            <a:ext cx="134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5</a:t>
            </a:fld>
            <a:endParaRPr lang="en-US" sz="1400" baseline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281" y="204589"/>
            <a:ext cx="8389938" cy="914400"/>
          </a:xfrm>
        </p:spPr>
        <p:txBody>
          <a:bodyPr anchor="t"/>
          <a:lstStyle/>
          <a:p>
            <a:r>
              <a:rPr lang="en-US" altLang="ko-KR" b="1" dirty="0" smtClean="0">
                <a:latin typeface="Times New Roman" charset="0"/>
              </a:rPr>
              <a:t>Stand-Alone </a:t>
            </a:r>
            <a:r>
              <a:rPr lang="en-US" altLang="ko-KR" b="1" dirty="0" err="1" smtClean="0">
                <a:latin typeface="Times New Roman" charset="0"/>
              </a:rPr>
              <a:t>Ionospheric</a:t>
            </a:r>
            <a:r>
              <a:rPr lang="en-US" altLang="ko-KR" b="1" dirty="0" smtClean="0">
                <a:latin typeface="Times New Roman" charset="0"/>
              </a:rPr>
              <a:t> Models</a:t>
            </a:r>
            <a:endParaRPr lang="en-US" altLang="ko-KR" b="1" dirty="0">
              <a:latin typeface="Times New Roman" charset="0"/>
            </a:endParaRPr>
          </a:p>
        </p:txBody>
      </p:sp>
      <p:pic>
        <p:nvPicPr>
          <p:cNvPr id="2" name="Picture 1" descr="Screen Shot 2015-12-05 at 1.26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" y="1102056"/>
            <a:ext cx="9082812" cy="52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69709"/>
            <a:ext cx="9110131" cy="686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Equatorial</a:t>
            </a:r>
            <a:r>
              <a:rPr lang="en-US" sz="3200" b="1" dirty="0">
                <a:solidFill>
                  <a:srgbClr val="000090"/>
                </a:solidFill>
              </a:rPr>
              <a:t>-</a:t>
            </a:r>
            <a:r>
              <a:rPr lang="en-US" sz="3200" b="1" dirty="0" smtClean="0">
                <a:solidFill>
                  <a:srgbClr val="000090"/>
                </a:solidFill>
              </a:rPr>
              <a:t>PRIMO</a:t>
            </a:r>
          </a:p>
          <a:p>
            <a:pPr algn="ctr"/>
            <a:r>
              <a:rPr lang="en-US" sz="2400" b="1" dirty="0" smtClean="0"/>
              <a:t>(</a:t>
            </a:r>
            <a:r>
              <a:rPr lang="en-US" sz="2400" b="1" dirty="0"/>
              <a:t>Problems Related to </a:t>
            </a:r>
            <a:r>
              <a:rPr lang="en-US" sz="2400" b="1" dirty="0" err="1"/>
              <a:t>Ionospheric</a:t>
            </a:r>
            <a:r>
              <a:rPr lang="en-US" sz="2400" b="1" dirty="0"/>
              <a:t> Models and Observations</a:t>
            </a:r>
            <a:r>
              <a:rPr lang="en-US" sz="2400" b="1" dirty="0" smtClean="0"/>
              <a:t>)</a:t>
            </a:r>
          </a:p>
          <a:p>
            <a:pPr algn="ctr">
              <a:lnSpc>
                <a:spcPct val="50000"/>
              </a:lnSpc>
            </a:pPr>
            <a:endParaRPr lang="en-US" sz="2400" b="1" dirty="0"/>
          </a:p>
          <a:p>
            <a:pPr algn="ctr"/>
            <a:r>
              <a:rPr lang="en-US" b="1" dirty="0"/>
              <a:t>T.-W. Fang, D. Anderson, T. J. Fuller-Rowell, G. H. </a:t>
            </a:r>
            <a:r>
              <a:rPr lang="en-US" b="1" dirty="0" err="1"/>
              <a:t>Millward</a:t>
            </a:r>
            <a:endParaRPr lang="en-US" b="1" dirty="0"/>
          </a:p>
          <a:p>
            <a:pPr algn="ctr"/>
            <a:r>
              <a:rPr lang="en-US" dirty="0"/>
              <a:t>CIRES/University of Colorado</a:t>
            </a:r>
          </a:p>
          <a:p>
            <a:pPr algn="ctr"/>
            <a:r>
              <a:rPr lang="en-US" b="1" dirty="0"/>
              <a:t>R. A. </a:t>
            </a:r>
            <a:r>
              <a:rPr lang="en-US" b="1" dirty="0" err="1"/>
              <a:t>Akmaev</a:t>
            </a:r>
            <a:r>
              <a:rPr lang="en-US" b="1" dirty="0"/>
              <a:t>, M. Codrescu</a:t>
            </a:r>
          </a:p>
          <a:p>
            <a:pPr algn="ctr"/>
            <a:r>
              <a:rPr lang="en-US" dirty="0"/>
              <a:t>NOAA Space Weather Prediction Center</a:t>
            </a:r>
          </a:p>
          <a:p>
            <a:pPr algn="ctr"/>
            <a:r>
              <a:rPr lang="en-US" b="1" dirty="0"/>
              <a:t>J. </a:t>
            </a:r>
            <a:r>
              <a:rPr lang="en-US" b="1" dirty="0" err="1"/>
              <a:t>Sojka</a:t>
            </a:r>
            <a:r>
              <a:rPr lang="en-US" b="1" dirty="0"/>
              <a:t>, L. Scherliess</a:t>
            </a:r>
          </a:p>
          <a:p>
            <a:pPr algn="ctr"/>
            <a:r>
              <a:rPr lang="en-US" dirty="0"/>
              <a:t>Center for Atmospheric and Space Sciences, Utah State University</a:t>
            </a:r>
          </a:p>
          <a:p>
            <a:pPr algn="ctr"/>
            <a:r>
              <a:rPr lang="en-US" b="1" dirty="0"/>
              <a:t>V. </a:t>
            </a:r>
            <a:r>
              <a:rPr lang="en-US" b="1" dirty="0" err="1"/>
              <a:t>Eccles</a:t>
            </a:r>
            <a:endParaRPr lang="en-US" b="1" dirty="0"/>
          </a:p>
          <a:p>
            <a:pPr algn="ctr"/>
            <a:r>
              <a:rPr lang="en-US" dirty="0"/>
              <a:t>Space Environment Corporation</a:t>
            </a:r>
          </a:p>
          <a:p>
            <a:pPr algn="ctr"/>
            <a:r>
              <a:rPr lang="en-US" b="1" dirty="0"/>
              <a:t>J. </a:t>
            </a:r>
            <a:r>
              <a:rPr lang="en-US" b="1" dirty="0" err="1"/>
              <a:t>Retterer</a:t>
            </a:r>
            <a:endParaRPr lang="en-US" b="1" dirty="0"/>
          </a:p>
          <a:p>
            <a:pPr algn="ctr"/>
            <a:r>
              <a:rPr lang="en-US" dirty="0"/>
              <a:t>Air Force Research Laboratory</a:t>
            </a:r>
          </a:p>
          <a:p>
            <a:pPr algn="ctr"/>
            <a:r>
              <a:rPr lang="en-US" b="1" dirty="0"/>
              <a:t>J. </a:t>
            </a:r>
            <a:r>
              <a:rPr lang="en-US" b="1" dirty="0" err="1"/>
              <a:t>Huba</a:t>
            </a:r>
            <a:endParaRPr lang="en-US" b="1" dirty="0"/>
          </a:p>
          <a:p>
            <a:pPr algn="ctr"/>
            <a:r>
              <a:rPr lang="en-US" dirty="0"/>
              <a:t>Plasma Physics Division, NRL</a:t>
            </a:r>
          </a:p>
          <a:p>
            <a:pPr algn="ctr"/>
            <a:r>
              <a:rPr lang="en-US" b="1" dirty="0"/>
              <a:t>G. Joyce</a:t>
            </a:r>
          </a:p>
          <a:p>
            <a:pPr algn="ctr"/>
            <a:r>
              <a:rPr lang="en-US" dirty="0"/>
              <a:t>Icarus Research, Inc.</a:t>
            </a:r>
          </a:p>
          <a:p>
            <a:pPr algn="ctr"/>
            <a:r>
              <a:rPr lang="en-US" b="1" dirty="0"/>
              <a:t>A. D. Richmond, A. </a:t>
            </a:r>
            <a:r>
              <a:rPr lang="en-US" b="1" dirty="0" err="1"/>
              <a:t>Maute</a:t>
            </a:r>
            <a:endParaRPr lang="en-US" b="1" dirty="0"/>
          </a:p>
          <a:p>
            <a:pPr algn="ctr"/>
            <a:r>
              <a:rPr lang="en-US" dirty="0"/>
              <a:t>NCAR/HAO</a:t>
            </a:r>
          </a:p>
          <a:p>
            <a:pPr algn="ctr"/>
            <a:r>
              <a:rPr lang="en-US" b="1" dirty="0"/>
              <a:t>G. Crowley</a:t>
            </a:r>
          </a:p>
          <a:p>
            <a:pPr algn="ctr"/>
            <a:r>
              <a:rPr lang="en-US" dirty="0"/>
              <a:t>ASTRA</a:t>
            </a:r>
          </a:p>
          <a:p>
            <a:pPr algn="ctr"/>
            <a:r>
              <a:rPr lang="en-US" b="1" dirty="0"/>
              <a:t>A. Ridley, G. </a:t>
            </a:r>
            <a:r>
              <a:rPr lang="en-US" b="1" dirty="0" err="1"/>
              <a:t>Vichare</a:t>
            </a:r>
            <a:endParaRPr lang="en-US" b="1" dirty="0"/>
          </a:p>
          <a:p>
            <a:pPr algn="ctr"/>
            <a:r>
              <a:rPr lang="en-US" dirty="0"/>
              <a:t>Center for Space Environment Modeling,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99813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281" y="204589"/>
            <a:ext cx="8389938" cy="914400"/>
          </a:xfrm>
        </p:spPr>
        <p:txBody>
          <a:bodyPr anchor="t"/>
          <a:lstStyle/>
          <a:p>
            <a:r>
              <a:rPr lang="en-US" altLang="ko-KR" b="1" dirty="0" smtClean="0">
                <a:latin typeface="Times New Roman" charset="0"/>
              </a:rPr>
              <a:t>Equatorial Primo Study</a:t>
            </a:r>
            <a:endParaRPr lang="en-US" altLang="ko-KR" b="1" dirty="0"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6" y="1032940"/>
            <a:ext cx="831426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Simulating </a:t>
            </a:r>
            <a:r>
              <a:rPr lang="en-US" sz="2800" b="1" dirty="0">
                <a:solidFill>
                  <a:srgbClr val="FF0000"/>
                </a:solidFill>
              </a:rPr>
              <a:t>Conditions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008000"/>
                </a:solidFill>
              </a:rPr>
              <a:t>M</a:t>
            </a:r>
            <a:r>
              <a:rPr lang="en-US" sz="2800" dirty="0" smtClean="0">
                <a:solidFill>
                  <a:srgbClr val="008000"/>
                </a:solidFill>
              </a:rPr>
              <a:t>odels were run for</a:t>
            </a:r>
          </a:p>
          <a:p>
            <a:pPr marL="744538" lvl="1" indent="-287338">
              <a:buFont typeface="Arial"/>
              <a:buChar char="•"/>
            </a:pPr>
            <a:r>
              <a:rPr lang="en-US" sz="2800" dirty="0">
                <a:solidFill>
                  <a:srgbClr val="008000"/>
                </a:solidFill>
              </a:rPr>
              <a:t>March </a:t>
            </a:r>
            <a:r>
              <a:rPr lang="en-US" sz="2800" dirty="0" smtClean="0">
                <a:solidFill>
                  <a:srgbClr val="008000"/>
                </a:solidFill>
              </a:rPr>
              <a:t>equinox</a:t>
            </a:r>
          </a:p>
          <a:p>
            <a:pPr marL="744538" lvl="1" indent="-287338">
              <a:buFont typeface="Arial"/>
              <a:buChar char="•"/>
            </a:pPr>
            <a:r>
              <a:rPr lang="en-US" sz="2800" dirty="0">
                <a:solidFill>
                  <a:srgbClr val="008000"/>
                </a:solidFill>
              </a:rPr>
              <a:t>F10.7 cm flux value of 120 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744538" lvl="1" indent="-287338">
              <a:buFont typeface="Arial"/>
              <a:buChar char="•"/>
            </a:pPr>
            <a:r>
              <a:rPr lang="en-US" sz="2800" dirty="0">
                <a:solidFill>
                  <a:srgbClr val="008000"/>
                </a:solidFill>
              </a:rPr>
              <a:t>geomagnetic quiet (e.g. </a:t>
            </a:r>
            <a:r>
              <a:rPr lang="en-US" sz="2800" dirty="0" err="1">
                <a:solidFill>
                  <a:srgbClr val="008000"/>
                </a:solidFill>
              </a:rPr>
              <a:t>Ap</a:t>
            </a:r>
            <a:r>
              <a:rPr lang="en-US" sz="2800" dirty="0">
                <a:solidFill>
                  <a:srgbClr val="008000"/>
                </a:solidFill>
              </a:rPr>
              <a:t>&lt;5)</a:t>
            </a:r>
            <a:endParaRPr lang="en-US" sz="2800" dirty="0" smtClean="0">
              <a:solidFill>
                <a:srgbClr val="008000"/>
              </a:solidFill>
            </a:endParaRP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All stand-alone models used: </a:t>
            </a:r>
          </a:p>
          <a:p>
            <a:pPr marL="744538" lvl="1" indent="-287338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Scherliess-</a:t>
            </a:r>
            <a:r>
              <a:rPr lang="en-US" sz="2800" dirty="0" err="1" smtClean="0">
                <a:solidFill>
                  <a:srgbClr val="008000"/>
                </a:solidFill>
              </a:rPr>
              <a:t>Fejer</a:t>
            </a:r>
            <a:r>
              <a:rPr lang="en-US" sz="2800" dirty="0" smtClean="0">
                <a:solidFill>
                  <a:srgbClr val="008000"/>
                </a:solidFill>
              </a:rPr>
              <a:t> E×B drift model</a:t>
            </a:r>
          </a:p>
          <a:p>
            <a:pPr marL="744538" lvl="1" indent="-287338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NRLMSISE-00 </a:t>
            </a:r>
          </a:p>
          <a:p>
            <a:pPr marL="744538" lvl="1" indent="-287338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HWM93</a:t>
            </a:r>
          </a:p>
          <a:p>
            <a:pPr marL="744538" lvl="1" indent="-287338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The </a:t>
            </a:r>
            <a:r>
              <a:rPr lang="en-US" sz="2800" dirty="0">
                <a:solidFill>
                  <a:srgbClr val="008000"/>
                </a:solidFill>
              </a:rPr>
              <a:t>Burnside factor </a:t>
            </a:r>
            <a:r>
              <a:rPr lang="en-US" sz="2800" dirty="0" smtClean="0">
                <a:solidFill>
                  <a:srgbClr val="008000"/>
                </a:solidFill>
              </a:rPr>
              <a:t>was </a:t>
            </a:r>
            <a:r>
              <a:rPr lang="en-US" sz="2800" dirty="0">
                <a:solidFill>
                  <a:srgbClr val="008000"/>
                </a:solidFill>
              </a:rPr>
              <a:t>set to </a:t>
            </a:r>
            <a:r>
              <a:rPr lang="en-US" sz="2800" dirty="0" smtClean="0">
                <a:solidFill>
                  <a:srgbClr val="008000"/>
                </a:solidFill>
              </a:rPr>
              <a:t>1.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04" y="6027008"/>
            <a:ext cx="876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Results were compared in the Peruvian </a:t>
            </a:r>
            <a:r>
              <a:rPr lang="en-US" sz="2800" dirty="0">
                <a:solidFill>
                  <a:srgbClr val="000090"/>
                </a:solidFill>
              </a:rPr>
              <a:t>longitude (~ 284°E) </a:t>
            </a:r>
          </a:p>
        </p:txBody>
      </p:sp>
    </p:spTree>
    <p:extLst>
      <p:ext uri="{BB962C8B-B14F-4D97-AF65-F5344CB8AC3E}">
        <p14:creationId xmlns:p14="http://schemas.microsoft.com/office/powerpoint/2010/main" val="40947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281" y="86058"/>
            <a:ext cx="8389938" cy="914400"/>
          </a:xfrm>
        </p:spPr>
        <p:txBody>
          <a:bodyPr anchor="t"/>
          <a:lstStyle/>
          <a:p>
            <a:r>
              <a:rPr lang="en-US" altLang="ko-KR" b="1" dirty="0" smtClean="0">
                <a:latin typeface="Times New Roman" charset="0"/>
              </a:rPr>
              <a:t>Equatorial Primo Study</a:t>
            </a:r>
            <a:endParaRPr lang="en-US" altLang="ko-KR" b="1" dirty="0">
              <a:latin typeface="Times New Roman" charset="0"/>
            </a:endParaRPr>
          </a:p>
        </p:txBody>
      </p:sp>
      <p:pic>
        <p:nvPicPr>
          <p:cNvPr id="3" name="Picture 2" descr="Screen Shot 2015-12-05 at 12.54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1" y="1271387"/>
            <a:ext cx="7977879" cy="4949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9346" y="797262"/>
            <a:ext cx="64673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comparison in Peruvian </a:t>
            </a:r>
            <a:r>
              <a:rPr lang="en-US" sz="2400" dirty="0"/>
              <a:t>longitude (~ 284°E)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1870" y="1733023"/>
            <a:ext cx="105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NmF2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32937" y="4425423"/>
            <a:ext cx="100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mF2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93551" y="6109808"/>
            <a:ext cx="175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Fang et al., 2013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05169" y="6286500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Differences in NmF2 exceed 100%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9</a:t>
            </a:fld>
            <a:endParaRPr lang="en-US" sz="1400" baseline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281" y="204589"/>
            <a:ext cx="8389938" cy="914400"/>
          </a:xfrm>
        </p:spPr>
        <p:txBody>
          <a:bodyPr anchor="t"/>
          <a:lstStyle/>
          <a:p>
            <a:r>
              <a:rPr lang="en-US" altLang="ko-KR" b="1" dirty="0" smtClean="0">
                <a:latin typeface="Times New Roman" charset="0"/>
              </a:rPr>
              <a:t>Equatorial Primo Study</a:t>
            </a:r>
            <a:endParaRPr lang="en-US" altLang="ko-KR" b="1" dirty="0">
              <a:latin typeface="Times New Roman" charset="0"/>
            </a:endParaRPr>
          </a:p>
        </p:txBody>
      </p:sp>
      <p:pic>
        <p:nvPicPr>
          <p:cNvPr id="4" name="Picture 3" descr="Screen Shot 2015-12-05 at 1.00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3" y="1539684"/>
            <a:ext cx="7704667" cy="4816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3889" y="1052646"/>
            <a:ext cx="6494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Case </a:t>
            </a:r>
            <a:r>
              <a:rPr lang="en-US" sz="2000" b="1" dirty="0"/>
              <a:t>1: No </a:t>
            </a:r>
            <a:r>
              <a:rPr lang="en-US" sz="2000" b="1" dirty="0" err="1"/>
              <a:t>ExB</a:t>
            </a:r>
            <a:r>
              <a:rPr lang="en-US" sz="2000" b="1" dirty="0"/>
              <a:t> drift, no neutral wind 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Production </a:t>
            </a:r>
            <a:r>
              <a:rPr lang="en-US" sz="2000" b="1" dirty="0"/>
              <a:t>and </a:t>
            </a:r>
            <a:r>
              <a:rPr lang="en-US" sz="2000" b="1" dirty="0" smtClean="0"/>
              <a:t>Loss)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34267" y="1783822"/>
            <a:ext cx="105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NmF2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737" y="4205291"/>
            <a:ext cx="100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mF2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9265" y="6420920"/>
            <a:ext cx="175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Fang et al.,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75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13286</TotalTime>
  <Words>756</Words>
  <Application>Microsoft Macintosh PowerPoint</Application>
  <PresentationFormat>On-screen Show (4:3)</PresentationFormat>
  <Paragraphs>169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Problems with Physics-Based Models  </vt:lpstr>
      <vt:lpstr>PowerPoint Presentation</vt:lpstr>
      <vt:lpstr>PowerPoint Presentation</vt:lpstr>
      <vt:lpstr>Stand-Alone Ionospheric Models</vt:lpstr>
      <vt:lpstr>PowerPoint Presentation</vt:lpstr>
      <vt:lpstr>Equatorial Primo Study</vt:lpstr>
      <vt:lpstr>Equatorial Primo Study</vt:lpstr>
      <vt:lpstr>Equatorial Primo Study</vt:lpstr>
      <vt:lpstr>Equatorial Primo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Equatorial Primo Study</vt:lpstr>
    </vt:vector>
  </TitlesOfParts>
  <Company>USU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Ludger Scherliess</dc:creator>
  <cp:lastModifiedBy>Ludger Scherliess</cp:lastModifiedBy>
  <cp:revision>109</cp:revision>
  <cp:lastPrinted>2014-12-13T23:37:01Z</cp:lastPrinted>
  <dcterms:created xsi:type="dcterms:W3CDTF">2014-10-08T19:53:11Z</dcterms:created>
  <dcterms:modified xsi:type="dcterms:W3CDTF">2015-12-13T00:15:18Z</dcterms:modified>
</cp:coreProperties>
</file>