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20" r:id="rId2"/>
    <p:sldId id="624" r:id="rId3"/>
    <p:sldId id="634" r:id="rId4"/>
    <p:sldId id="632" r:id="rId5"/>
    <p:sldId id="635" r:id="rId6"/>
    <p:sldId id="636" r:id="rId7"/>
    <p:sldId id="657" r:id="rId8"/>
    <p:sldId id="608" r:id="rId9"/>
    <p:sldId id="609" r:id="rId10"/>
    <p:sldId id="651" r:id="rId11"/>
    <p:sldId id="658" r:id="rId12"/>
    <p:sldId id="660" r:id="rId13"/>
    <p:sldId id="659" r:id="rId14"/>
    <p:sldId id="661" r:id="rId15"/>
    <p:sldId id="662" r:id="rId16"/>
    <p:sldId id="649" r:id="rId17"/>
    <p:sldId id="650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9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FF33"/>
    <a:srgbClr val="990099"/>
    <a:srgbClr val="008000"/>
    <a:srgbClr val="008A69"/>
    <a:srgbClr val="0066FF"/>
    <a:srgbClr val="3333FF"/>
    <a:srgbClr val="FFFFCC"/>
    <a:srgbClr val="FFFF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2" autoAdjust="0"/>
    <p:restoredTop sz="89909" autoAdjust="0"/>
  </p:normalViewPr>
  <p:slideViewPr>
    <p:cSldViewPr snapToGrid="0" showGuides="1">
      <p:cViewPr varScale="1">
        <p:scale>
          <a:sx n="62" d="100"/>
          <a:sy n="62" d="100"/>
        </p:scale>
        <p:origin x="-1284" y="-72"/>
      </p:cViewPr>
      <p:guideLst>
        <p:guide orient="horz" pos="2552"/>
        <p:guide pos="2880"/>
      </p:guideLst>
    </p:cSldViewPr>
  </p:slideViewPr>
  <p:outlineViewPr>
    <p:cViewPr>
      <p:scale>
        <a:sx n="50" d="100"/>
        <a:sy n="50" d="100"/>
      </p:scale>
      <p:origin x="0" y="1513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-351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611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238" y="0"/>
            <a:ext cx="299261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26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238" y="8853488"/>
            <a:ext cx="29926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C0DE5E-689C-48C6-B1F0-676C4EC14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18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4838"/>
            <a:ext cx="5028579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F1846BE-A229-487F-887E-18C61EC25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90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Geomagnetic</a:t>
            </a:r>
            <a:r>
              <a:rPr lang="en-US" baseline="0" dirty="0" smtClean="0"/>
              <a:t> and solar effects are not responsible for the scatter by themselves. GAIM tries to capture the effects of space weather through data assimilation, and apparently does a good job.</a:t>
            </a: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7399AE-1106-4EC0-8CF9-3B7EF18897DD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63819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Model spatial resolution is a problem. To decrease representation errors when performing line-of-sight integrations or</a:t>
            </a:r>
            <a:r>
              <a:rPr lang="en-US" baseline="0" dirty="0" smtClean="0"/>
              <a:t> ionospheric </a:t>
            </a:r>
            <a:r>
              <a:rPr lang="en-US" baseline="0" dirty="0" err="1" smtClean="0"/>
              <a:t>raytracing</a:t>
            </a:r>
            <a:r>
              <a:rPr lang="en-US" baseline="0" dirty="0" smtClean="0"/>
              <a:t>, interpolation of the GAIM electron densities is used. This study used tri-cubic spline interpolators. The results suggest that simply increasing the model resolution might improve the geolocation accuracy.</a:t>
            </a: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7399AE-1106-4EC0-8CF9-3B7EF18897DD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51279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Solid</a:t>
            </a:r>
            <a:r>
              <a:rPr lang="en-US" baseline="0" dirty="0" smtClean="0"/>
              <a:t> white lines are of unity slope indicating perfect agreement between model and measurements. Dashed lines show the data </a:t>
            </a:r>
            <a:r>
              <a:rPr lang="en-US" baseline="0" dirty="0" err="1" smtClean="0"/>
              <a:t>trendlines</a:t>
            </a:r>
            <a:r>
              <a:rPr lang="en-US" baseline="0" dirty="0" smtClean="0"/>
              <a:t>. All models are in reasonable agreement with the data indicating that the models can be used in data assimilation schemes.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846BE-A229-487F-887E-18C61EC25B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8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B74C-637D-44D2-8FC7-64369AF30058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9E790-05F5-4945-894F-805BB41EB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2476-890D-40DE-A568-EC4E3762888B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840F3-52C4-4EEF-8DC7-D58339CA5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3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62FEC-8585-4A5E-8DEF-47546D5FE649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BC71-F85C-4CBB-9A60-3F3837E01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3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5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57213" y="1209675"/>
            <a:ext cx="8039100" cy="48863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B916-77C8-4706-BBE7-65606530AB66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EB2A-5394-465E-90E0-0BAE2458F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1A91D-8CC0-44D3-BC34-5F9BF7B37AAA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DA3FB-B878-4D12-91C8-BFB2502B9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2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D1F9-FFDB-45D7-B663-6B197B76C5CA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0EA1-9765-48FF-BF6B-970D8B170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209675"/>
            <a:ext cx="3943350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209675"/>
            <a:ext cx="3943350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A8AE-FC31-4D00-BD16-57EFF31B364C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E048A-1AF9-43F9-8B63-8D5D0ECEF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93DD-4D26-4BB7-8773-045A21B2A1CE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C54D5-6A19-4325-900D-A6711692F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0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91871-32EA-4719-83E2-12C0C4362DB3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C7BB-AF08-47A8-A973-86DFD177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C100F-202A-4B6B-8FE9-8436D6340177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C54F6-DDB5-484D-97D4-34D346B05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7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29B0-2B63-4CF4-A785-E156C89CFCD5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46DED-60E3-4201-94F3-E4FC75F36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1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76A7-F71D-4AD8-8D17-606BAABDDD20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04B19-37F6-4A50-8E87-8E806D705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6151563"/>
            <a:ext cx="80406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68300"/>
            <a:ext cx="9144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209675"/>
            <a:ext cx="80391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19"/>
          <p:cNvSpPr>
            <a:spLocks noChangeArrowheads="1"/>
          </p:cNvSpPr>
          <p:nvPr/>
        </p:nvSpPr>
        <p:spPr bwMode="auto">
          <a:xfrm>
            <a:off x="0" y="1101725"/>
            <a:ext cx="9144000" cy="90488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6286500"/>
            <a:ext cx="10096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99CCBA4-5C6A-4158-9A96-10A7E0C805F2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9900" y="6299200"/>
            <a:ext cx="1122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E1FCCEEC-7CC5-46F3-871A-6B14E4C37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i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rgbClr val="00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rgbClr val="99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rgbClr val="99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rgbClr val="99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rgbClr val="99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rgbClr val="99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845425"/>
            <a:ext cx="7772400" cy="2352502"/>
          </a:xfrm>
          <a:solidFill>
            <a:schemeClr val="accent2"/>
          </a:solidFill>
          <a:ln w="12700" cmpd="thinThick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Validation of Ionospheric Models using COSMIC TEC Measurements</a:t>
            </a: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99160" y="4680065"/>
            <a:ext cx="7315200" cy="13134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K. F. </a:t>
            </a:r>
            <a:r>
              <a:rPr lang="en-US" dirty="0" err="1"/>
              <a:t>Dymond</a:t>
            </a:r>
            <a:r>
              <a:rPr lang="en-US" dirty="0"/>
              <a:t>, S. A. </a:t>
            </a:r>
            <a:r>
              <a:rPr lang="en-US" dirty="0" err="1"/>
              <a:t>Budzien</a:t>
            </a:r>
            <a:r>
              <a:rPr lang="en-US" dirty="0"/>
              <a:t>, </a:t>
            </a:r>
            <a:r>
              <a:rPr lang="en-US" dirty="0" smtClean="0"/>
              <a:t>C</a:t>
            </a:r>
            <a:r>
              <a:rPr lang="en-US" dirty="0"/>
              <a:t>. Coker, C. Metzler, 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en-US" dirty="0"/>
              <a:t>. E. </a:t>
            </a:r>
            <a:r>
              <a:rPr lang="en-US" dirty="0" smtClean="0"/>
              <a:t>McDonald, and K. </a:t>
            </a:r>
            <a:r>
              <a:rPr lang="en-US" dirty="0" err="1" smtClean="0"/>
              <a:t>Zawdie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Space Science Division</a:t>
            </a:r>
            <a:br>
              <a:rPr lang="en-US" dirty="0"/>
            </a:br>
            <a:r>
              <a:rPr lang="en-US" dirty="0"/>
              <a:t>Naval Research Laboratory</a:t>
            </a:r>
            <a:br>
              <a:rPr lang="en-US" dirty="0"/>
            </a:br>
            <a:r>
              <a:rPr lang="en-US" dirty="0"/>
              <a:t>Washington, </a:t>
            </a:r>
            <a:r>
              <a:rPr lang="en-US" dirty="0" smtClean="0"/>
              <a:t>DC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A91D-8CC0-44D3-BC34-5F9BF7B37AAA}" type="datetime1">
              <a:rPr lang="en-US" smtClean="0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EDA3FB-B878-4D12-91C8-BFB2502B94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Model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ED1F9-FFDB-45D7-B663-6B197B76C5CA}" type="datetime1">
              <a:rPr lang="en-US" smtClean="0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7D0EA1-9765-48FF-BF6B-970D8B170A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19792" y="1176991"/>
            <a:ext cx="8267008" cy="5184641"/>
            <a:chOff x="419792" y="1176991"/>
            <a:chExt cx="8267008" cy="51846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279" y="3692573"/>
              <a:ext cx="4114800" cy="2669059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76991"/>
              <a:ext cx="4114800" cy="269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42395"/>
              <a:ext cx="4114800" cy="2560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8" t="17022" r="3659" b="7165"/>
            <a:stretch/>
          </p:blipFill>
          <p:spPr>
            <a:xfrm>
              <a:off x="419792" y="3718808"/>
              <a:ext cx="4114800" cy="261659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9710" y="159604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(a)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27528" y="151569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(b)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4911" y="40593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(c)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7528" y="40593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(c)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3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Topside TEC Errors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A91D-8CC0-44D3-BC34-5F9BF7B37AAA}" type="datetime1">
              <a:rPr lang="en-US" smtClean="0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EDA3FB-B878-4D12-91C8-BFB2502B94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47" y="1328324"/>
            <a:ext cx="7315200" cy="48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9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GAIM and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209676"/>
            <a:ext cx="8047672" cy="1446240"/>
          </a:xfrm>
        </p:spPr>
        <p:txBody>
          <a:bodyPr/>
          <a:lstStyle/>
          <a:p>
            <a:r>
              <a:rPr lang="en-US" dirty="0" smtClean="0"/>
              <a:t>Map of mean percentage difference between GAIM and COSMIC TECs</a:t>
            </a:r>
          </a:p>
          <a:p>
            <a:r>
              <a:rPr lang="en-US" dirty="0" smtClean="0"/>
              <a:t>Areas with largest errors: Southern hemisphere, EIA, and Weddell Sea Anomaly </a:t>
            </a:r>
            <a:r>
              <a:rPr lang="en-US" dirty="0" smtClean="0">
                <a:sym typeface="Wingdings" panose="05000000000000000000" pitchFamily="2" charset="2"/>
              </a:rPr>
              <a:t> Data poor regions!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A91D-8CC0-44D3-BC34-5F9BF7B37AAA}" type="datetime1">
              <a:rPr lang="en-US" smtClean="0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EDA3FB-B878-4D12-91C8-BFB2502B94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72" y="2797232"/>
            <a:ext cx="51303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49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Models Work Best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A91D-8CC0-44D3-BC34-5F9BF7B37AAA}" type="datetime1">
              <a:rPr lang="en-US" smtClean="0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EDA3FB-B878-4D12-91C8-BFB2502B94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9" y="1223307"/>
            <a:ext cx="6943757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8836" y="3075709"/>
            <a:ext cx="7328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IRI-07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32021" y="3075709"/>
            <a:ext cx="7328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IRI-12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58836" y="5613862"/>
            <a:ext cx="7793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Sami-3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35839" y="5613862"/>
            <a:ext cx="9252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NeQuick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49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models did a reasonable job of ionospheric specification</a:t>
            </a:r>
          </a:p>
          <a:p>
            <a:endParaRPr lang="en-US" dirty="0"/>
          </a:p>
          <a:p>
            <a:r>
              <a:rPr lang="en-US" dirty="0" smtClean="0"/>
              <a:t>Topside biases toward lower TECs seen in all models</a:t>
            </a:r>
          </a:p>
          <a:p>
            <a:pPr lvl="1"/>
            <a:r>
              <a:rPr lang="en-US" dirty="0" smtClean="0"/>
              <a:t>Plasma temperature might be too low</a:t>
            </a:r>
          </a:p>
          <a:p>
            <a:pPr lvl="1"/>
            <a:r>
              <a:rPr lang="en-US" dirty="0" smtClean="0"/>
              <a:t>Or, light ion concentrations need to be investigated</a:t>
            </a:r>
          </a:p>
          <a:p>
            <a:pPr lvl="1"/>
            <a:endParaRPr lang="en-US" dirty="0"/>
          </a:p>
          <a:p>
            <a:r>
              <a:rPr lang="en-US" dirty="0" smtClean="0"/>
              <a:t>GAIM &amp; empirical models tended to perform better where there are measurements</a:t>
            </a:r>
          </a:p>
          <a:p>
            <a:pPr lvl="1"/>
            <a:r>
              <a:rPr lang="en-US" dirty="0" smtClean="0"/>
              <a:t>Affected GAIM data assimilation</a:t>
            </a:r>
          </a:p>
          <a:p>
            <a:pPr lvl="1"/>
            <a:r>
              <a:rPr lang="en-US" dirty="0" smtClean="0"/>
              <a:t>Affect empirical models causing N/S asymmetries</a:t>
            </a:r>
          </a:p>
          <a:p>
            <a:pPr lvl="1"/>
            <a:endParaRPr lang="en-US" dirty="0"/>
          </a:p>
          <a:p>
            <a:r>
              <a:rPr lang="en-US" dirty="0" smtClean="0"/>
              <a:t>SAMI-3 showed hemispheric asymmetries that were opposite to the other models</a:t>
            </a:r>
          </a:p>
          <a:p>
            <a:pPr lvl="1"/>
            <a:r>
              <a:rPr lang="en-US" dirty="0" smtClean="0"/>
              <a:t>Problem with meridional winds?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A91D-8CC0-44D3-BC34-5F9BF7B37AAA}" type="datetime1">
              <a:rPr lang="en-US" smtClean="0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EDA3FB-B878-4D12-91C8-BFB2502B94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0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A91D-8CC0-44D3-BC34-5F9BF7B37AAA}" type="datetime1">
              <a:rPr lang="en-US" smtClean="0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EDA3FB-B878-4D12-91C8-BFB2502B94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7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GAIM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GAIM model agreed very well with the measured COSMIC RO slant TECs</a:t>
            </a:r>
          </a:p>
          <a:p>
            <a:r>
              <a:rPr lang="en-US" dirty="0" smtClean="0"/>
              <a:t>However, the scatter between the measurements and the model is problematic</a:t>
            </a:r>
          </a:p>
          <a:p>
            <a:pPr lvl="1"/>
            <a:r>
              <a:rPr lang="en-US" dirty="0" smtClean="0"/>
              <a:t>This is approximately ±10% at all TEC values </a:t>
            </a:r>
          </a:p>
          <a:p>
            <a:pPr lvl="2"/>
            <a:r>
              <a:rPr lang="en-US" dirty="0" smtClean="0"/>
              <a:t>A 1-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error of 10 TECU at 100 TECU</a:t>
            </a:r>
          </a:p>
          <a:p>
            <a:pPr lvl="1"/>
            <a:r>
              <a:rPr lang="en-US" dirty="0" smtClean="0"/>
              <a:t>Poor spatial resolution and few sources for ingested data cause this error</a:t>
            </a:r>
          </a:p>
          <a:p>
            <a:r>
              <a:rPr lang="en-US" dirty="0" smtClean="0"/>
              <a:t>Also, there is a topside bias of ~-15% </a:t>
            </a:r>
            <a:r>
              <a:rPr lang="en-US" dirty="0" smtClean="0">
                <a:sym typeface="Wingdings" panose="05000000000000000000" pitchFamily="2" charset="2"/>
              </a:rPr>
              <a:t> this can lead to vertical TEC and nmF2 errors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Might have been fixed when the vertical correlation length was increased to accommodate SSULI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A91D-8CC0-44D3-BC34-5F9BF7B37AAA}" type="datetime1">
              <a:rPr lang="en-US" smtClean="0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EDA3FB-B878-4D12-91C8-BFB2502B94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Other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7213" y="1209675"/>
            <a:ext cx="8039100" cy="4767176"/>
          </a:xfrm>
        </p:spPr>
        <p:txBody>
          <a:bodyPr>
            <a:normAutofit/>
          </a:bodyPr>
          <a:lstStyle/>
          <a:p>
            <a:r>
              <a:rPr lang="en-US" dirty="0" smtClean="0"/>
              <a:t>The other models agreed reasonably well with the measured COSMIC RO slant TECs</a:t>
            </a:r>
          </a:p>
          <a:p>
            <a:r>
              <a:rPr lang="en-US" dirty="0" smtClean="0"/>
              <a:t>However</a:t>
            </a:r>
            <a:r>
              <a:rPr lang="en-US" dirty="0" smtClean="0"/>
              <a:t>, the scatter between the measurements and the models is problematic</a:t>
            </a:r>
          </a:p>
          <a:p>
            <a:pPr lvl="1"/>
            <a:r>
              <a:rPr lang="en-US" dirty="0" smtClean="0"/>
              <a:t>The scatter was larger than GAIM’s 10% at all TEC values </a:t>
            </a:r>
            <a:r>
              <a:rPr lang="en-US" dirty="0" smtClean="0">
                <a:sym typeface="Wingdings" panose="05000000000000000000" pitchFamily="2" charset="2"/>
              </a:rPr>
              <a:t> especially for SAMI-3</a:t>
            </a:r>
            <a:endParaRPr lang="en-US" dirty="0" smtClean="0"/>
          </a:p>
          <a:p>
            <a:pPr lvl="1"/>
            <a:r>
              <a:rPr lang="en-US" dirty="0" smtClean="0"/>
              <a:t>Results might be improved by tweaking the model inputs to adjust to the geomagnetic and solar conditions </a:t>
            </a:r>
          </a:p>
          <a:p>
            <a:r>
              <a:rPr lang="en-US" dirty="0" smtClean="0"/>
              <a:t>Also, there are a topside biases present</a:t>
            </a:r>
          </a:p>
          <a:p>
            <a:pPr lvl="1"/>
            <a:r>
              <a:rPr lang="en-US" dirty="0" smtClean="0"/>
              <a:t>These are from 25-50% </a:t>
            </a:r>
            <a:r>
              <a:rPr lang="en-US" dirty="0" smtClean="0">
                <a:sym typeface="Wingdings" panose="05000000000000000000" pitchFamily="2" charset="2"/>
              </a:rPr>
              <a:t>  these can lead to vertical TEC and nmF2 errors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All models are showing </a:t>
            </a:r>
            <a:r>
              <a:rPr lang="en-US" dirty="0" smtClean="0">
                <a:sym typeface="Wingdings" panose="05000000000000000000" pitchFamily="2" charset="2"/>
              </a:rPr>
              <a:t>N/S asymmetries larger </a:t>
            </a:r>
            <a:r>
              <a:rPr lang="en-US" dirty="0" smtClean="0">
                <a:sym typeface="Wingdings" panose="05000000000000000000" pitchFamily="2" charset="2"/>
              </a:rPr>
              <a:t>errors in the Southern hemisphere, the EIA, and in the Weddell Sea Anomaly  traditionally data poor areas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A91D-8CC0-44D3-BC34-5F9BF7B37AAA}" type="datetime1">
              <a:rPr lang="en-US" smtClean="0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EDA3FB-B878-4D12-91C8-BFB2502B94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Assessed ionospheric models against slant TEC (STEC) to assess model accuracy</a:t>
            </a:r>
          </a:p>
          <a:p>
            <a:pPr lvl="1">
              <a:defRPr/>
            </a:pPr>
            <a:r>
              <a:rPr lang="en-US" dirty="0" smtClean="0"/>
              <a:t>Most </a:t>
            </a:r>
            <a:r>
              <a:rPr lang="en-US" dirty="0"/>
              <a:t>ionospheric studies </a:t>
            </a:r>
            <a:r>
              <a:rPr lang="en-US" dirty="0" smtClean="0"/>
              <a:t>validate ionospheric </a:t>
            </a:r>
            <a:r>
              <a:rPr lang="en-US" dirty="0"/>
              <a:t>model output against </a:t>
            </a:r>
            <a:r>
              <a:rPr lang="en-US" dirty="0" smtClean="0"/>
              <a:t>vertical </a:t>
            </a:r>
            <a:r>
              <a:rPr lang="en-US" dirty="0"/>
              <a:t>total electron content (</a:t>
            </a:r>
            <a:r>
              <a:rPr lang="en-US" dirty="0" smtClean="0"/>
              <a:t>TEC)</a:t>
            </a:r>
          </a:p>
          <a:p>
            <a:pPr lvl="1">
              <a:defRPr/>
            </a:pPr>
            <a:r>
              <a:rPr lang="en-US" dirty="0" smtClean="0"/>
              <a:t>STEC </a:t>
            </a:r>
            <a:r>
              <a:rPr lang="en-US" dirty="0"/>
              <a:t>is </a:t>
            </a:r>
            <a:r>
              <a:rPr lang="en-US" dirty="0" smtClean="0"/>
              <a:t>a more stringent test of the models because it assesses the model’s horizontal </a:t>
            </a:r>
            <a:r>
              <a:rPr lang="en-US" u="sng" dirty="0" smtClean="0"/>
              <a:t>AND</a:t>
            </a:r>
            <a:r>
              <a:rPr lang="en-US" dirty="0" smtClean="0"/>
              <a:t> vertical </a:t>
            </a:r>
            <a:r>
              <a:rPr lang="en-US" dirty="0" smtClean="0"/>
              <a:t>gradients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Time </a:t>
            </a:r>
            <a:r>
              <a:rPr lang="en-US" dirty="0" smtClean="0"/>
              <a:t>interval of study: 2012 </a:t>
            </a:r>
            <a:r>
              <a:rPr lang="en-US" dirty="0"/>
              <a:t>days 126-172 (May 5 – June 20)</a:t>
            </a:r>
          </a:p>
          <a:p>
            <a:pPr lvl="1">
              <a:defRPr/>
            </a:pPr>
            <a:r>
              <a:rPr lang="en-US" dirty="0"/>
              <a:t>Time interval was an arbitrary choice based on GAIM data availability from runs made at NRL</a:t>
            </a:r>
          </a:p>
          <a:p>
            <a:pPr lvl="1">
              <a:defRPr/>
            </a:pPr>
            <a:r>
              <a:rPr lang="en-US" dirty="0"/>
              <a:t>Runs using ground-based GPS, </a:t>
            </a:r>
            <a:r>
              <a:rPr lang="en-US" dirty="0" err="1"/>
              <a:t>ionosondes</a:t>
            </a:r>
            <a:r>
              <a:rPr lang="en-US" dirty="0"/>
              <a:t>, and COSMIC-RO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Models </a:t>
            </a:r>
            <a:r>
              <a:rPr lang="en-US" dirty="0"/>
              <a:t>tested:</a:t>
            </a:r>
          </a:p>
          <a:p>
            <a:pPr lvl="1">
              <a:defRPr/>
            </a:pPr>
            <a:r>
              <a:rPr lang="en-US" dirty="0" smtClean="0"/>
              <a:t>USU-GAIM </a:t>
            </a:r>
            <a:r>
              <a:rPr lang="en-US" dirty="0"/>
              <a:t>– NRL </a:t>
            </a:r>
            <a:r>
              <a:rPr lang="en-US" dirty="0" smtClean="0"/>
              <a:t>runs assimilating ground-based </a:t>
            </a:r>
            <a:r>
              <a:rPr lang="en-US" dirty="0"/>
              <a:t>GPS, </a:t>
            </a:r>
            <a:r>
              <a:rPr lang="en-US" dirty="0" err="1"/>
              <a:t>ionosondes</a:t>
            </a:r>
            <a:r>
              <a:rPr lang="en-US" dirty="0"/>
              <a:t>, and COSMIC-RO</a:t>
            </a:r>
          </a:p>
          <a:p>
            <a:pPr lvl="1">
              <a:defRPr/>
            </a:pPr>
            <a:r>
              <a:rPr lang="en-US" dirty="0" smtClean="0"/>
              <a:t>IRI </a:t>
            </a:r>
            <a:r>
              <a:rPr lang="en-US" dirty="0"/>
              <a:t>2007 &amp; 2012</a:t>
            </a:r>
          </a:p>
          <a:p>
            <a:pPr lvl="1">
              <a:defRPr/>
            </a:pPr>
            <a:r>
              <a:rPr lang="en-US" dirty="0" err="1"/>
              <a:t>NeQuick</a:t>
            </a:r>
            <a:r>
              <a:rPr lang="en-US" dirty="0"/>
              <a:t> – European model</a:t>
            </a:r>
          </a:p>
          <a:p>
            <a:pPr lvl="1">
              <a:defRPr/>
            </a:pPr>
            <a:r>
              <a:rPr lang="en-US" dirty="0"/>
              <a:t>SAMI-3 runs (different time period Oct-Dec 2011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i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B4A04A-1653-48AD-8F5C-4F611350FAE2}" type="datetime1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12/13/2015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i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4D4B34-B4BC-4396-9BFE-7AEE1112EF43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COSMIC Satellites</a:t>
            </a:r>
            <a:br>
              <a:rPr lang="en-US" dirty="0" smtClean="0"/>
            </a:br>
            <a:r>
              <a:rPr lang="en-US" sz="2200" dirty="0" smtClean="0"/>
              <a:t>Constellation Observing System for Meteorology, Ionosphere, &amp; Climate</a:t>
            </a:r>
            <a:endParaRPr lang="en-US" sz="2200" dirty="0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i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4CDF02-EFBA-473F-81DE-F10088D11E52}" type="datetime1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12/13/2015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i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6F74F1-73CD-45C4-8CBF-B1279F8764F7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273175"/>
            <a:ext cx="5035550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1244600"/>
            <a:ext cx="4108450" cy="4886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COSMIC </a:t>
            </a:r>
            <a:r>
              <a:rPr lang="en-US" sz="2000" dirty="0"/>
              <a:t>is a joint mission between the US and Taiwan, (Republic of China)</a:t>
            </a:r>
          </a:p>
          <a:p>
            <a:pPr lvl="1">
              <a:defRPr/>
            </a:pPr>
            <a:r>
              <a:rPr lang="en-US" sz="1900" dirty="0" smtClean="0"/>
              <a:t>6-satellites launched into LEO orbit on April 14, 2006</a:t>
            </a:r>
          </a:p>
          <a:p>
            <a:pPr>
              <a:defRPr/>
            </a:pPr>
            <a:r>
              <a:rPr lang="en-US" sz="2000" dirty="0" smtClean="0"/>
              <a:t>Principal instrument is the GPS Occultation Experiment (GOX)</a:t>
            </a:r>
          </a:p>
          <a:p>
            <a:pPr lvl="1">
              <a:defRPr/>
            </a:pPr>
            <a:r>
              <a:rPr lang="en-US" sz="1900" dirty="0" smtClean="0"/>
              <a:t>~2500 </a:t>
            </a:r>
            <a:r>
              <a:rPr lang="en-US" sz="1900" dirty="0" err="1" smtClean="0"/>
              <a:t>occultations</a:t>
            </a:r>
            <a:r>
              <a:rPr lang="en-US" sz="1900" dirty="0" smtClean="0"/>
              <a:t> made per day</a:t>
            </a:r>
          </a:p>
          <a:p>
            <a:pPr lvl="1">
              <a:defRPr/>
            </a:pPr>
            <a:r>
              <a:rPr lang="en-US" sz="1900" dirty="0" smtClean="0"/>
              <a:t>Slant TEC routinely inverted to produce electron density profiles</a:t>
            </a:r>
          </a:p>
          <a:p>
            <a:pPr lvl="1">
              <a:defRPr/>
            </a:pPr>
            <a:r>
              <a:rPr lang="en-US" sz="1900" dirty="0" smtClean="0"/>
              <a:t>Products are available on-line at the UCAR CDAAC website</a:t>
            </a:r>
          </a:p>
          <a:p>
            <a:pPr lvl="1">
              <a:defRPr/>
            </a:pPr>
            <a:endParaRPr lang="en-US" sz="1900" dirty="0" smtClean="0"/>
          </a:p>
          <a:p>
            <a:pPr lvl="1">
              <a:defRPr/>
            </a:pPr>
            <a:endParaRPr lang="en-US" sz="1200" dirty="0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90950"/>
            <a:ext cx="258445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COSMIC STEC vs.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Slant Total Electron Content for each model studied was calculated for each line of sight from all </a:t>
            </a:r>
            <a:r>
              <a:rPr lang="en-US" dirty="0" err="1" smtClean="0"/>
              <a:t>occultations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There were 44,872 COSMIC </a:t>
            </a:r>
            <a:r>
              <a:rPr lang="en-US" dirty="0" err="1" smtClean="0"/>
              <a:t>occultations</a:t>
            </a:r>
            <a:r>
              <a:rPr lang="en-US" dirty="0" smtClean="0"/>
              <a:t> available during this time interval</a:t>
            </a:r>
          </a:p>
          <a:p>
            <a:pPr lvl="1">
              <a:defRPr/>
            </a:pPr>
            <a:r>
              <a:rPr lang="en-US" dirty="0" smtClean="0"/>
              <a:t>For a total of 20,834,046 lines-of-sight</a:t>
            </a:r>
          </a:p>
          <a:p>
            <a:pPr lvl="1">
              <a:defRPr/>
            </a:pPr>
            <a:r>
              <a:rPr lang="en-US" dirty="0" smtClean="0"/>
              <a:t>Complete global and local time coverage</a:t>
            </a:r>
          </a:p>
          <a:p>
            <a:pPr>
              <a:defRPr/>
            </a:pPr>
            <a:r>
              <a:rPr lang="en-US" dirty="0" smtClean="0"/>
              <a:t>To minimize model representation error and to better inter-compare models</a:t>
            </a:r>
          </a:p>
          <a:p>
            <a:pPr lvl="1">
              <a:defRPr/>
            </a:pPr>
            <a:r>
              <a:rPr lang="en-US" dirty="0" smtClean="0"/>
              <a:t>All models run on GAIM spatial and temporal grid: resulting in similar representation errors between models</a:t>
            </a:r>
          </a:p>
          <a:p>
            <a:pPr lvl="1">
              <a:defRPr/>
            </a:pPr>
            <a:r>
              <a:rPr lang="en-US" dirty="0" smtClean="0"/>
              <a:t>Electron density interpolated onto line of sight using tri-cubic </a:t>
            </a:r>
            <a:r>
              <a:rPr lang="en-US" dirty="0" err="1" smtClean="0"/>
              <a:t>Catmull</a:t>
            </a:r>
            <a:r>
              <a:rPr lang="en-US" dirty="0" smtClean="0"/>
              <a:t>-Rom spline interpolators and integrated</a:t>
            </a:r>
          </a:p>
          <a:p>
            <a:pPr lvl="1">
              <a:defRPr/>
            </a:pP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order Simpsons’ rule integrations were used with 101 points along the LOS to minimize representation error</a:t>
            </a:r>
          </a:p>
          <a:p>
            <a:pPr lvl="1">
              <a:defRPr/>
            </a:pPr>
            <a:r>
              <a:rPr lang="en-US" dirty="0" smtClean="0"/>
              <a:t>Testing indicated line-of-sight integration </a:t>
            </a:r>
            <a:r>
              <a:rPr lang="en-US" dirty="0"/>
              <a:t>error &lt;0.1%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i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6EC5E7-C8A1-47B0-AA20-3E891736A58C}" type="datetime1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12/13/2015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i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B76783-21A2-4311-8727-7D77EC6E7780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GAIM-NRL/COSMIC Comparison</a:t>
            </a:r>
            <a:br>
              <a:rPr lang="en-US" dirty="0" smtClean="0"/>
            </a:br>
            <a:r>
              <a:rPr lang="en-US" dirty="0" smtClean="0"/>
              <a:t>Absolute 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188" y="1244600"/>
            <a:ext cx="3478212" cy="48863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000" dirty="0" smtClean="0"/>
              <a:t>Base 10 logarithm of the frequency of occurrence of pairs of TEC values is shown</a:t>
            </a:r>
          </a:p>
          <a:p>
            <a:pPr lvl="1">
              <a:defRPr/>
            </a:pPr>
            <a:r>
              <a:rPr lang="en-US" sz="1600" dirty="0" smtClean="0"/>
              <a:t>Solid </a:t>
            </a:r>
            <a:r>
              <a:rPr lang="en-US" sz="1600" dirty="0" smtClean="0"/>
              <a:t>white line indicates unity slope – perfect correlation</a:t>
            </a:r>
          </a:p>
          <a:p>
            <a:pPr lvl="1">
              <a:defRPr/>
            </a:pPr>
            <a:r>
              <a:rPr lang="en-US" sz="1600" dirty="0" smtClean="0"/>
              <a:t>Dashed line indicates trend-line</a:t>
            </a:r>
          </a:p>
          <a:p>
            <a:pPr>
              <a:defRPr/>
            </a:pPr>
            <a:r>
              <a:rPr lang="en-US" sz="2000" dirty="0" smtClean="0"/>
              <a:t>High degree of correlation between GAIM and COSMIC TECS</a:t>
            </a:r>
          </a:p>
          <a:p>
            <a:pPr lvl="1">
              <a:defRPr/>
            </a:pPr>
            <a:r>
              <a:rPr lang="en-US" sz="1600" dirty="0" smtClean="0"/>
              <a:t>There is a TEC bias present – indicates TEC from </a:t>
            </a:r>
            <a:r>
              <a:rPr lang="en-US" sz="1600" dirty="0" err="1" smtClean="0"/>
              <a:t>plasmasphere</a:t>
            </a:r>
            <a:endParaRPr lang="en-US" sz="1600" dirty="0" smtClean="0"/>
          </a:p>
          <a:p>
            <a:pPr lvl="1">
              <a:defRPr/>
            </a:pPr>
            <a:r>
              <a:rPr lang="en-US" sz="1600" dirty="0" smtClean="0"/>
              <a:t>Trend line slope is less than unity – GAIM is underestimating TEC by ~7%</a:t>
            </a:r>
            <a:endParaRPr lang="en-US" sz="1600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01738"/>
            <a:ext cx="563880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614738" y="4918075"/>
            <a:ext cx="5443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i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The </a:t>
            </a:r>
            <a:r>
              <a:rPr lang="en-US" altLang="en-US" dirty="0">
                <a:latin typeface="Times New Roman" pitchFamily="18" charset="0"/>
              </a:rPr>
              <a:t>Scatter-plot comparison tells you how well GAIM data assimilation is doing in reproducing the observed ionosphere and any biases present</a:t>
            </a:r>
          </a:p>
        </p:txBody>
      </p:sp>
    </p:spTree>
    <p:extLst>
      <p:ext uri="{BB962C8B-B14F-4D97-AF65-F5344CB8AC3E}">
        <p14:creationId xmlns:p14="http://schemas.microsoft.com/office/powerpoint/2010/main" val="617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GAIM-NRL/COSMIC Comparison</a:t>
            </a:r>
            <a:br>
              <a:rPr lang="en-US" dirty="0" smtClean="0"/>
            </a:br>
            <a:r>
              <a:rPr lang="en-US" dirty="0" smtClean="0"/>
              <a:t>Relative 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188" y="1244600"/>
            <a:ext cx="3478212" cy="4886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Topside TEC at 0° elevation is subtracted from each profile</a:t>
            </a:r>
          </a:p>
          <a:p>
            <a:pPr lvl="1">
              <a:defRPr/>
            </a:pPr>
            <a:r>
              <a:rPr lang="en-US" sz="1600" dirty="0" smtClean="0"/>
              <a:t>Removes some of the </a:t>
            </a:r>
            <a:r>
              <a:rPr lang="en-US" sz="1600" dirty="0" err="1" smtClean="0"/>
              <a:t>plasmasphere</a:t>
            </a:r>
            <a:r>
              <a:rPr lang="en-US" sz="1600" dirty="0" smtClean="0"/>
              <a:t> bias</a:t>
            </a:r>
          </a:p>
          <a:p>
            <a:pPr lvl="1">
              <a:defRPr/>
            </a:pPr>
            <a:r>
              <a:rPr lang="en-US" sz="1600" dirty="0" smtClean="0"/>
              <a:t>White line indicates unity slope – perfect correlation</a:t>
            </a:r>
          </a:p>
          <a:p>
            <a:pPr>
              <a:defRPr/>
            </a:pPr>
            <a:r>
              <a:rPr lang="en-US" sz="2000" dirty="0" smtClean="0"/>
              <a:t>High degree of correlation between GAIM and COSMIC TECS</a:t>
            </a:r>
          </a:p>
          <a:p>
            <a:pPr lvl="1">
              <a:defRPr/>
            </a:pPr>
            <a:r>
              <a:rPr lang="en-US" sz="1600" dirty="0" smtClean="0"/>
              <a:t>TEC bias much smaller than it was for absolute TEC</a:t>
            </a:r>
          </a:p>
          <a:p>
            <a:pPr lvl="1">
              <a:defRPr/>
            </a:pPr>
            <a:r>
              <a:rPr lang="en-US" sz="1600" dirty="0" smtClean="0"/>
              <a:t>Trend line slope indicates GAIM underestimating TEC by ~2%</a:t>
            </a:r>
            <a:endParaRPr lang="en-US" sz="1600" dirty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193800"/>
            <a:ext cx="5638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581400" y="4918075"/>
            <a:ext cx="548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i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rgbClr val="990099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Times New Roman" pitchFamily="18" charset="0"/>
              </a:rPr>
              <a:t>The </a:t>
            </a:r>
            <a:r>
              <a:rPr lang="en-US" altLang="en-US" dirty="0">
                <a:latin typeface="Times New Roman" pitchFamily="18" charset="0"/>
              </a:rPr>
              <a:t>Scatter-plot comparison tells you how well GAIM data assimilation is doing in reproducing the observed ionosphere</a:t>
            </a:r>
          </a:p>
        </p:txBody>
      </p:sp>
    </p:spTree>
    <p:extLst>
      <p:ext uri="{BB962C8B-B14F-4D97-AF65-F5344CB8AC3E}">
        <p14:creationId xmlns:p14="http://schemas.microsoft.com/office/powerpoint/2010/main" val="41759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GAIM Model Scatter vs. TEC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57213" y="1209675"/>
            <a:ext cx="8039100" cy="1600027"/>
          </a:xfrm>
        </p:spPr>
        <p:txBody>
          <a:bodyPr/>
          <a:lstStyle/>
          <a:p>
            <a:r>
              <a:rPr lang="en-US" dirty="0" smtClean="0"/>
              <a:t>Left image is scatter plot rotated by 45° and column normalized</a:t>
            </a:r>
          </a:p>
          <a:p>
            <a:pPr lvl="1"/>
            <a:r>
              <a:rPr lang="en-US" dirty="0" smtClean="0"/>
              <a:t>Shows width of scatter distribution</a:t>
            </a:r>
          </a:p>
          <a:p>
            <a:r>
              <a:rPr lang="en-US" dirty="0" smtClean="0"/>
              <a:t>Right image shows percentage difference vs. TEC</a:t>
            </a:r>
          </a:p>
          <a:p>
            <a:pPr lvl="1"/>
            <a:r>
              <a:rPr lang="en-US" dirty="0" smtClean="0"/>
              <a:t>Agreement is good and scatter is ~±10%, slightly higher at low TECs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A91D-8CC0-44D3-BC34-5F9BF7B37AAA}" type="datetime1">
              <a:rPr lang="en-US" smtClean="0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EDA3FB-B878-4D12-91C8-BFB2502B94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" y="3127154"/>
            <a:ext cx="4572000" cy="268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32" y="2642499"/>
            <a:ext cx="4572000" cy="36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 of Scatter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2" y="1209675"/>
            <a:ext cx="4334108" cy="488632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Tested three potential causes of scatter</a:t>
            </a:r>
          </a:p>
          <a:p>
            <a:pPr lvl="1">
              <a:defRPr/>
            </a:pPr>
            <a:r>
              <a:rPr lang="en-US" dirty="0" smtClean="0"/>
              <a:t>Geomagnetic and solar variability</a:t>
            </a:r>
          </a:p>
          <a:p>
            <a:pPr lvl="1">
              <a:defRPr/>
            </a:pPr>
            <a:r>
              <a:rPr lang="en-US" dirty="0" smtClean="0"/>
              <a:t>Day-to-day variability of space weather &amp; data availability</a:t>
            </a:r>
          </a:p>
          <a:p>
            <a:pPr lvl="1">
              <a:defRPr/>
            </a:pPr>
            <a:r>
              <a:rPr lang="en-US" dirty="0" smtClean="0"/>
              <a:t>Model resolution (next page)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Top plots show variation of trend line slope as a function of time starting from May 5, 2012</a:t>
            </a:r>
          </a:p>
          <a:p>
            <a:pPr lvl="1">
              <a:defRPr/>
            </a:pPr>
            <a:r>
              <a:rPr lang="en-US" dirty="0" smtClean="0"/>
              <a:t>Top panel shows variation of trend line slope with time, uncertainty in the slope is smaller than plot symbols</a:t>
            </a:r>
          </a:p>
          <a:p>
            <a:pPr lvl="1">
              <a:defRPr/>
            </a:pPr>
            <a:r>
              <a:rPr lang="en-US" dirty="0" smtClean="0"/>
              <a:t>Center panel shows 10.7 cm solar flux variability – affects photochemical creation of the ionosphere</a:t>
            </a:r>
          </a:p>
          <a:p>
            <a:pPr lvl="1">
              <a:defRPr/>
            </a:pPr>
            <a:r>
              <a:rPr lang="en-US" dirty="0" smtClean="0"/>
              <a:t>Bottom panel shows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</a:t>
            </a:r>
            <a:r>
              <a:rPr lang="en-US" dirty="0"/>
              <a:t> </a:t>
            </a:r>
            <a:r>
              <a:rPr lang="en-US" dirty="0" smtClean="0"/>
              <a:t>(in </a:t>
            </a:r>
            <a:r>
              <a:rPr lang="en-US" dirty="0" err="1" smtClean="0"/>
              <a:t>nano-Teslas</a:t>
            </a:r>
            <a:r>
              <a:rPr lang="en-US" dirty="0" smtClean="0"/>
              <a:t>) geomagnetic index – an indicator of variations in plasma transport due to </a:t>
            </a:r>
            <a:r>
              <a:rPr lang="en-US" dirty="0" err="1" smtClean="0"/>
              <a:t>magnetospheric</a:t>
            </a:r>
            <a:r>
              <a:rPr lang="en-US" dirty="0" smtClean="0"/>
              <a:t> influences</a:t>
            </a:r>
          </a:p>
          <a:p>
            <a:pPr marL="457200" lvl="1" indent="0">
              <a:buNone/>
              <a:defRPr/>
            </a:pPr>
            <a:endParaRPr lang="en-US" dirty="0" smtClean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17B6E3-4956-4B03-8661-2972BB3AD53B}" type="datetime1">
              <a:rPr lang="en-US" sz="1400" smtClean="0"/>
              <a:pPr/>
              <a:t>12/13/2015</a:t>
            </a:fld>
            <a:endParaRPr lang="en-US" sz="1400" smtClean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443269-FBD7-4801-A4AA-36B99F0E197F}" type="slidenum">
              <a:rPr lang="en-US" sz="1400" smtClean="0"/>
              <a:pPr/>
              <a:t>8</a:t>
            </a:fld>
            <a:endParaRPr lang="en-US" sz="14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5410"/>
            <a:ext cx="4572000" cy="3356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6113" y="4740696"/>
            <a:ext cx="41677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correlation is evident between geomagnetic indices and </a:t>
            </a:r>
            <a:r>
              <a:rPr lang="en-US" sz="2000" dirty="0" err="1"/>
              <a:t>trendline</a:t>
            </a:r>
            <a:r>
              <a:rPr lang="en-US" sz="2000" dirty="0"/>
              <a:t> </a:t>
            </a:r>
            <a:r>
              <a:rPr lang="en-US" sz="2000" dirty="0" smtClean="0"/>
              <a:t>slope </a:t>
            </a:r>
            <a:r>
              <a:rPr lang="en-US" sz="2000" dirty="0" smtClean="0">
                <a:sym typeface="Wingdings" panose="05000000000000000000" pitchFamily="2" charset="2"/>
              </a:rPr>
              <a:t> scatter </a:t>
            </a:r>
            <a:r>
              <a:rPr lang="en-US" sz="2000" dirty="0">
                <a:sym typeface="Wingdings" panose="05000000000000000000" pitchFamily="2" charset="2"/>
              </a:rPr>
              <a:t>is not caused by geomagnetic or solar activity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95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Spatial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2" y="1539240"/>
            <a:ext cx="4341541" cy="45567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Plot shows the effect of model resolution on the scatter</a:t>
            </a:r>
          </a:p>
          <a:p>
            <a:pPr lvl="1">
              <a:defRPr/>
            </a:pPr>
            <a:r>
              <a:rPr lang="en-US" dirty="0" smtClean="0"/>
              <a:t>IRI2007 was used as a proxy for GAIM as its gradients should be similar to those in GAIM</a:t>
            </a:r>
          </a:p>
          <a:p>
            <a:pPr lvl="1">
              <a:defRPr/>
            </a:pPr>
            <a:r>
              <a:rPr lang="en-US" dirty="0" smtClean="0"/>
              <a:t>IRI2007 was run at 7.5° longitude resolution and compared to interpolations of IRI2007 run at the 15° resolution of GAIM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Results indicate the model spatial resolution is one of the primary causes of the scatter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17B6E3-4956-4B03-8661-2972BB3AD53B}" type="datetime1">
              <a:rPr lang="en-US" sz="1400" smtClean="0"/>
              <a:pPr/>
              <a:t>12/13/2015</a:t>
            </a:fld>
            <a:endParaRPr lang="en-US" sz="1400" smtClean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443269-FBD7-4801-A4AA-36B99F0E197F}" type="slidenum">
              <a:rPr lang="en-US" sz="1400" smtClean="0"/>
              <a:pPr/>
              <a:t>9</a:t>
            </a:fld>
            <a:endParaRPr 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3631"/>
            <a:ext cx="4572000" cy="35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14930</TotalTime>
  <Words>1230</Words>
  <Application>Microsoft Office PowerPoint</Application>
  <PresentationFormat>On-screen Show (4:3)</PresentationFormat>
  <Paragraphs>152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Validation of Ionospheric Models using COSMIC TEC Measurements </vt:lpstr>
      <vt:lpstr>Introduction</vt:lpstr>
      <vt:lpstr>COSMIC Satellites Constellation Observing System for Meteorology, Ionosphere, &amp; Climate</vt:lpstr>
      <vt:lpstr>COSMIC STEC vs. Models</vt:lpstr>
      <vt:lpstr>GAIM-NRL/COSMIC Comparison Absolute TEC</vt:lpstr>
      <vt:lpstr>GAIM-NRL/COSMIC Comparison Relative TEC</vt:lpstr>
      <vt:lpstr>GAIM Model Scatter vs. TEC</vt:lpstr>
      <vt:lpstr>Cause of Scatter</vt:lpstr>
      <vt:lpstr>Model Spatial Resolution</vt:lpstr>
      <vt:lpstr>Results: Model Comparisons</vt:lpstr>
      <vt:lpstr>Topside TEC Errors</vt:lpstr>
      <vt:lpstr>GAIM and Data Sources</vt:lpstr>
      <vt:lpstr>Where the Models Work Best</vt:lpstr>
      <vt:lpstr>Summary</vt:lpstr>
      <vt:lpstr>Backup Slides</vt:lpstr>
      <vt:lpstr>Summary: GAIM</vt:lpstr>
      <vt:lpstr>Summary: Other Models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NRL–805:  Tactical Ionospheric Monitoring System (TIMS)</dc:title>
  <dc:creator>Ken Dymond</dc:creator>
  <cp:lastModifiedBy>Kenneth Dymond</cp:lastModifiedBy>
  <cp:revision>623</cp:revision>
  <cp:lastPrinted>2000-11-06T00:33:52Z</cp:lastPrinted>
  <dcterms:created xsi:type="dcterms:W3CDTF">1998-02-09T18:50:32Z</dcterms:created>
  <dcterms:modified xsi:type="dcterms:W3CDTF">2015-12-13T18:55:05Z</dcterms:modified>
</cp:coreProperties>
</file>