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1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8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2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0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8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3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7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2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4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8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9F28D-5729-4D4F-82A5-7579CE3C04B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9F28D-5729-4D4F-82A5-7579CE3C04BF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B5A69-4E0D-0445-8BF4-2BCD327E3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rora_horizon2horizon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009" y="24686"/>
            <a:ext cx="847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</a:rPr>
              <a:t>Auroral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 Precipitation Model Validation – What has been done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4198"/>
            <a:ext cx="9144000" cy="6817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</a:rPr>
              <a:t>Started with </a:t>
            </a:r>
            <a:r>
              <a:rPr lang="en-US" sz="2100" b="1" dirty="0" err="1" smtClean="0">
                <a:solidFill>
                  <a:schemeClr val="bg1">
                    <a:lumMod val="95000"/>
                  </a:schemeClr>
                </a:solidFill>
              </a:rPr>
              <a:t>equatorward</a:t>
            </a: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</a:rPr>
              <a:t> boundary - discussed at previous mini-GEM workshops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</a:rPr>
              <a:t>Discussed different boundary definition criteria (physical boundary based, threshold-based) – the document is posted at the CCMC website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</a:rPr>
              <a:t>Invited the community’s participation in the model validation effort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</a:rPr>
              <a:t>Participating models: old Hardy, New Hardy, Ovation Prime, Weimer, coupled global MHD model with </a:t>
            </a:r>
            <a:r>
              <a:rPr lang="en-US" sz="2100" b="1" dirty="0" err="1" smtClean="0">
                <a:solidFill>
                  <a:schemeClr val="bg1">
                    <a:lumMod val="95000"/>
                  </a:schemeClr>
                </a:solidFill>
              </a:rPr>
              <a:t>Fok</a:t>
            </a: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</a:rPr>
              <a:t> ring current model, AMIE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</a:rPr>
              <a:t>Maj. Cory Lane (now Lt. Col. Lane) worked with CCMC on </a:t>
            </a:r>
            <a:r>
              <a:rPr lang="en-US" sz="2100" b="1" dirty="0" err="1" smtClean="0">
                <a:solidFill>
                  <a:schemeClr val="bg1">
                    <a:lumMod val="95000"/>
                  </a:schemeClr>
                </a:solidFill>
              </a:rPr>
              <a:t>auroral</a:t>
            </a: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</a:rPr>
              <a:t> model validation (paper of the results submitted to Space Weather Journal  - Under review)</a:t>
            </a:r>
          </a:p>
          <a:p>
            <a:pPr marL="800100" lvl="1" indent="-342900">
              <a:buFont typeface="Wingdings" charset="2"/>
              <a:buChar char="²"/>
            </a:pP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</a:rPr>
              <a:t>During low to moderate </a:t>
            </a:r>
            <a:r>
              <a:rPr lang="en-US" sz="2100" b="1" dirty="0" err="1" smtClean="0">
                <a:solidFill>
                  <a:schemeClr val="bg1">
                    <a:lumMod val="95000"/>
                  </a:schemeClr>
                </a:solidFill>
              </a:rPr>
              <a:t>Kp</a:t>
            </a:r>
            <a:r>
              <a:rPr lang="en-US" sz="21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</a:rPr>
              <a:t>conditions, Ovation Prime has the best prediction efficiency and OH (Old Hardy) closely follows. SWMF-</a:t>
            </a:r>
            <a:r>
              <a:rPr lang="en-US" sz="2100" b="1" dirty="0" err="1" smtClean="0">
                <a:solidFill>
                  <a:schemeClr val="bg1">
                    <a:lumMod val="95000"/>
                  </a:schemeClr>
                </a:solidFill>
              </a:rPr>
              <a:t>Fok</a:t>
            </a: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</a:rPr>
              <a:t> and AMIE suffer</a:t>
            </a:r>
          </a:p>
          <a:p>
            <a:pPr marL="800100" lvl="1" indent="-342900">
              <a:buFont typeface="Wingdings" charset="2"/>
              <a:buChar char="²"/>
            </a:pP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</a:rPr>
              <a:t>High </a:t>
            </a:r>
            <a:r>
              <a:rPr lang="en-US" sz="2100" b="1" dirty="0" err="1" smtClean="0">
                <a:solidFill>
                  <a:schemeClr val="bg1">
                    <a:lumMod val="95000"/>
                  </a:schemeClr>
                </a:solidFill>
              </a:rPr>
              <a:t>Kp</a:t>
            </a: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</a:rPr>
              <a:t>: SWMF-</a:t>
            </a:r>
            <a:r>
              <a:rPr lang="en-US" sz="2100" b="1" dirty="0" err="1" smtClean="0">
                <a:solidFill>
                  <a:schemeClr val="bg1">
                    <a:lumMod val="95000"/>
                  </a:schemeClr>
                </a:solidFill>
              </a:rPr>
              <a:t>Fok</a:t>
            </a: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</a:rPr>
              <a:t> provides the best prediction </a:t>
            </a:r>
            <a:r>
              <a:rPr lang="en-US" sz="2100" b="1" dirty="0" err="1" smtClean="0">
                <a:solidFill>
                  <a:schemeClr val="bg1">
                    <a:lumMod val="95000"/>
                  </a:schemeClr>
                </a:solidFill>
              </a:rPr>
              <a:t>effeciency</a:t>
            </a:r>
            <a:endParaRPr lang="en-US" sz="21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Wingdings" charset="2"/>
              <a:buChar char="²"/>
            </a:pP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</a:rPr>
              <a:t>Connecting </a:t>
            </a:r>
            <a:r>
              <a:rPr lang="en-US" sz="2100" b="1" dirty="0" err="1" smtClean="0">
                <a:solidFill>
                  <a:schemeClr val="bg1">
                    <a:lumMod val="95000"/>
                  </a:schemeClr>
                </a:solidFill>
              </a:rPr>
              <a:t>auroral</a:t>
            </a: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</a:rPr>
              <a:t> properties/boundaries to other important physical parameters/processes in the same region such as </a:t>
            </a:r>
            <a:r>
              <a:rPr lang="en-US" sz="2100" b="1" dirty="0" err="1" smtClean="0">
                <a:solidFill>
                  <a:schemeClr val="bg1">
                    <a:lumMod val="95000"/>
                  </a:schemeClr>
                </a:solidFill>
              </a:rPr>
              <a:t>Poynting</a:t>
            </a:r>
            <a:r>
              <a:rPr lang="en-US" sz="2100" b="1" dirty="0" smtClean="0">
                <a:solidFill>
                  <a:schemeClr val="bg1">
                    <a:lumMod val="95000"/>
                  </a:schemeClr>
                </a:solidFill>
              </a:rPr>
              <a:t> flux, Joule heating, field-aligned currents, or total electron content, etc. so that a better understanding of the ITM coupling can be understood. Some of these have been explored. More remains to be done. </a:t>
            </a:r>
          </a:p>
          <a:p>
            <a:pPr marL="800100" lvl="1" indent="-342900">
              <a:buAutoNum type="arabicPeriod"/>
            </a:pPr>
            <a:endParaRPr lang="en-US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8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0372"/>
            <a:ext cx="8229600" cy="609282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Poynting</a:t>
            </a:r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 Flux </a:t>
            </a:r>
            <a:r>
              <a:rPr lang="en-US" sz="24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vs</a:t>
            </a:r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 Aurora Precipitation</a:t>
            </a:r>
            <a:endParaRPr lang="en-US" sz="2400" b="1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44476"/>
            <a:ext cx="2133600" cy="365125"/>
          </a:xfrm>
        </p:spPr>
        <p:txBody>
          <a:bodyPr/>
          <a:lstStyle/>
          <a:p>
            <a:fld id="{63B7467C-C41D-7F40-ACD0-F5E3EF5FA9AD}" type="slidenum">
              <a:rPr lang="en-US" smtClean="0">
                <a:latin typeface="Helvetica"/>
                <a:cs typeface="Helvetica"/>
              </a:rPr>
              <a:pPr/>
              <a:t>2</a:t>
            </a:fld>
            <a:endParaRPr lang="en-US"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08066"/>
            <a:ext cx="9144000" cy="1588"/>
          </a:xfrm>
          <a:prstGeom prst="line">
            <a:avLst/>
          </a:prstGeom>
          <a:ln w="57150" cap="sq" cmpd="thickThin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20061215_0030_10min_bound_F15.txt.png"/>
          <p:cNvPicPr>
            <a:picLocks noChangeAspect="1"/>
          </p:cNvPicPr>
          <p:nvPr/>
        </p:nvPicPr>
        <p:blipFill>
          <a:blip r:embed="rId2"/>
          <a:srcRect l="2700" t="2323" b="10452"/>
          <a:stretch>
            <a:fillRect/>
          </a:stretch>
        </p:blipFill>
        <p:spPr>
          <a:xfrm>
            <a:off x="132408" y="1683283"/>
            <a:ext cx="5041697" cy="3502729"/>
          </a:xfrm>
          <a:prstGeom prst="rect">
            <a:avLst/>
          </a:prstGeom>
        </p:spPr>
      </p:pic>
      <p:pic>
        <p:nvPicPr>
          <p:cNvPr id="12" name="Picture 11" descr="aurora_poyn_20061215_0030_0040UT.pdf"/>
          <p:cNvPicPr>
            <a:picLocks noChangeAspect="1"/>
          </p:cNvPicPr>
          <p:nvPr/>
        </p:nvPicPr>
        <p:blipFill>
          <a:blip r:embed="rId3"/>
          <a:srcRect l="17647" t="17273" r="10588" b="4545"/>
          <a:stretch>
            <a:fillRect/>
          </a:stretch>
        </p:blipFill>
        <p:spPr>
          <a:xfrm>
            <a:off x="5174105" y="851894"/>
            <a:ext cx="3803100" cy="536172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5400000">
            <a:off x="4286329" y="3504803"/>
            <a:ext cx="485727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632704" y="3504803"/>
            <a:ext cx="4857274" cy="1588"/>
          </a:xfrm>
          <a:prstGeom prst="line">
            <a:avLst/>
          </a:prstGeom>
          <a:ln w="38100">
            <a:solidFill>
              <a:schemeClr val="accent1">
                <a:alpha val="36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4112" y="1313951"/>
            <a:ext cx="149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Equatorward</a:t>
            </a:r>
            <a:r>
              <a:rPr lang="en-US" dirty="0" smtClean="0"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73120" y="1313951"/>
            <a:ext cx="114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Poleward</a:t>
            </a:r>
            <a:r>
              <a:rPr lang="en-US" dirty="0" smtClean="0"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1440" y="6075144"/>
            <a:ext cx="114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/>
                <a:cs typeface="Helvetica"/>
              </a:rPr>
              <a:t>Poleward</a:t>
            </a:r>
            <a:r>
              <a:rPr lang="en-US" dirty="0" smtClean="0">
                <a:latin typeface="Helvetica"/>
                <a:cs typeface="Helvetica"/>
              </a:rPr>
              <a:t> 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719" y="5686584"/>
            <a:ext cx="5035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Dusk: </a:t>
            </a:r>
          </a:p>
          <a:p>
            <a:r>
              <a:rPr lang="en-US" dirty="0" err="1" smtClean="0">
                <a:latin typeface="Helvetica"/>
                <a:cs typeface="Helvetica"/>
              </a:rPr>
              <a:t>Eqbn</a:t>
            </a:r>
            <a:r>
              <a:rPr lang="en-US" dirty="0" smtClean="0">
                <a:latin typeface="Helvetica"/>
                <a:cs typeface="Helvetica"/>
              </a:rPr>
              <a:t>: </a:t>
            </a:r>
            <a:r>
              <a:rPr lang="en-US" dirty="0" err="1" smtClean="0">
                <a:latin typeface="Helvetica"/>
                <a:cs typeface="Helvetica"/>
              </a:rPr>
              <a:t>equatorward</a:t>
            </a:r>
            <a:r>
              <a:rPr lang="en-US" dirty="0" smtClean="0">
                <a:latin typeface="Helvetica"/>
                <a:cs typeface="Helvetica"/>
              </a:rPr>
              <a:t> disturbance of </a:t>
            </a:r>
            <a:r>
              <a:rPr lang="en-US" dirty="0" err="1" smtClean="0">
                <a:latin typeface="Helvetica"/>
                <a:cs typeface="Helvetica"/>
              </a:rPr>
              <a:t>Poynting</a:t>
            </a:r>
            <a:r>
              <a:rPr lang="en-US" dirty="0" smtClean="0">
                <a:latin typeface="Helvetica"/>
                <a:cs typeface="Helvetica"/>
              </a:rPr>
              <a:t> flux</a:t>
            </a:r>
          </a:p>
          <a:p>
            <a:r>
              <a:rPr lang="en-US" dirty="0" err="1" smtClean="0">
                <a:latin typeface="Helvetica"/>
                <a:cs typeface="Helvetica"/>
              </a:rPr>
              <a:t>Pobn</a:t>
            </a:r>
            <a:r>
              <a:rPr lang="en-US" dirty="0" smtClean="0">
                <a:latin typeface="Helvetica"/>
                <a:cs typeface="Helvetica"/>
              </a:rPr>
              <a:t>: last local maximum on the </a:t>
            </a:r>
            <a:r>
              <a:rPr lang="en-US" dirty="0" err="1" smtClean="0">
                <a:latin typeface="Helvetica"/>
                <a:cs typeface="Helvetica"/>
              </a:rPr>
              <a:t>poleward</a:t>
            </a:r>
            <a:r>
              <a:rPr lang="en-US" dirty="0" smtClean="0">
                <a:latin typeface="Helvetica"/>
                <a:cs typeface="Helvetica"/>
              </a:rPr>
              <a:t> side</a:t>
            </a:r>
          </a:p>
          <a:p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3567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0372"/>
            <a:ext cx="8229600" cy="609282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Nightside</a:t>
            </a:r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: Region 1 FAC </a:t>
            </a:r>
            <a:r>
              <a:rPr lang="en-US" sz="24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vs</a:t>
            </a:r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 Aurora Precipitation</a:t>
            </a:r>
            <a:endParaRPr lang="en-US" sz="2400" b="1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444476"/>
            <a:ext cx="2133600" cy="365125"/>
          </a:xfrm>
        </p:spPr>
        <p:txBody>
          <a:bodyPr/>
          <a:lstStyle/>
          <a:p>
            <a:r>
              <a:rPr lang="en-US" smtClean="0">
                <a:latin typeface="Helvetica"/>
                <a:cs typeface="Helvetica"/>
              </a:rPr>
              <a:t>12/4/2012</a:t>
            </a:r>
            <a:endParaRPr lang="en-US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44476"/>
            <a:ext cx="2133600" cy="365125"/>
          </a:xfrm>
        </p:spPr>
        <p:txBody>
          <a:bodyPr/>
          <a:lstStyle/>
          <a:p>
            <a:fld id="{63B7467C-C41D-7F40-ACD0-F5E3EF5FA9AD}" type="slidenum">
              <a:rPr lang="en-US" smtClean="0">
                <a:latin typeface="Helvetica"/>
                <a:cs typeface="Helvetica"/>
              </a:rPr>
              <a:pPr/>
              <a:t>3</a:t>
            </a:fld>
            <a:endParaRPr lang="en-US">
              <a:latin typeface="Helvetica"/>
              <a:cs typeface="Helvetic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08066"/>
            <a:ext cx="9144000" cy="1588"/>
          </a:xfrm>
          <a:prstGeom prst="line">
            <a:avLst/>
          </a:prstGeom>
          <a:ln w="57150" cap="sq" cmpd="thickThin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2009ja014115-p01_orig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7045"/>
            <a:ext cx="3950208" cy="5890199"/>
          </a:xfrm>
          <a:prstGeom prst="rect">
            <a:avLst/>
          </a:prstGeom>
        </p:spPr>
      </p:pic>
      <p:pic>
        <p:nvPicPr>
          <p:cNvPr id="11" name="Picture 10" descr="2009ja014115-p04_enh.eps"/>
          <p:cNvPicPr>
            <a:picLocks noChangeAspect="1"/>
          </p:cNvPicPr>
          <p:nvPr/>
        </p:nvPicPr>
        <p:blipFill>
          <a:blip r:embed="rId3"/>
          <a:srcRect r="50233"/>
          <a:stretch>
            <a:fillRect/>
          </a:stretch>
        </p:blipFill>
        <p:spPr>
          <a:xfrm>
            <a:off x="5397499" y="767045"/>
            <a:ext cx="2832101" cy="56774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29936" y="6380245"/>
            <a:ext cx="1868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latin typeface="Helvetica"/>
                <a:cs typeface="Helvetica"/>
              </a:rPr>
              <a:t>Ohtani</a:t>
            </a:r>
            <a:r>
              <a:rPr lang="en-US" sz="1200" i="1" dirty="0" smtClean="0">
                <a:latin typeface="Helvetica"/>
                <a:cs typeface="Helvetica"/>
              </a:rPr>
              <a:t> et al., 2009, JGR</a:t>
            </a:r>
            <a:endParaRPr lang="en-US" sz="12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160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458"/>
            <a:ext cx="8865829" cy="90073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Statistical relationship between FACs and e- precipitation</a:t>
            </a:r>
            <a:endParaRPr lang="en-US" sz="2800" dirty="0"/>
          </a:p>
        </p:txBody>
      </p:sp>
      <p:pic>
        <p:nvPicPr>
          <p:cNvPr id="4" name="Picture 3" descr="FAC_electron_precip_Kort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5098"/>
          <a:stretch/>
        </p:blipFill>
        <p:spPr>
          <a:xfrm>
            <a:off x="0" y="932188"/>
            <a:ext cx="5850538" cy="5769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8399" y="932188"/>
            <a:ext cx="2623641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err="1"/>
              <a:t>Korth</a:t>
            </a:r>
            <a:r>
              <a:rPr lang="en-US" sz="1100" i="1" dirty="0"/>
              <a:t>, H., Y. Zhang, B. J. Anderson,</a:t>
            </a:r>
          </a:p>
          <a:p>
            <a:r>
              <a:rPr lang="en-US" sz="1100" i="1" dirty="0"/>
              <a:t>T. </a:t>
            </a:r>
            <a:r>
              <a:rPr lang="en-US" sz="1100" i="1" dirty="0" err="1"/>
              <a:t>Sotirelis</a:t>
            </a:r>
            <a:r>
              <a:rPr lang="en-US" sz="1100" i="1" dirty="0"/>
              <a:t>, and C. L. Waters (2014),</a:t>
            </a:r>
          </a:p>
          <a:p>
            <a:r>
              <a:rPr lang="en-US" sz="1100" i="1" dirty="0"/>
              <a:t>Statistical relationship between </a:t>
            </a:r>
            <a:r>
              <a:rPr lang="en-US" sz="1100" i="1" dirty="0" err="1"/>
              <a:t>largescale</a:t>
            </a:r>
            <a:endParaRPr lang="en-US" sz="1100" i="1" dirty="0"/>
          </a:p>
          <a:p>
            <a:r>
              <a:rPr lang="en-US" sz="1100" i="1" dirty="0"/>
              <a:t>upward field-aligned currents</a:t>
            </a:r>
          </a:p>
          <a:p>
            <a:r>
              <a:rPr lang="en-US" sz="1100" i="1" dirty="0"/>
              <a:t>and electron precipitation, J. </a:t>
            </a:r>
            <a:r>
              <a:rPr lang="en-US" sz="1100" i="1" dirty="0" err="1"/>
              <a:t>Geophys</a:t>
            </a:r>
            <a:r>
              <a:rPr lang="en-US" sz="1100" i="1" dirty="0"/>
              <a:t>.</a:t>
            </a:r>
          </a:p>
          <a:p>
            <a:r>
              <a:rPr lang="hu-HU" sz="1100" i="1" dirty="0"/>
              <a:t>Res. Space Physics, 119, 6715–6731,</a:t>
            </a:r>
          </a:p>
          <a:p>
            <a:r>
              <a:rPr lang="fr-FR" sz="1100" i="1" dirty="0"/>
              <a:t>doi:10.1002/2014JA019961.</a:t>
            </a:r>
            <a:endParaRPr lang="en-US" sz="11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526261" y="2458816"/>
            <a:ext cx="3339568" cy="34163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76710"/>
                </a:solidFill>
              </a:rPr>
              <a:t>Southward IMF: e- precipitation occurred primarily within and near large-scale upward currents. The correspondence less evident for northward IMF.</a:t>
            </a:r>
          </a:p>
          <a:p>
            <a:endParaRPr lang="en-US" dirty="0">
              <a:solidFill>
                <a:srgbClr val="C76710"/>
              </a:solidFill>
            </a:endParaRPr>
          </a:p>
          <a:p>
            <a:r>
              <a:rPr lang="en-US" dirty="0" smtClean="0">
                <a:solidFill>
                  <a:srgbClr val="C76710"/>
                </a:solidFill>
              </a:rPr>
              <a:t>Better correlation in the dusk sector than other local time sectors between FACs and e- precipitation (due to different physical processes operating in different local time sectors).</a:t>
            </a:r>
            <a:endParaRPr lang="en-US" dirty="0">
              <a:solidFill>
                <a:srgbClr val="C7671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6814" y="747522"/>
            <a:ext cx="2464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Ordered by IMF clock angle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4749" y="6082171"/>
            <a:ext cx="1379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TIMED/GUVI</a:t>
            </a:r>
          </a:p>
          <a:p>
            <a:r>
              <a:rPr lang="en-US" dirty="0" smtClean="0"/>
              <a:t>AMPERE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7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398</Words>
  <Application>Microsoft Macintosh PowerPoint</Application>
  <PresentationFormat>On-screen Show (4:3)</PresentationFormat>
  <Paragraphs>35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Poynting Flux vs Aurora Precipitation</vt:lpstr>
      <vt:lpstr>Nightside: Region 1 FAC vs Aurora Precipitation</vt:lpstr>
      <vt:lpstr>Statistical relationship between FACs and e- precipitation</vt:lpstr>
    </vt:vector>
  </TitlesOfParts>
  <Company>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Yihua Zheng</dc:creator>
  <cp:lastModifiedBy>Yihua Zheng</cp:lastModifiedBy>
  <cp:revision>28</cp:revision>
  <dcterms:created xsi:type="dcterms:W3CDTF">2014-12-09T21:17:26Z</dcterms:created>
  <dcterms:modified xsi:type="dcterms:W3CDTF">2014-12-10T23:29:06Z</dcterms:modified>
</cp:coreProperties>
</file>