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0" r:id="rId3"/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1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8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2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0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8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3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7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2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4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8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9F28D-5729-4D4F-82A5-7579CE3C04BF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rora_horizon2horizon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186" y="1832566"/>
            <a:ext cx="8104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</a:rPr>
              <a:t>Auroral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</a:rPr>
              <a:t> Boundaries Model Validation – What has been done</a:t>
            </a:r>
            <a:endParaRPr lang="en-U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5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241" y="644198"/>
            <a:ext cx="8142941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Challenge:</a:t>
            </a: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Identified boundaries in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auroral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region  from observations and models </a:t>
            </a: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Relate boundaries to applications</a:t>
            </a: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Look for multi-point observations, multiple crossings, images</a:t>
            </a: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Correlations between boundaries associated with different parameters</a:t>
            </a:r>
          </a:p>
          <a:p>
            <a:pPr marL="342900" indent="-342900">
              <a:buFont typeface="Wingdings" charset="2"/>
              <a:buChar char="²"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>
              <a:buAutoNum type="arabicPeriod"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7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235" y="1632746"/>
            <a:ext cx="83670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Connecting </a:t>
            </a:r>
            <a:r>
              <a:rPr lang="en-US" sz="2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auroral</a:t>
            </a:r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boundaries to important physical parameters/processes in the same region such</a:t>
            </a:r>
          </a:p>
          <a:p>
            <a:pPr marL="342900" indent="-342900">
              <a:buFont typeface="Wingdings" charset="2"/>
              <a:buChar char="²"/>
            </a:pPr>
            <a:endParaRPr lang="en-US" sz="2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  </a:t>
            </a:r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Poynting </a:t>
            </a:r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flux, Joule heating,</a:t>
            </a:r>
          </a:p>
          <a:p>
            <a:pPr marL="342900" indent="-342900">
              <a:buFontTx/>
              <a:buChar char="-"/>
            </a:pPr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field-aligned currents, </a:t>
            </a:r>
            <a:endParaRPr lang="en-US" sz="2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total electron content,</a:t>
            </a:r>
          </a:p>
          <a:p>
            <a:pPr marL="342900" indent="-342900">
              <a:buFontTx/>
              <a:buChar char="-"/>
            </a:pPr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Auroral </a:t>
            </a:r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precipitation in different energy ranges, boundaries based on thresholds.</a:t>
            </a:r>
          </a:p>
          <a:p>
            <a:pPr marL="342900" indent="-342900">
              <a:buFontTx/>
              <a:buChar char="-"/>
            </a:pPr>
            <a:endParaRPr lang="en-US" sz="2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Key to </a:t>
            </a:r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magnetosphere</a:t>
            </a:r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-ITM coupling.  </a:t>
            </a:r>
          </a:p>
        </p:txBody>
      </p:sp>
    </p:spTree>
    <p:extLst>
      <p:ext uri="{BB962C8B-B14F-4D97-AF65-F5344CB8AC3E}">
        <p14:creationId xmlns:p14="http://schemas.microsoft.com/office/powerpoint/2010/main" val="161208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0372"/>
            <a:ext cx="8229600" cy="609282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Poynting</a:t>
            </a:r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 Flux </a:t>
            </a:r>
            <a:r>
              <a:rPr lang="en-US" sz="24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vs</a:t>
            </a:r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 Aurora Precipitation</a:t>
            </a:r>
            <a:endParaRPr lang="en-US" sz="2400" b="1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44476"/>
            <a:ext cx="2133600" cy="365125"/>
          </a:xfrm>
        </p:spPr>
        <p:txBody>
          <a:bodyPr/>
          <a:lstStyle/>
          <a:p>
            <a:fld id="{63B7467C-C41D-7F40-ACD0-F5E3EF5FA9AD}" type="slidenum">
              <a:rPr lang="en-US" smtClean="0">
                <a:latin typeface="Helvetica"/>
                <a:cs typeface="Helvetica"/>
              </a:rPr>
              <a:pPr/>
              <a:t>4</a:t>
            </a:fld>
            <a:endParaRPr lang="en-US"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08066"/>
            <a:ext cx="9144000" cy="1588"/>
          </a:xfrm>
          <a:prstGeom prst="line">
            <a:avLst/>
          </a:prstGeom>
          <a:ln w="57150" cap="sq" cmpd="thickThin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20061215_0030_10min_bound_F15.txt.png"/>
          <p:cNvPicPr>
            <a:picLocks noChangeAspect="1"/>
          </p:cNvPicPr>
          <p:nvPr/>
        </p:nvPicPr>
        <p:blipFill>
          <a:blip r:embed="rId2"/>
          <a:srcRect l="2700" t="2323" b="10452"/>
          <a:stretch>
            <a:fillRect/>
          </a:stretch>
        </p:blipFill>
        <p:spPr>
          <a:xfrm>
            <a:off x="132408" y="1683283"/>
            <a:ext cx="5041697" cy="3502729"/>
          </a:xfrm>
          <a:prstGeom prst="rect">
            <a:avLst/>
          </a:prstGeom>
        </p:spPr>
      </p:pic>
      <p:pic>
        <p:nvPicPr>
          <p:cNvPr id="12" name="Picture 11" descr="aurora_poyn_20061215_0030_0040UT.pdf"/>
          <p:cNvPicPr>
            <a:picLocks noChangeAspect="1"/>
          </p:cNvPicPr>
          <p:nvPr/>
        </p:nvPicPr>
        <p:blipFill>
          <a:blip r:embed="rId3"/>
          <a:srcRect l="17647" t="17273" r="10588" b="4545"/>
          <a:stretch>
            <a:fillRect/>
          </a:stretch>
        </p:blipFill>
        <p:spPr>
          <a:xfrm>
            <a:off x="5174105" y="851894"/>
            <a:ext cx="3803100" cy="536172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5400000">
            <a:off x="4286329" y="3504803"/>
            <a:ext cx="485727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632704" y="3504803"/>
            <a:ext cx="4857274" cy="1588"/>
          </a:xfrm>
          <a:prstGeom prst="line">
            <a:avLst/>
          </a:prstGeom>
          <a:ln w="38100">
            <a:solidFill>
              <a:schemeClr val="accent1">
                <a:alpha val="36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4112" y="1313951"/>
            <a:ext cx="149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Equatorward</a:t>
            </a:r>
            <a:r>
              <a:rPr lang="en-US" dirty="0" smtClean="0"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73120" y="1313951"/>
            <a:ext cx="114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Poleward</a:t>
            </a:r>
            <a:r>
              <a:rPr lang="en-US" dirty="0" smtClean="0"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1440" y="6075144"/>
            <a:ext cx="114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Poleward</a:t>
            </a:r>
            <a:r>
              <a:rPr lang="en-US" dirty="0" smtClean="0"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719" y="5686584"/>
            <a:ext cx="5035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Dusk: </a:t>
            </a:r>
          </a:p>
          <a:p>
            <a:r>
              <a:rPr lang="en-US" dirty="0" err="1" smtClean="0">
                <a:latin typeface="Helvetica"/>
                <a:cs typeface="Helvetica"/>
              </a:rPr>
              <a:t>Eqbn</a:t>
            </a:r>
            <a:r>
              <a:rPr lang="en-US" dirty="0" smtClean="0">
                <a:latin typeface="Helvetica"/>
                <a:cs typeface="Helvetica"/>
              </a:rPr>
              <a:t>: </a:t>
            </a:r>
            <a:r>
              <a:rPr lang="en-US" dirty="0" err="1" smtClean="0">
                <a:latin typeface="Helvetica"/>
                <a:cs typeface="Helvetica"/>
              </a:rPr>
              <a:t>equatorward</a:t>
            </a:r>
            <a:r>
              <a:rPr lang="en-US" dirty="0" smtClean="0">
                <a:latin typeface="Helvetica"/>
                <a:cs typeface="Helvetica"/>
              </a:rPr>
              <a:t> disturbance of </a:t>
            </a:r>
            <a:r>
              <a:rPr lang="en-US" dirty="0" err="1" smtClean="0">
                <a:latin typeface="Helvetica"/>
                <a:cs typeface="Helvetica"/>
              </a:rPr>
              <a:t>Poynting</a:t>
            </a:r>
            <a:r>
              <a:rPr lang="en-US" dirty="0" smtClean="0">
                <a:latin typeface="Helvetica"/>
                <a:cs typeface="Helvetica"/>
              </a:rPr>
              <a:t> flux</a:t>
            </a:r>
          </a:p>
          <a:p>
            <a:r>
              <a:rPr lang="en-US" dirty="0" err="1" smtClean="0">
                <a:latin typeface="Helvetica"/>
                <a:cs typeface="Helvetica"/>
              </a:rPr>
              <a:t>Pobn</a:t>
            </a:r>
            <a:r>
              <a:rPr lang="en-US" dirty="0" smtClean="0">
                <a:latin typeface="Helvetica"/>
                <a:cs typeface="Helvetica"/>
              </a:rPr>
              <a:t>: last local maximum on the </a:t>
            </a:r>
            <a:r>
              <a:rPr lang="en-US" dirty="0" err="1" smtClean="0">
                <a:latin typeface="Helvetica"/>
                <a:cs typeface="Helvetica"/>
              </a:rPr>
              <a:t>poleward</a:t>
            </a:r>
            <a:r>
              <a:rPr lang="en-US" dirty="0" smtClean="0">
                <a:latin typeface="Helvetica"/>
                <a:cs typeface="Helvetica"/>
              </a:rPr>
              <a:t> side</a:t>
            </a:r>
          </a:p>
          <a:p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3567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0372"/>
            <a:ext cx="8229600" cy="609282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Nightside</a:t>
            </a:r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: Region 1 FAC </a:t>
            </a:r>
            <a:r>
              <a:rPr lang="en-US" sz="24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vs</a:t>
            </a:r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 Aurora Precipitation</a:t>
            </a:r>
            <a:endParaRPr lang="en-US" sz="2400" b="1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444476"/>
            <a:ext cx="2133600" cy="365125"/>
          </a:xfrm>
        </p:spPr>
        <p:txBody>
          <a:bodyPr/>
          <a:lstStyle/>
          <a:p>
            <a:r>
              <a:rPr lang="en-US" smtClean="0">
                <a:latin typeface="Helvetica"/>
                <a:cs typeface="Helvetica"/>
              </a:rPr>
              <a:t>12/4/2012</a:t>
            </a:r>
            <a:endParaRPr lang="en-US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44476"/>
            <a:ext cx="2133600" cy="365125"/>
          </a:xfrm>
        </p:spPr>
        <p:txBody>
          <a:bodyPr/>
          <a:lstStyle/>
          <a:p>
            <a:fld id="{63B7467C-C41D-7F40-ACD0-F5E3EF5FA9AD}" type="slidenum">
              <a:rPr lang="en-US" smtClean="0">
                <a:latin typeface="Helvetica"/>
                <a:cs typeface="Helvetica"/>
              </a:rPr>
              <a:pPr/>
              <a:t>5</a:t>
            </a:fld>
            <a:endParaRPr lang="en-US"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08066"/>
            <a:ext cx="9144000" cy="1588"/>
          </a:xfrm>
          <a:prstGeom prst="line">
            <a:avLst/>
          </a:prstGeom>
          <a:ln w="57150" cap="sq" cmpd="thickThin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2009ja014115-p01_orig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7045"/>
            <a:ext cx="3950208" cy="5890199"/>
          </a:xfrm>
          <a:prstGeom prst="rect">
            <a:avLst/>
          </a:prstGeom>
        </p:spPr>
      </p:pic>
      <p:pic>
        <p:nvPicPr>
          <p:cNvPr id="11" name="Picture 10" descr="2009ja014115-p04_enh.eps"/>
          <p:cNvPicPr>
            <a:picLocks noChangeAspect="1"/>
          </p:cNvPicPr>
          <p:nvPr/>
        </p:nvPicPr>
        <p:blipFill>
          <a:blip r:embed="rId3"/>
          <a:srcRect r="50233"/>
          <a:stretch>
            <a:fillRect/>
          </a:stretch>
        </p:blipFill>
        <p:spPr>
          <a:xfrm>
            <a:off x="5397499" y="767045"/>
            <a:ext cx="2832101" cy="56774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29936" y="6380245"/>
            <a:ext cx="1868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latin typeface="Helvetica"/>
                <a:cs typeface="Helvetica"/>
              </a:rPr>
              <a:t>Ohtani</a:t>
            </a:r>
            <a:r>
              <a:rPr lang="en-US" sz="1200" i="1" dirty="0" smtClean="0">
                <a:latin typeface="Helvetica"/>
                <a:cs typeface="Helvetica"/>
              </a:rPr>
              <a:t> et al., 2009, JGR</a:t>
            </a:r>
            <a:endParaRPr lang="en-US" sz="12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160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58"/>
            <a:ext cx="8865829" cy="90073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Statistical relationship between FACs and e- precipitation</a:t>
            </a:r>
            <a:endParaRPr lang="en-US" sz="2800" dirty="0"/>
          </a:p>
        </p:txBody>
      </p:sp>
      <p:pic>
        <p:nvPicPr>
          <p:cNvPr id="4" name="Picture 3" descr="FAC_electron_precip_Kort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5098"/>
          <a:stretch/>
        </p:blipFill>
        <p:spPr>
          <a:xfrm>
            <a:off x="0" y="932188"/>
            <a:ext cx="5850538" cy="5769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8399" y="932188"/>
            <a:ext cx="2623641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/>
              <a:t>Korth</a:t>
            </a:r>
            <a:r>
              <a:rPr lang="en-US" sz="1100" i="1" dirty="0"/>
              <a:t>, H., Y. Zhang, B. J. Anderson,</a:t>
            </a:r>
          </a:p>
          <a:p>
            <a:r>
              <a:rPr lang="en-US" sz="1100" i="1" dirty="0"/>
              <a:t>T. </a:t>
            </a:r>
            <a:r>
              <a:rPr lang="en-US" sz="1100" i="1" dirty="0" err="1"/>
              <a:t>Sotirelis</a:t>
            </a:r>
            <a:r>
              <a:rPr lang="en-US" sz="1100" i="1" dirty="0"/>
              <a:t>, and C. L. Waters (2014),</a:t>
            </a:r>
          </a:p>
          <a:p>
            <a:r>
              <a:rPr lang="en-US" sz="1100" i="1" dirty="0"/>
              <a:t>Statistical relationship between </a:t>
            </a:r>
            <a:r>
              <a:rPr lang="en-US" sz="1100" i="1" dirty="0" err="1"/>
              <a:t>largescale</a:t>
            </a:r>
            <a:endParaRPr lang="en-US" sz="1100" i="1" dirty="0"/>
          </a:p>
          <a:p>
            <a:r>
              <a:rPr lang="en-US" sz="1100" i="1" dirty="0"/>
              <a:t>upward field-aligned currents</a:t>
            </a:r>
          </a:p>
          <a:p>
            <a:r>
              <a:rPr lang="en-US" sz="1100" i="1" dirty="0"/>
              <a:t>and electron precipitation, J. </a:t>
            </a:r>
            <a:r>
              <a:rPr lang="en-US" sz="1100" i="1" dirty="0" err="1"/>
              <a:t>Geophys</a:t>
            </a:r>
            <a:r>
              <a:rPr lang="en-US" sz="1100" i="1" dirty="0"/>
              <a:t>.</a:t>
            </a:r>
          </a:p>
          <a:p>
            <a:r>
              <a:rPr lang="hu-HU" sz="1100" i="1" dirty="0"/>
              <a:t>Res. Space Physics, 119, 6715–6731,</a:t>
            </a:r>
          </a:p>
          <a:p>
            <a:r>
              <a:rPr lang="fr-FR" sz="1100" i="1" dirty="0"/>
              <a:t>doi:10.1002/2014JA019961.</a:t>
            </a:r>
            <a:endParaRPr lang="en-US" sz="1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526261" y="2458816"/>
            <a:ext cx="3339568" cy="34163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76710"/>
                </a:solidFill>
              </a:rPr>
              <a:t>Southward IMF: e- precipitation occurred primarily within and near large-scale upward currents. The correspondence less evident for northward IMF.</a:t>
            </a:r>
          </a:p>
          <a:p>
            <a:endParaRPr lang="en-US" dirty="0">
              <a:solidFill>
                <a:srgbClr val="C76710"/>
              </a:solidFill>
            </a:endParaRPr>
          </a:p>
          <a:p>
            <a:r>
              <a:rPr lang="en-US" dirty="0" smtClean="0">
                <a:solidFill>
                  <a:srgbClr val="C76710"/>
                </a:solidFill>
              </a:rPr>
              <a:t>Better correlation in the dusk sector than other local time sectors between FACs and e- precipitation (due to different physical processes operating in different local time sectors).</a:t>
            </a:r>
            <a:endParaRPr lang="en-US" dirty="0">
              <a:solidFill>
                <a:srgbClr val="C7671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6814" y="747522"/>
            <a:ext cx="2464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Ordered by IMF clock angle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4749" y="6082171"/>
            <a:ext cx="137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TIMED/GUVI</a:t>
            </a:r>
          </a:p>
          <a:p>
            <a:r>
              <a:rPr lang="en-US" dirty="0" smtClean="0"/>
              <a:t>AMPERE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7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276</Words>
  <Application>Microsoft Macintosh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Poynting Flux vs Aurora Precipitation</vt:lpstr>
      <vt:lpstr>Nightside: Region 1 FAC vs Aurora Precipitation</vt:lpstr>
      <vt:lpstr>Statistical relationship between FACs and e- precipitation</vt:lpstr>
    </vt:vector>
  </TitlesOfParts>
  <Company>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Yihua Zheng</dc:creator>
  <cp:lastModifiedBy>Ja Soon Shim</cp:lastModifiedBy>
  <cp:revision>35</cp:revision>
  <dcterms:created xsi:type="dcterms:W3CDTF">2014-12-09T21:17:26Z</dcterms:created>
  <dcterms:modified xsi:type="dcterms:W3CDTF">2015-01-05T17:36:11Z</dcterms:modified>
</cp:coreProperties>
</file>