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1" r:id="rId3"/>
    <p:sldId id="322" r:id="rId4"/>
    <p:sldId id="323" r:id="rId5"/>
    <p:sldId id="324" r:id="rId6"/>
    <p:sldId id="334" r:id="rId7"/>
    <p:sldId id="332" r:id="rId8"/>
    <p:sldId id="338" r:id="rId9"/>
    <p:sldId id="339" r:id="rId10"/>
    <p:sldId id="340" r:id="rId11"/>
    <p:sldId id="309" r:id="rId12"/>
    <p:sldId id="330" r:id="rId13"/>
    <p:sldId id="336" r:id="rId14"/>
    <p:sldId id="335" r:id="rId15"/>
    <p:sldId id="329" r:id="rId16"/>
    <p:sldId id="32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36" y="-104"/>
      </p:cViewPr>
      <p:guideLst>
        <p:guide orient="horz" pos="2116"/>
        <p:guide pos="3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BB87-00A3-2541-B3E6-2B1D6B37CB00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07F8-63FC-8D40-9BEE-B6E9BFB3B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2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D4ED666A-BE5D-204A-8124-F7227B088B99}" type="slidenum">
              <a:rPr lang="en-US" altLang="ko-KR" sz="1200" b="0" baseline="0"/>
              <a:pPr algn="r"/>
              <a:t>3</a:t>
            </a:fld>
            <a:endParaRPr lang="en-US" altLang="ko-KR" sz="1200" b="0" baseline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z="2400" baseline="3000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2C7FF95-37AF-8E47-875D-8E708ABC1996}" type="slidenum">
              <a:rPr lang="en-US" altLang="ko-KR" sz="1200" baseline="0"/>
              <a:pPr/>
              <a:t>4</a:t>
            </a:fld>
            <a:endParaRPr lang="en-US" altLang="ko-KR" sz="1200" baseline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 sz="2400" baseline="3000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6338" y="709613"/>
            <a:ext cx="4572000" cy="3429000"/>
          </a:xfrm>
          <a:solidFill>
            <a:srgbClr val="FFFFFF"/>
          </a:solidFill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latin typeface="Times New Roman" charset="0"/>
                <a:cs typeface="Times New Roman" charset="0"/>
              </a:rPr>
              <a:t>Differential Phase Method is the same as the differential time delay method except group velocity is replaced by phase velocity. This relative measurement is more accurate, but there is multiple 2 pi ambiguity in the relative phase. </a:t>
            </a:r>
          </a:p>
          <a:p>
            <a:pPr eaLnBrk="1" hangingPunct="1"/>
            <a:r>
              <a:rPr lang="en-US" altLang="ko-KR">
                <a:latin typeface="Times New Roman" charset="0"/>
                <a:cs typeface="Times New Roman" charset="0"/>
              </a:rPr>
              <a:t>Here, noisy one is absolute measurement and more accurate one is relative measurements, </a:t>
            </a:r>
          </a:p>
          <a:p>
            <a:pPr eaLnBrk="1" hangingPunct="1"/>
            <a:r>
              <a:rPr lang="en-US" altLang="ko-KR">
                <a:latin typeface="Times New Roman" charset="0"/>
                <a:cs typeface="Times New Roman" charset="0"/>
              </a:rPr>
              <a:t>Therefore, combination of the two methods (that is If you level up this one to absolute one) absolute and relative measurements provides better TEC data as I mentioned before.</a:t>
            </a:r>
            <a:endParaRPr lang="ko-KR" altLang="en-US">
              <a:latin typeface="Times New Roman" charset="0"/>
              <a:cs typeface="Times New Roman" charset="0"/>
            </a:endParaRPr>
          </a:p>
        </p:txBody>
      </p:sp>
      <p:sp>
        <p:nvSpPr>
          <p:cNvPr id="18436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C8340D15-A71C-CC4B-AF7B-A3509926B73E}" type="slidenum">
              <a:rPr kumimoji="1" lang="en-US" altLang="ko-KR" sz="1200" b="0" baseline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5</a:t>
            </a:fld>
            <a:endParaRPr kumimoji="1" lang="en-US" altLang="ko-KR" sz="1200" b="0" baseline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6338" y="709613"/>
            <a:ext cx="4572000" cy="3429000"/>
          </a:xfrm>
          <a:solidFill>
            <a:srgbClr val="FFFFFF"/>
          </a:solidFill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ko-KR" dirty="0">
                <a:latin typeface="Times New Roman" charset="0"/>
                <a:cs typeface="Times New Roman" charset="0"/>
              </a:rPr>
              <a:t>Differential Phase Method is the same as the differential time delay method except group velocity is replaced by phase velocity. This relative measurement is more accurate, but there is multiple 2 pi ambiguity in the relative phase. </a:t>
            </a:r>
          </a:p>
          <a:p>
            <a:pPr eaLnBrk="1" hangingPunct="1"/>
            <a:r>
              <a:rPr lang="en-US" altLang="ko-KR" dirty="0">
                <a:latin typeface="Times New Roman" charset="0"/>
                <a:cs typeface="Times New Roman" charset="0"/>
              </a:rPr>
              <a:t>Here, noisy one is absolute measurement and more accurate one is relative measurements, </a:t>
            </a:r>
          </a:p>
          <a:p>
            <a:pPr eaLnBrk="1" hangingPunct="1"/>
            <a:r>
              <a:rPr lang="en-US" altLang="ko-KR" dirty="0">
                <a:latin typeface="Times New Roman" charset="0"/>
                <a:cs typeface="Times New Roman" charset="0"/>
              </a:rPr>
              <a:t>Therefore, combination of the two methods (that is If you level up this one to absolute one) absolute and relative measurements provides better TEC data as I mentioned before.</a:t>
            </a:r>
            <a:endParaRPr lang="ko-KR" alt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8436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C8340D15-A71C-CC4B-AF7B-A3509926B73E}" type="slidenum">
              <a:rPr kumimoji="1" lang="en-US" altLang="ko-KR" sz="1200" b="0" baseline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6</a:t>
            </a:fld>
            <a:endParaRPr kumimoji="1" lang="en-US" altLang="ko-KR" sz="1200" b="0" baseline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8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9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15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58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ko-KR" sz="2400" baseline="300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12292" name="슬라이드 번호 개체 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latinLnBrk="1" hangingPunct="1"/>
            <a:fld id="{29D6B47D-9547-6D44-8882-8BBEFE67C1A2}" type="slidenum">
              <a:rPr kumimoji="1" lang="en-US" altLang="ko-KR" sz="1200" b="0">
                <a:latin typeface="굴림" charset="0"/>
                <a:ea typeface="굴림" charset="0"/>
                <a:cs typeface="굴림" charset="0"/>
              </a:rPr>
              <a:pPr algn="r" eaLnBrk="1" latinLnBrk="1" hangingPunct="1"/>
              <a:t>16</a:t>
            </a:fld>
            <a:endParaRPr kumimoji="1" lang="en-US" altLang="ko-KR" sz="1200" b="0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4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0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1C3E0-F5FC-5445-A7D2-57586A2818A3}" type="datetimeFigureOut">
              <a:rPr lang="en-US" smtClean="0"/>
              <a:t>12/13/14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E9E-1C2E-AE4A-968A-FE0235E3C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4800" y="184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167" y="901700"/>
            <a:ext cx="774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Times"/>
                <a:cs typeface="Times"/>
              </a:rPr>
              <a:t>TEC and its </a:t>
            </a:r>
            <a:r>
              <a:rPr lang="en-US" sz="3600" b="1" dirty="0" smtClean="0">
                <a:solidFill>
                  <a:srgbClr val="000090"/>
                </a:solidFill>
                <a:latin typeface="Times"/>
                <a:cs typeface="Times"/>
              </a:rPr>
              <a:t>Uncertainty</a:t>
            </a:r>
            <a:endParaRPr lang="en-US" sz="36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459" y="2139826"/>
            <a:ext cx="559825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Ludger Scherliess</a:t>
            </a:r>
            <a:endParaRPr lang="en-US" sz="2400" dirty="0"/>
          </a:p>
          <a:p>
            <a:pPr algn="ctr">
              <a:buNone/>
            </a:pPr>
            <a:endParaRPr lang="en-US" sz="2400" dirty="0"/>
          </a:p>
          <a:p>
            <a:pPr algn="ctr"/>
            <a:r>
              <a:rPr lang="en-US" sz="2400" dirty="0" smtClean="0"/>
              <a:t>Center for Atmospheric and Space Sciences</a:t>
            </a:r>
          </a:p>
          <a:p>
            <a:pPr algn="ctr"/>
            <a:r>
              <a:rPr lang="en-US" sz="2400" dirty="0" smtClean="0"/>
              <a:t>Utah State University</a:t>
            </a:r>
          </a:p>
          <a:p>
            <a:pPr algn="ctr"/>
            <a:endParaRPr lang="en-US" sz="2400" dirty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GEM Mini-Workshop</a:t>
            </a:r>
            <a:endParaRPr lang="en-US" sz="2000" dirty="0"/>
          </a:p>
          <a:p>
            <a:pPr algn="ctr"/>
            <a:r>
              <a:rPr lang="en-US" sz="2000" dirty="0" smtClean="0"/>
              <a:t>San Francisco</a:t>
            </a:r>
          </a:p>
          <a:p>
            <a:pPr algn="ctr"/>
            <a:r>
              <a:rPr lang="en-US" sz="2000" dirty="0" smtClean="0"/>
              <a:t>December 2014</a:t>
            </a:r>
          </a:p>
        </p:txBody>
      </p:sp>
    </p:spTree>
    <p:extLst>
      <p:ext uri="{BB962C8B-B14F-4D97-AF65-F5344CB8AC3E}">
        <p14:creationId xmlns:p14="http://schemas.microsoft.com/office/powerpoint/2010/main" val="7536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2D585D1-9EC8-664E-B852-531CCC7D296C}" type="slidenum">
              <a:rPr lang="en-US" sz="1400" baseline="0"/>
              <a:pPr/>
              <a:t>10</a:t>
            </a:fld>
            <a:endParaRPr lang="en-US" sz="1400" baseline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06563" y="381000"/>
            <a:ext cx="583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aseline="0">
                <a:solidFill>
                  <a:schemeClr val="accent2"/>
                </a:solidFill>
              </a:rPr>
              <a:t>Example of GPS TEC measurements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b="0" baseline="0">
                <a:latin typeface="Times New Roman" charset="0"/>
              </a:rPr>
              <a:t> Slant TEC Values have been mapped to the Vertical </a:t>
            </a:r>
          </a:p>
          <a:p>
            <a:pPr>
              <a:buFontTx/>
              <a:buChar char="•"/>
            </a:pPr>
            <a:r>
              <a:rPr lang="en-US" b="0" baseline="0">
                <a:latin typeface="Times New Roman" charset="0"/>
              </a:rPr>
              <a:t> Plotted at the 300 km pierce-point</a:t>
            </a:r>
          </a:p>
        </p:txBody>
      </p:sp>
      <p:pic>
        <p:nvPicPr>
          <p:cNvPr id="19463" name="Picture 7" descr="gim20040940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85987"/>
            <a:ext cx="5686778" cy="42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3" y="199685"/>
            <a:ext cx="8096477" cy="60723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2D TEC Maps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84283" y="6333744"/>
            <a:ext cx="451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iono.jpl.nasa.gov</a:t>
            </a:r>
            <a:r>
              <a:rPr lang="en-US" dirty="0"/>
              <a:t>/</a:t>
            </a:r>
            <a:r>
              <a:rPr lang="en-US" dirty="0" err="1"/>
              <a:t>latest_rti_global.html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TEC Maps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4" y="1636754"/>
            <a:ext cx="4652220" cy="3804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98" y="1650221"/>
            <a:ext cx="4495895" cy="3676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46" y="5733837"/>
            <a:ext cx="675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http://origin-</a:t>
            </a:r>
            <a:r>
              <a:rPr lang="en-US" dirty="0" err="1"/>
              <a:t>www.swpc.noaa.gov</a:t>
            </a:r>
            <a:r>
              <a:rPr lang="en-US" dirty="0"/>
              <a:t>/products/us-total-electron-content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0889" y="1293167"/>
            <a:ext cx="64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18293" y="1288112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Standard Deviation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181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93" y="45953"/>
            <a:ext cx="8686800" cy="85144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Differential (Relative) TEC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380" y="6393664"/>
            <a:ext cx="656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Tohoku-Oki Earthquake and Tsunami in Earth's Upper Atmosphere</a:t>
            </a:r>
            <a:endParaRPr lang="en-US" dirty="0"/>
          </a:p>
        </p:txBody>
      </p:sp>
      <p:pic>
        <p:nvPicPr>
          <p:cNvPr id="8" name="Picture 7" descr="Screen Shot 2014-12-12 at 11.5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8" y="2455051"/>
            <a:ext cx="5039641" cy="3892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5292" y="6079153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Galvan et al., 2014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99548" y="778432"/>
            <a:ext cx="882795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solidFill>
                  <a:srgbClr val="000090"/>
                </a:solidFill>
              </a:rPr>
              <a:t>Uninterrupted GPS data along a particular receiver-satellite link with no cycle slips is very precise (~0.01 TECU)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600" dirty="0">
                <a:solidFill>
                  <a:srgbClr val="000090"/>
                </a:solidFill>
              </a:rPr>
              <a:t>Time Evolution of relative </a:t>
            </a:r>
            <a:r>
              <a:rPr lang="en-US" sz="2600" dirty="0" smtClean="0">
                <a:solidFill>
                  <a:srgbClr val="000090"/>
                </a:solidFill>
              </a:rPr>
              <a:t>TEC (</a:t>
            </a:r>
            <a:r>
              <a:rPr lang="en-US" sz="2600" dirty="0">
                <a:solidFill>
                  <a:srgbClr val="000090"/>
                </a:solidFill>
              </a:rPr>
              <a:t>high precision) can be observed over several hours.</a:t>
            </a:r>
          </a:p>
          <a:p>
            <a:pPr algn="ctr"/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99477" y="2625565"/>
            <a:ext cx="3261079" cy="274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Errors due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to instrumental </a:t>
            </a:r>
            <a:r>
              <a:rPr lang="en-US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biases cancel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High relative accuracy can be achieved.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Useful to capture transient events and/or gradients.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However, often absolute values are of importance.</a:t>
            </a:r>
            <a:endParaRPr lang="en-US" b="1" dirty="0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75" y="1597471"/>
            <a:ext cx="5778621" cy="4330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992" y="1412805"/>
            <a:ext cx="656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Tohoku-Oki Earthquake and Tsunami in Earth's Upper Atmosphere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37623" y="5927828"/>
            <a:ext cx="496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photojournal.jpl.nasa.gov</a:t>
            </a:r>
            <a:r>
              <a:rPr lang="en-US" dirty="0"/>
              <a:t>/catalog/PIA14430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3093" y="95438"/>
            <a:ext cx="8686800" cy="85144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Differential (Relative) TEC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15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4013"/>
            <a:ext cx="8389938" cy="914400"/>
          </a:xfrm>
        </p:spPr>
        <p:txBody>
          <a:bodyPr anchor="t">
            <a:noAutofit/>
          </a:bodyPr>
          <a:lstStyle/>
          <a:p>
            <a:pPr algn="l"/>
            <a:r>
              <a:rPr lang="en-US" altLang="ko-KR" sz="2800" b="1" dirty="0" smtClean="0">
                <a:latin typeface="Times New Roman" charset="0"/>
              </a:rPr>
              <a:t>Vertical  Total Electron Content from TOPEX/Jason</a:t>
            </a:r>
            <a:endParaRPr lang="en-US" altLang="ko-KR" sz="2800" b="1" dirty="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75" y="1069600"/>
            <a:ext cx="7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TOPEX and Jason satellites provide vertical TEC (up to about 1300 km altitude) over the oceans from 1992 until now.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389" y="1610566"/>
            <a:ext cx="3331411" cy="2687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43" y="2070765"/>
            <a:ext cx="4896718" cy="3098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9411" y="5699457"/>
            <a:ext cx="6849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Largest errors are associated with biases of the order of 3-5 TECU.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077" y="5179307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http://lion.iggcas.ac.cn:8080/</a:t>
            </a:r>
            <a:r>
              <a:rPr lang="en-US" dirty="0" err="1"/>
              <a:t>index.php</a:t>
            </a:r>
            <a:r>
              <a:rPr lang="en-US" dirty="0"/>
              <a:t>/News/view2/id/34</a:t>
            </a:r>
          </a:p>
        </p:txBody>
      </p:sp>
    </p:spTree>
    <p:extLst>
      <p:ext uri="{BB962C8B-B14F-4D97-AF65-F5344CB8AC3E}">
        <p14:creationId xmlns:p14="http://schemas.microsoft.com/office/powerpoint/2010/main" val="19132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16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4013"/>
            <a:ext cx="8389938" cy="914400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3600" b="1" dirty="0" smtClean="0">
                <a:solidFill>
                  <a:srgbClr val="000090"/>
                </a:solidFill>
                <a:latin typeface="Times New Roman" charset="0"/>
              </a:rPr>
              <a:t>Slant Total Electron Content (</a:t>
            </a:r>
            <a:r>
              <a:rPr lang="en-US" altLang="ko-KR" sz="3600" b="1" dirty="0" err="1" smtClean="0">
                <a:solidFill>
                  <a:srgbClr val="000090"/>
                </a:solidFill>
                <a:latin typeface="Times New Roman" charset="0"/>
              </a:rPr>
              <a:t>sTEC</a:t>
            </a:r>
            <a:r>
              <a:rPr lang="en-US" altLang="ko-KR" sz="3600" b="1" dirty="0">
                <a:solidFill>
                  <a:srgbClr val="000090"/>
                </a:solidFill>
                <a:latin typeface="Times New Roman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17" y="1170580"/>
            <a:ext cx="5670783" cy="379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226" y="5148962"/>
            <a:ext cx="7825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COSMIC-2 Accuracy Requirements:</a:t>
            </a:r>
          </a:p>
          <a:p>
            <a:r>
              <a:rPr lang="en-US" sz="2400" dirty="0" smtClean="0"/>
              <a:t>Relative TEC: 	 0.3 TECU Accuracy</a:t>
            </a:r>
          </a:p>
          <a:p>
            <a:r>
              <a:rPr lang="en-US" sz="2400" dirty="0" smtClean="0"/>
              <a:t>Absolute TEC:	    3 TECU Accuracy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52787" y="63951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Yue</a:t>
            </a:r>
            <a:r>
              <a:rPr lang="en-US" dirty="0" smtClean="0"/>
              <a:t>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2</a:t>
            </a:fld>
            <a:endParaRPr lang="en-US" sz="1400" baseline="0"/>
          </a:p>
        </p:txBody>
      </p:sp>
      <p:pic>
        <p:nvPicPr>
          <p:cNvPr id="11268" name="Picture 2" descr="B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08163"/>
            <a:ext cx="8747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54013"/>
            <a:ext cx="8389938" cy="914400"/>
          </a:xfrm>
        </p:spPr>
        <p:txBody>
          <a:bodyPr anchor="t"/>
          <a:lstStyle/>
          <a:p>
            <a:pPr algn="l"/>
            <a:r>
              <a:rPr lang="en-US" altLang="ko-KR" b="1">
                <a:latin typeface="Times New Roman" charset="0"/>
              </a:rPr>
              <a:t>Total Electron Content (TEC)</a:t>
            </a:r>
          </a:p>
        </p:txBody>
      </p:sp>
      <p:pic>
        <p:nvPicPr>
          <p:cNvPr id="11270" name="Picture 6" descr="E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159125"/>
            <a:ext cx="6270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285875" y="3024188"/>
            <a:ext cx="809625" cy="1395412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 baseline="3000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127082" y="1700224"/>
            <a:ext cx="5524691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aseline="0" dirty="0" smtClean="0">
                <a:latin typeface="Times New Roman" charset="0"/>
              </a:rPr>
              <a:t>Total </a:t>
            </a:r>
            <a:r>
              <a:rPr kumimoji="1" lang="en-US" altLang="ko-KR" baseline="0" dirty="0">
                <a:latin typeface="Times New Roman" charset="0"/>
              </a:rPr>
              <a:t>number of electrons </a:t>
            </a:r>
            <a:r>
              <a:rPr kumimoji="1" lang="en-US" altLang="ko-KR" b="0" baseline="0" dirty="0">
                <a:latin typeface="Times New Roman" charset="0"/>
              </a:rPr>
              <a:t>in a column</a:t>
            </a:r>
          </a:p>
          <a:p>
            <a:pPr>
              <a:lnSpc>
                <a:spcPct val="120000"/>
              </a:lnSpc>
            </a:pPr>
            <a:r>
              <a:rPr kumimoji="1" lang="en-US" altLang="ko-KR" b="0" baseline="0" dirty="0" smtClean="0">
                <a:latin typeface="Times New Roman" charset="0"/>
              </a:rPr>
              <a:t>with </a:t>
            </a:r>
            <a:r>
              <a:rPr kumimoji="1" lang="en-US" altLang="ko-KR" b="0" baseline="0" dirty="0">
                <a:latin typeface="Times New Roman" charset="0"/>
              </a:rPr>
              <a:t>cross section of 1m</a:t>
            </a:r>
            <a:r>
              <a:rPr kumimoji="1" lang="en-US" altLang="ko-KR" b="0" dirty="0">
                <a:latin typeface="Times New Roman" charset="0"/>
              </a:rPr>
              <a:t>2</a:t>
            </a:r>
            <a:r>
              <a:rPr kumimoji="1" lang="en-US" altLang="ko-KR" b="0" baseline="0" dirty="0">
                <a:latin typeface="Times New Roman" charset="0"/>
              </a:rPr>
              <a:t> </a:t>
            </a:r>
            <a:endParaRPr kumimoji="1" lang="en-US" altLang="ko-KR" b="0" baseline="0" dirty="0" smtClean="0">
              <a:latin typeface="Times New Roman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ko-KR" b="0" baseline="0" dirty="0" smtClean="0">
                <a:latin typeface="Times New Roman" charset="0"/>
              </a:rPr>
              <a:t>(</a:t>
            </a:r>
            <a:r>
              <a:rPr kumimoji="1" lang="en-US" altLang="ko-KR" b="0" baseline="0" dirty="0">
                <a:latin typeface="Times New Roman" charset="0"/>
              </a:rPr>
              <a:t>1 TECU = 10</a:t>
            </a:r>
            <a:r>
              <a:rPr kumimoji="1" lang="en-US" altLang="ko-KR" b="0" dirty="0">
                <a:latin typeface="Times New Roman" charset="0"/>
              </a:rPr>
              <a:t>16</a:t>
            </a:r>
            <a:r>
              <a:rPr kumimoji="1" lang="en-US" altLang="ko-KR" b="0" baseline="0" dirty="0">
                <a:latin typeface="Times New Roman" charset="0"/>
              </a:rPr>
              <a:t> electrons/m</a:t>
            </a:r>
            <a:r>
              <a:rPr kumimoji="1" lang="en-US" altLang="ko-KR" b="0" dirty="0">
                <a:latin typeface="Times New Roman" charset="0"/>
              </a:rPr>
              <a:t>2</a:t>
            </a:r>
            <a:r>
              <a:rPr kumimoji="1" lang="en-US" altLang="ko-KR" b="0" baseline="0" dirty="0">
                <a:latin typeface="Times New Roman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1845" y="525829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1m</a:t>
            </a:r>
            <a:r>
              <a:rPr lang="en-US" sz="2400" b="1" baseline="30000" dirty="0" smtClean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42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D71E48BF-17CC-3A49-8E56-D595F5FDB605}" type="slidenum">
              <a:rPr lang="en-US" sz="1400" b="0" baseline="0"/>
              <a:pPr algn="r"/>
              <a:t>3</a:t>
            </a:fld>
            <a:endParaRPr lang="en-US" sz="1400" b="0" baseline="0"/>
          </a:p>
        </p:txBody>
      </p:sp>
      <p:sp>
        <p:nvSpPr>
          <p:cNvPr id="186371" name="슬라이드 번호 개체 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09734877-1071-2142-BD9F-4AC6090ADAE9}" type="slidenum">
              <a:rPr lang="en-US" altLang="ko-KR" sz="1400" b="0" baseline="0"/>
              <a:pPr algn="r"/>
              <a:t>3</a:t>
            </a:fld>
            <a:endParaRPr lang="en-US" altLang="ko-KR" sz="1400" b="0" baseline="0"/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3200" b="1" dirty="0">
                <a:solidFill>
                  <a:srgbClr val="000090"/>
                </a:solidFill>
                <a:latin typeface="Times New Roman" charset="0"/>
              </a:rPr>
              <a:t>TEC Measurements</a:t>
            </a: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800" dirty="0">
                <a:solidFill>
                  <a:srgbClr val="006600"/>
                </a:solidFill>
                <a:latin typeface="Times New Roman" charset="0"/>
                <a:sym typeface="Symbol" charset="0"/>
              </a:rPr>
              <a:t>Use </a:t>
            </a:r>
            <a:r>
              <a:rPr lang="en-US" altLang="ko-KR" sz="2800" dirty="0" err="1">
                <a:solidFill>
                  <a:srgbClr val="006600"/>
                </a:solidFill>
                <a:latin typeface="Times New Roman" charset="0"/>
                <a:sym typeface="Symbol" charset="0"/>
              </a:rPr>
              <a:t>Ionospheric</a:t>
            </a:r>
            <a:r>
              <a:rPr lang="en-US" altLang="ko-KR" sz="2800" dirty="0">
                <a:solidFill>
                  <a:srgbClr val="006600"/>
                </a:solidFill>
                <a:latin typeface="Times New Roman" charset="0"/>
                <a:sym typeface="Symbol" charset="0"/>
              </a:rPr>
              <a:t> effects</a:t>
            </a:r>
            <a:r>
              <a:rPr lang="en-US" altLang="ko-KR" sz="2800" dirty="0">
                <a:latin typeface="Times New Roman" charset="0"/>
                <a:sym typeface="Symbol" charset="0"/>
              </a:rPr>
              <a:t> </a:t>
            </a:r>
            <a:r>
              <a:rPr lang="en-US" altLang="ko-KR" sz="2800" dirty="0">
                <a:solidFill>
                  <a:srgbClr val="006600"/>
                </a:solidFill>
                <a:latin typeface="Times New Roman" charset="0"/>
                <a:sym typeface="Symbol" charset="0"/>
              </a:rPr>
              <a:t>on radio wave propagation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>
              <a:solidFill>
                <a:srgbClr val="000099"/>
              </a:solidFill>
              <a:latin typeface="Times New Roman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b="1" dirty="0">
                <a:solidFill>
                  <a:srgbClr val="000099"/>
                </a:solidFill>
                <a:latin typeface="Times New Roman" charset="0"/>
                <a:sym typeface="Symbol" charset="0"/>
              </a:rPr>
              <a:t>Faraday rotation</a:t>
            </a:r>
            <a:r>
              <a:rPr lang="en-US" altLang="ko-KR" sz="2400" b="1" dirty="0">
                <a:latin typeface="Times New Roman" charset="0"/>
                <a:sym typeface="Symbol" charset="0"/>
              </a:rPr>
              <a:t> </a:t>
            </a:r>
            <a:r>
              <a:rPr lang="en-US" altLang="ko-KR" sz="2400" dirty="0">
                <a:latin typeface="Times New Roman" charset="0"/>
                <a:sym typeface="Symbol" charset="0"/>
              </a:rPr>
              <a:t>of the polarization angle of a radio wave</a:t>
            </a:r>
          </a:p>
          <a:p>
            <a:pPr lvl="1" eaLnBrk="1" hangingPunct="1">
              <a:lnSpc>
                <a:spcPct val="90000"/>
              </a:lnSpc>
              <a:buFont typeface="Wingdings 2" charset="0"/>
              <a:buNone/>
            </a:pPr>
            <a:r>
              <a:rPr lang="en-US" altLang="ko-KR" sz="2400" dirty="0">
                <a:latin typeface="Times New Roman" charset="0"/>
                <a:sym typeface="Symbol" charset="0"/>
              </a:rPr>
              <a:t>      Require magnitude of the geomagnetic field</a:t>
            </a:r>
          </a:p>
        </p:txBody>
      </p:sp>
      <p:grpSp>
        <p:nvGrpSpPr>
          <p:cNvPr id="186380" name="Group 12"/>
          <p:cNvGrpSpPr>
            <a:grpSpLocks/>
          </p:cNvGrpSpPr>
          <p:nvPr/>
        </p:nvGrpSpPr>
        <p:grpSpPr bwMode="auto">
          <a:xfrm>
            <a:off x="1203325" y="2936875"/>
            <a:ext cx="7559675" cy="3633788"/>
            <a:chOff x="758" y="1850"/>
            <a:chExt cx="4762" cy="2289"/>
          </a:xfrm>
        </p:grpSpPr>
        <p:grpSp>
          <p:nvGrpSpPr>
            <p:cNvPr id="186378" name="Group 10"/>
            <p:cNvGrpSpPr>
              <a:grpSpLocks/>
            </p:cNvGrpSpPr>
            <p:nvPr/>
          </p:nvGrpSpPr>
          <p:grpSpPr bwMode="auto">
            <a:xfrm>
              <a:off x="758" y="1850"/>
              <a:ext cx="4340" cy="2289"/>
              <a:chOff x="758" y="1850"/>
              <a:chExt cx="4340" cy="2289"/>
            </a:xfrm>
          </p:grpSpPr>
          <p:pic>
            <p:nvPicPr>
              <p:cNvPr id="18637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000">
                <a:off x="1100" y="2194"/>
                <a:ext cx="3412" cy="1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86376" name="Text Box 8"/>
              <p:cNvSpPr txBox="1">
                <a:spLocks noChangeArrowheads="1"/>
              </p:cNvSpPr>
              <p:nvPr/>
            </p:nvSpPr>
            <p:spPr bwMode="auto">
              <a:xfrm>
                <a:off x="3686" y="3927"/>
                <a:ext cx="14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/>
                  <a:t>Essex and Watkins, 1973</a:t>
                </a:r>
              </a:p>
            </p:txBody>
          </p:sp>
          <p:sp>
            <p:nvSpPr>
              <p:cNvPr id="186377" name="Text Box 9"/>
              <p:cNvSpPr txBox="1">
                <a:spLocks noChangeArrowheads="1"/>
              </p:cNvSpPr>
              <p:nvPr/>
            </p:nvSpPr>
            <p:spPr bwMode="auto">
              <a:xfrm>
                <a:off x="758" y="1850"/>
                <a:ext cx="4164" cy="294"/>
              </a:xfrm>
              <a:prstGeom prst="rect">
                <a:avLst/>
              </a:prstGeom>
              <a:noFill/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TEC from Macquarie Island for 19-21 May, 1970</a:t>
                </a:r>
              </a:p>
            </p:txBody>
          </p:sp>
        </p:grpSp>
        <p:sp>
          <p:nvSpPr>
            <p:cNvPr id="186379" name="Text Box 11"/>
            <p:cNvSpPr txBox="1">
              <a:spLocks noChangeArrowheads="1"/>
            </p:cNvSpPr>
            <p:nvPr/>
          </p:nvSpPr>
          <p:spPr bwMode="auto">
            <a:xfrm>
              <a:off x="4183" y="3039"/>
              <a:ext cx="1337" cy="269"/>
            </a:xfrm>
            <a:prstGeom prst="rect">
              <a:avLst/>
            </a:prstGeom>
            <a:solidFill>
              <a:srgbClr val="E1F2F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0"/>
                <a:t>180</a:t>
              </a:r>
              <a:r>
                <a:rPr lang="en-US" sz="2200" b="0" baseline="30000"/>
                <a:t>o </a:t>
              </a:r>
              <a:r>
                <a:rPr lang="en-US" sz="2200" b="0"/>
                <a:t>= 2.5 TECU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8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972BEA6-E499-1340-87EF-E01B712368ED}" type="slidenum">
              <a:rPr lang="en-US" sz="1400" baseline="0"/>
              <a:pPr/>
              <a:t>4</a:t>
            </a:fld>
            <a:endParaRPr lang="en-US" sz="1400" baseline="0"/>
          </a:p>
        </p:txBody>
      </p:sp>
      <p:sp>
        <p:nvSpPr>
          <p:cNvPr id="13315" name="슬라이드 번호 개체 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B29EBD2D-64CF-E041-A77D-472D5ED1FE7C}" type="slidenum">
              <a:rPr lang="en-US" altLang="ko-KR" sz="1400" b="0" baseline="0"/>
              <a:pPr algn="r"/>
              <a:t>4</a:t>
            </a:fld>
            <a:endParaRPr lang="en-US" altLang="ko-KR" sz="1400" b="0" baseline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z="2800" b="1">
                <a:solidFill>
                  <a:schemeClr val="tx1"/>
                </a:solidFill>
                <a:latin typeface="Times New Roman" charset="0"/>
              </a:rPr>
              <a:t>TEC Measurements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800">
                <a:solidFill>
                  <a:srgbClr val="006600"/>
                </a:solidFill>
                <a:latin typeface="Times New Roman" charset="0"/>
                <a:sym typeface="Symbol" charset="0"/>
              </a:rPr>
              <a:t>Use Ionospheric effects</a:t>
            </a:r>
            <a:r>
              <a:rPr lang="en-US" altLang="ko-KR" sz="2800">
                <a:latin typeface="Times New Roman" charset="0"/>
                <a:sym typeface="Symbol" charset="0"/>
              </a:rPr>
              <a:t> </a:t>
            </a:r>
            <a:r>
              <a:rPr lang="en-US" altLang="ko-KR" sz="2800">
                <a:solidFill>
                  <a:srgbClr val="006600"/>
                </a:solidFill>
                <a:latin typeface="Times New Roman" charset="0"/>
                <a:sym typeface="Symbol" charset="0"/>
              </a:rPr>
              <a:t>on radio wave propagation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>
              <a:solidFill>
                <a:srgbClr val="000099"/>
              </a:solidFill>
              <a:latin typeface="Times New Roman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b="1">
                <a:solidFill>
                  <a:srgbClr val="000099"/>
                </a:solidFill>
                <a:latin typeface="Times New Roman" charset="0"/>
                <a:sym typeface="Symbol" charset="0"/>
              </a:rPr>
              <a:t>Ionospheric effects on GPS signals</a:t>
            </a:r>
            <a:endParaRPr lang="en-US" altLang="ko-KR" sz="2000">
              <a:solidFill>
                <a:srgbClr val="006600"/>
              </a:solidFill>
              <a:latin typeface="Times New Roman" charset="0"/>
              <a:sym typeface="Symbol" charset="0"/>
            </a:endParaRPr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427560" y="2652492"/>
            <a:ext cx="7343775" cy="2971800"/>
            <a:chOff x="720" y="1824"/>
            <a:chExt cx="4626" cy="1872"/>
          </a:xfrm>
        </p:grpSpPr>
        <p:pic>
          <p:nvPicPr>
            <p:cNvPr id="13319" name="그림 3" descr="somi4g_6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" y="1829"/>
              <a:ext cx="1649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 Box 22"/>
            <p:cNvSpPr txBox="1">
              <a:spLocks noChangeArrowheads="1"/>
            </p:cNvSpPr>
            <p:nvPr/>
          </p:nvSpPr>
          <p:spPr bwMode="auto">
            <a:xfrm>
              <a:off x="720" y="3523"/>
              <a:ext cx="46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r>
                <a:rPr kumimoji="1" lang="en-US" altLang="ko-KR" sz="1800" b="0" dirty="0">
                  <a:latin typeface="Times New Roman" charset="0"/>
                </a:rPr>
                <a:t>SOPAC Online Map Interface (http://</a:t>
              </a:r>
              <a:r>
                <a:rPr kumimoji="1" lang="en-US" altLang="ko-KR" sz="1800" b="0" dirty="0" err="1">
                  <a:latin typeface="Times New Roman" charset="0"/>
                </a:rPr>
                <a:t>sopac.ucsd.edu</a:t>
              </a:r>
              <a:r>
                <a:rPr kumimoji="1" lang="en-US" altLang="ko-KR" sz="1800" b="0" dirty="0">
                  <a:latin typeface="Times New Roman" charset="0"/>
                </a:rPr>
                <a:t>/</a:t>
              </a:r>
              <a:r>
                <a:rPr kumimoji="1" lang="en-US" altLang="ko-KR" sz="1800" b="0" dirty="0" err="1">
                  <a:latin typeface="Times New Roman" charset="0"/>
                </a:rPr>
                <a:t>cgi</a:t>
              </a:r>
              <a:r>
                <a:rPr kumimoji="1" lang="en-US" altLang="ko-KR" sz="1800" b="0" dirty="0">
                  <a:latin typeface="Times New Roman" charset="0"/>
                </a:rPr>
                <a:t>-bin/</a:t>
              </a:r>
              <a:r>
                <a:rPr kumimoji="1" lang="en-US" altLang="ko-KR" sz="1800" b="0" dirty="0" err="1">
                  <a:latin typeface="Times New Roman" charset="0"/>
                </a:rPr>
                <a:t>smi</a:t>
              </a:r>
              <a:r>
                <a:rPr kumimoji="1" lang="en-US" altLang="ko-KR" sz="1800" b="0" dirty="0">
                  <a:latin typeface="Times New Roman" charset="0"/>
                </a:rPr>
                <a:t>)</a:t>
              </a:r>
              <a:endParaRPr lang="ko-KR" altLang="en-US" sz="1800" b="0" dirty="0">
                <a:latin typeface="Times New Roman" charset="0"/>
                <a:ea typeface="굴림" charset="0"/>
                <a:cs typeface="굴림" charset="0"/>
              </a:endParaRPr>
            </a:p>
          </p:txBody>
        </p:sp>
        <p:pic>
          <p:nvPicPr>
            <p:cNvPr id="13321" name="그림 4" descr="somi4g_120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" y="1824"/>
              <a:ext cx="1643" cy="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3" name="Rectangle 3"/>
          <p:cNvSpPr>
            <a:spLocks noChangeArrowheads="1"/>
          </p:cNvSpPr>
          <p:nvPr/>
        </p:nvSpPr>
        <p:spPr bwMode="auto">
          <a:xfrm>
            <a:off x="5595240" y="2895600"/>
            <a:ext cx="350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ko-KR" sz="2400" dirty="0">
                <a:solidFill>
                  <a:srgbClr val="000099"/>
                </a:solidFill>
                <a:latin typeface="Times New Roman" charset="0"/>
                <a:sym typeface="Symbol" charset="0"/>
              </a:rPr>
              <a:t>Time delay</a:t>
            </a:r>
            <a:r>
              <a:rPr lang="en-US" altLang="ko-KR" sz="2400" dirty="0">
                <a:latin typeface="Times New Roman" charset="0"/>
                <a:sym typeface="Symbol" charset="0"/>
              </a:rPr>
              <a:t> </a:t>
            </a:r>
            <a:r>
              <a:rPr lang="en-US" altLang="ko-KR" sz="2400" b="0" dirty="0">
                <a:latin typeface="Times New Roman" charset="0"/>
                <a:sym typeface="Symbol" charset="0"/>
              </a:rPr>
              <a:t>of signal         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ko-KR" sz="2400" dirty="0">
                <a:solidFill>
                  <a:srgbClr val="000099"/>
                </a:solidFill>
                <a:latin typeface="Times New Roman" charset="0"/>
                <a:sym typeface="Symbol" charset="0"/>
              </a:rPr>
              <a:t>Phase advance</a:t>
            </a:r>
            <a:r>
              <a:rPr lang="en-US" altLang="ko-KR" sz="2400" dirty="0">
                <a:latin typeface="Times New Roman" charset="0"/>
                <a:sym typeface="Symbol" charset="0"/>
              </a:rPr>
              <a:t> </a:t>
            </a:r>
            <a:r>
              <a:rPr lang="en-US" altLang="ko-KR" sz="2400" b="0" dirty="0">
                <a:latin typeface="Times New Roman" charset="0"/>
                <a:sym typeface="Symbol" charset="0"/>
              </a:rPr>
              <a:t>of carrier wave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2" charset="0"/>
              <a:buNone/>
            </a:pPr>
            <a:r>
              <a:rPr lang="en-US" altLang="ko-KR" b="0" dirty="0">
                <a:latin typeface="Times New Roman" charset="0"/>
                <a:sym typeface="Symbol" charset="0"/>
              </a:rPr>
              <a:t>     </a:t>
            </a:r>
            <a:endParaRPr lang="en-US" altLang="ko-KR" sz="2000" b="0" dirty="0">
              <a:solidFill>
                <a:srgbClr val="006600"/>
              </a:solidFill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8"/>
          <p:cNvGrpSpPr>
            <a:grpSpLocks/>
          </p:cNvGrpSpPr>
          <p:nvPr/>
        </p:nvGrpSpPr>
        <p:grpSpPr bwMode="auto">
          <a:xfrm>
            <a:off x="684213" y="1851178"/>
            <a:ext cx="5259387" cy="4060825"/>
            <a:chOff x="684213" y="2209111"/>
            <a:chExt cx="4679950" cy="3527425"/>
          </a:xfrm>
        </p:grpSpPr>
        <p:grpSp>
          <p:nvGrpSpPr>
            <p:cNvPr id="17421" name="Group 16"/>
            <p:cNvGrpSpPr>
              <a:grpSpLocks/>
            </p:cNvGrpSpPr>
            <p:nvPr/>
          </p:nvGrpSpPr>
          <p:grpSpPr bwMode="auto">
            <a:xfrm>
              <a:off x="684213" y="2209111"/>
              <a:ext cx="4679950" cy="3527425"/>
              <a:chOff x="684213" y="2209111"/>
              <a:chExt cx="4679950" cy="3527425"/>
            </a:xfrm>
          </p:grpSpPr>
          <p:pic>
            <p:nvPicPr>
              <p:cNvPr id="174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260475" y="1632849"/>
                <a:ext cx="3527425" cy="4679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4" name="Rectangle 15"/>
              <p:cNvSpPr>
                <a:spLocks noChangeArrowheads="1"/>
              </p:cNvSpPr>
              <p:nvPr/>
            </p:nvSpPr>
            <p:spPr bwMode="auto">
              <a:xfrm>
                <a:off x="2133600" y="3124200"/>
                <a:ext cx="1295400" cy="685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0" baseline="30000"/>
              </a:p>
            </p:txBody>
          </p:sp>
        </p:grpSp>
        <p:sp>
          <p:nvSpPr>
            <p:cNvPr id="17422" name="Rectangle 17"/>
            <p:cNvSpPr>
              <a:spLocks noChangeArrowheads="1"/>
            </p:cNvSpPr>
            <p:nvPr/>
          </p:nvSpPr>
          <p:spPr bwMode="auto">
            <a:xfrm>
              <a:off x="3429000" y="3657600"/>
              <a:ext cx="228600" cy="304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0" baseline="30000"/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6861"/>
            <a:ext cx="8461375" cy="1139825"/>
          </a:xfrm>
        </p:spPr>
        <p:txBody>
          <a:bodyPr anchor="t"/>
          <a:lstStyle/>
          <a:p>
            <a:pPr algn="l"/>
            <a:r>
              <a:rPr lang="en-US" altLang="ko-KR" sz="3200" b="1" dirty="0">
                <a:latin typeface="Times New Roman" charset="0"/>
                <a:cs typeface="Times New Roman" charset="0"/>
              </a:rPr>
              <a:t>Differential Range and Differential Phase</a:t>
            </a:r>
            <a:endParaRPr lang="en-US" altLang="ko-KR" sz="3200" b="1" dirty="0">
              <a:latin typeface="Times New Roman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sz="1800" b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3030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sz="1800" b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7414" name="직사각형 8"/>
          <p:cNvSpPr>
            <a:spLocks noChangeArrowheads="1"/>
          </p:cNvSpPr>
          <p:nvPr/>
        </p:nvSpPr>
        <p:spPr bwMode="auto">
          <a:xfrm>
            <a:off x="950468" y="5912004"/>
            <a:ext cx="198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ko-KR" sz="1600" b="0" dirty="0">
                <a:latin typeface="Times New Roman" charset="0"/>
                <a:cs typeface="Times New Roman" charset="0"/>
              </a:rPr>
              <a:t>   </a:t>
            </a:r>
            <a:r>
              <a:rPr lang="en-US" altLang="ko-KR" sz="1600" b="0" dirty="0" err="1">
                <a:latin typeface="Times New Roman" charset="0"/>
                <a:cs typeface="Times New Roman" charset="0"/>
              </a:rPr>
              <a:t>Jakowski</a:t>
            </a:r>
            <a:r>
              <a:rPr lang="en-US" altLang="ko-KR" sz="1600" b="0" dirty="0">
                <a:latin typeface="Times New Roman" charset="0"/>
                <a:cs typeface="Times New Roman" charset="0"/>
              </a:rPr>
              <a:t>, 1996</a:t>
            </a:r>
          </a:p>
        </p:txBody>
      </p:sp>
      <p:sp>
        <p:nvSpPr>
          <p:cNvPr id="17415" name="TextBox 17"/>
          <p:cNvSpPr txBox="1">
            <a:spLocks noChangeArrowheads="1"/>
          </p:cNvSpPr>
          <p:nvPr/>
        </p:nvSpPr>
        <p:spPr bwMode="auto">
          <a:xfrm>
            <a:off x="3571875" y="3714750"/>
            <a:ext cx="214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ko-KR" sz="2800" b="0" baseline="-25000">
                <a:latin typeface="Arial" charset="0"/>
                <a:ea typeface="굴림" charset="0"/>
                <a:cs typeface="굴림" charset="0"/>
              </a:rPr>
              <a:t>+</a:t>
            </a:r>
            <a:endParaRPr lang="ko-KR" altLang="en-US" sz="2800" b="0" baseline="-25000">
              <a:latin typeface="Arial" charset="0"/>
              <a:ea typeface="굴림" charset="0"/>
              <a:cs typeface="굴림" charset="0"/>
            </a:endParaRPr>
          </a:p>
        </p:txBody>
      </p:sp>
      <p:cxnSp>
        <p:nvCxnSpPr>
          <p:cNvPr id="177162" name="직선 화살표 연결선 30"/>
          <p:cNvCxnSpPr>
            <a:cxnSpLocks noChangeShapeType="1"/>
          </p:cNvCxnSpPr>
          <p:nvPr/>
        </p:nvCxnSpPr>
        <p:spPr bwMode="auto">
          <a:xfrm flipH="1">
            <a:off x="3340100" y="2616494"/>
            <a:ext cx="2519363" cy="14605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163" name="직선 화살표 연결선 32"/>
          <p:cNvCxnSpPr>
            <a:cxnSpLocks noChangeShapeType="1"/>
          </p:cNvCxnSpPr>
          <p:nvPr/>
        </p:nvCxnSpPr>
        <p:spPr bwMode="auto">
          <a:xfrm rot="10800000" flipV="1">
            <a:off x="3657600" y="4007975"/>
            <a:ext cx="2217738" cy="776287"/>
          </a:xfrm>
          <a:prstGeom prst="straightConnector1">
            <a:avLst/>
          </a:prstGeom>
          <a:noFill/>
          <a:ln w="2857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831643" y="2297648"/>
            <a:ext cx="31085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 baseline="0" dirty="0">
                <a:solidFill>
                  <a:srgbClr val="FF0000"/>
                </a:solidFill>
              </a:rPr>
              <a:t>Differential Time Delay</a:t>
            </a:r>
          </a:p>
          <a:p>
            <a:pPr marL="342900" indent="-342900">
              <a:buFont typeface="Arial"/>
              <a:buChar char="•"/>
            </a:pPr>
            <a:r>
              <a:rPr lang="en-US" sz="2000" b="1" baseline="0" dirty="0">
                <a:solidFill>
                  <a:srgbClr val="FF0000"/>
                </a:solidFill>
              </a:rPr>
              <a:t>N</a:t>
            </a:r>
            <a:r>
              <a:rPr lang="en-US" sz="2000" b="1" baseline="0" dirty="0" smtClean="0">
                <a:solidFill>
                  <a:srgbClr val="FF0000"/>
                </a:solidFill>
              </a:rPr>
              <a:t>oisy</a:t>
            </a:r>
          </a:p>
          <a:p>
            <a:pPr marL="342900" indent="-342900">
              <a:buFont typeface="Arial"/>
              <a:buChar char="•"/>
            </a:pPr>
            <a:r>
              <a:rPr lang="en-US" sz="2000" b="1" baseline="0" dirty="0" smtClean="0">
                <a:solidFill>
                  <a:srgbClr val="FF0000"/>
                </a:solidFill>
              </a:rPr>
              <a:t>“Absolute” TEC</a:t>
            </a:r>
            <a:endParaRPr lang="en-US" sz="2000" b="1" baseline="0" dirty="0">
              <a:solidFill>
                <a:srgbClr val="FF0000"/>
              </a:solidFill>
            </a:endParaRP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5879190" y="3729573"/>
            <a:ext cx="29674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b="1" baseline="0" dirty="0">
                <a:solidFill>
                  <a:srgbClr val="000090"/>
                </a:solidFill>
              </a:rPr>
              <a:t>Differential Phase</a:t>
            </a:r>
          </a:p>
          <a:p>
            <a:pPr marL="342900" indent="-342900">
              <a:buFont typeface="Arial"/>
              <a:buChar char="•"/>
            </a:pPr>
            <a:r>
              <a:rPr lang="en-US" sz="2000" b="1" baseline="0" dirty="0" smtClean="0">
                <a:solidFill>
                  <a:srgbClr val="000090"/>
                </a:solidFill>
              </a:rPr>
              <a:t>Accurate (0.01 TECU)</a:t>
            </a:r>
          </a:p>
          <a:p>
            <a:pPr marL="342900" indent="-342900">
              <a:buFont typeface="Arial"/>
              <a:buChar char="•"/>
            </a:pPr>
            <a:r>
              <a:rPr lang="en-US" sz="2000" b="1" baseline="0" dirty="0" smtClean="0">
                <a:solidFill>
                  <a:srgbClr val="000090"/>
                </a:solidFill>
              </a:rPr>
              <a:t>Relative TEC</a:t>
            </a:r>
            <a:endParaRPr lang="en-US" sz="2000" b="1" baseline="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107" y="927134"/>
            <a:ext cx="785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dual-frequency GPS receiver provides </a:t>
            </a:r>
            <a:r>
              <a:rPr lang="en-US" sz="2400" dirty="0" err="1"/>
              <a:t>pseudorange</a:t>
            </a:r>
            <a:r>
              <a:rPr lang="en-US" sz="2400" dirty="0"/>
              <a:t> and carrier phase measurements in both L1 and L2 frequencies</a:t>
            </a:r>
          </a:p>
        </p:txBody>
      </p:sp>
    </p:spTree>
    <p:extLst>
      <p:ext uri="{BB962C8B-B14F-4D97-AF65-F5344CB8AC3E}">
        <p14:creationId xmlns:p14="http://schemas.microsoft.com/office/powerpoint/2010/main" val="38673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22"/>
    </mc:Choice>
    <mc:Fallback xmlns="">
      <p:transition xmlns:p14="http://schemas.microsoft.com/office/powerpoint/2010/main" spd="slow" advTm="589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6861"/>
            <a:ext cx="8461375" cy="1139825"/>
          </a:xfrm>
        </p:spPr>
        <p:txBody>
          <a:bodyPr anchor="t"/>
          <a:lstStyle/>
          <a:p>
            <a:pPr algn="l"/>
            <a:r>
              <a:rPr lang="en-US" altLang="ko-KR" sz="3200" b="1" dirty="0">
                <a:latin typeface="Times New Roman" charset="0"/>
                <a:cs typeface="Times New Roman" charset="0"/>
              </a:rPr>
              <a:t>Differential Range and Differential Phase</a:t>
            </a:r>
            <a:endParaRPr lang="en-US" altLang="ko-KR" sz="3200" b="1" dirty="0">
              <a:latin typeface="Times New Roman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sz="1800" b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3030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 sz="1800" b="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17415" name="TextBox 17"/>
          <p:cNvSpPr txBox="1">
            <a:spLocks noChangeArrowheads="1"/>
          </p:cNvSpPr>
          <p:nvPr/>
        </p:nvSpPr>
        <p:spPr bwMode="auto">
          <a:xfrm>
            <a:off x="3571875" y="3714750"/>
            <a:ext cx="214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altLang="ko-KR" sz="2800" b="0" baseline="-25000">
                <a:latin typeface="Arial" charset="0"/>
                <a:ea typeface="굴림" charset="0"/>
                <a:cs typeface="굴림" charset="0"/>
              </a:rPr>
              <a:t>+</a:t>
            </a:r>
            <a:endParaRPr lang="ko-KR" altLang="en-US" sz="2800" b="0" baseline="-25000"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107" y="927134"/>
            <a:ext cx="785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dual-frequency GPS receiver provides </a:t>
            </a:r>
            <a:r>
              <a:rPr lang="en-US" sz="2400" dirty="0" err="1"/>
              <a:t>pseudorange</a:t>
            </a:r>
            <a:r>
              <a:rPr lang="en-US" sz="2400" dirty="0"/>
              <a:t> and carrier phase measurements in both L1 and L2 frequencies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1" y="2255458"/>
            <a:ext cx="4415929" cy="3625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7431" y="1762474"/>
            <a:ext cx="1407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Leveling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4389" y="2604012"/>
            <a:ext cx="42903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Combination </a:t>
            </a:r>
            <a:r>
              <a:rPr lang="en-US" altLang="ko-KR" sz="2600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of the two methods </a:t>
            </a:r>
            <a:r>
              <a:rPr lang="en-US" altLang="ko-KR" sz="2600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by leveling the accurate but relative phase TEC to the noisy but absolute </a:t>
            </a:r>
            <a:r>
              <a:rPr lang="en-US" altLang="ko-KR" sz="2600" dirty="0" err="1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pseudorange</a:t>
            </a:r>
            <a:r>
              <a:rPr lang="en-US" altLang="ko-KR" sz="2600" dirty="0" smtClean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values we obtain a better TEC estimate.</a:t>
            </a:r>
            <a:endParaRPr lang="en-US" sz="26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153" y="6077524"/>
            <a:ext cx="7724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Problem: Result is still biased (differential code biases)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239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22"/>
    </mc:Choice>
    <mc:Fallback xmlns="">
      <p:transition xmlns:p14="http://schemas.microsoft.com/office/powerpoint/2010/main" spd="slow" advTm="589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99"/>
            <a:ext cx="8229600" cy="65688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0090"/>
                </a:solidFill>
              </a:rPr>
              <a:t>Many ways to get </a:t>
            </a:r>
            <a:r>
              <a:rPr lang="en-US" b="1" dirty="0" smtClean="0">
                <a:solidFill>
                  <a:srgbClr val="000090"/>
                </a:solidFill>
              </a:rPr>
              <a:t>GPS Biases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98" y="1625071"/>
            <a:ext cx="8229600" cy="40187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Least-Squares</a:t>
            </a:r>
          </a:p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pPr lvl="1"/>
            <a:r>
              <a:rPr lang="en-US" dirty="0" err="1"/>
              <a:t>Universität</a:t>
            </a:r>
            <a:r>
              <a:rPr lang="en-US" dirty="0"/>
              <a:t> </a:t>
            </a:r>
            <a:r>
              <a:rPr lang="en-US" dirty="0" smtClean="0"/>
              <a:t>Bern </a:t>
            </a:r>
            <a:r>
              <a:rPr lang="en-US" dirty="0" err="1" smtClean="0"/>
              <a:t>Astronomisches</a:t>
            </a:r>
            <a:r>
              <a:rPr lang="en-US" dirty="0" smtClean="0"/>
              <a:t> </a:t>
            </a:r>
            <a:r>
              <a:rPr lang="en-US" dirty="0" err="1"/>
              <a:t>Institut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http://</a:t>
            </a:r>
            <a:r>
              <a:rPr lang="en-US" dirty="0" err="1"/>
              <a:t>aiuws.unibe.ch</a:t>
            </a:r>
            <a:r>
              <a:rPr lang="en-US" dirty="0"/>
              <a:t>/ionosphere</a:t>
            </a:r>
            <a:r>
              <a:rPr lang="en-US" dirty="0" smtClean="0"/>
              <a:t>/)</a:t>
            </a:r>
            <a:endParaRPr lang="en-US" dirty="0"/>
          </a:p>
          <a:p>
            <a:pPr lvl="2"/>
            <a:r>
              <a:rPr lang="en-US" dirty="0" smtClean="0"/>
              <a:t>P1P2 and P1C1 files </a:t>
            </a:r>
            <a:r>
              <a:rPr lang="en-US" dirty="0"/>
              <a:t>(satellite biases, </a:t>
            </a:r>
            <a:r>
              <a:rPr lang="en-US" dirty="0" smtClean="0"/>
              <a:t>IGS </a:t>
            </a:r>
            <a:r>
              <a:rPr lang="en-US" dirty="0"/>
              <a:t>stations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GAIM Models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bias file </a:t>
            </a:r>
            <a:r>
              <a:rPr lang="en-US" dirty="0" smtClean="0"/>
              <a:t>for satellites and available stations</a:t>
            </a:r>
          </a:p>
          <a:p>
            <a:pPr lvl="1"/>
            <a:r>
              <a:rPr lang="en-US" dirty="0" smtClean="0"/>
              <a:t>Others build into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7561" y="5633351"/>
            <a:ext cx="659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Biases lead to uncertainties in absolute TEC of the order of about 1-4 TECU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6388" y="992485"/>
            <a:ext cx="4911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TEC</a:t>
            </a:r>
            <a:r>
              <a:rPr lang="en-US" sz="2800" baseline="-25000" dirty="0" err="1" smtClean="0"/>
              <a:t>abs</a:t>
            </a:r>
            <a:r>
              <a:rPr lang="en-US" sz="2800" dirty="0" smtClean="0"/>
              <a:t> = </a:t>
            </a:r>
            <a:r>
              <a:rPr lang="en-US" sz="2800" dirty="0" err="1" smtClean="0"/>
              <a:t>TEC</a:t>
            </a:r>
            <a:r>
              <a:rPr lang="en-US" sz="2800" baseline="-25000" dirty="0" err="1" smtClean="0"/>
              <a:t>rel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+ DCB</a:t>
            </a:r>
            <a:r>
              <a:rPr lang="en-US" sz="2800" baseline="-25000" dirty="0" smtClean="0"/>
              <a:t>GPS</a:t>
            </a:r>
            <a:r>
              <a:rPr lang="en-US" sz="2800" dirty="0" smtClean="0"/>
              <a:t> + DCB</a:t>
            </a:r>
            <a:r>
              <a:rPr lang="en-US" sz="2800" baseline="-25000" dirty="0" smtClean="0"/>
              <a:t>REC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706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8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298185"/>
            <a:ext cx="8389938" cy="914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b="1" dirty="0" smtClean="0">
                <a:latin typeface="Times New Roman" charset="0"/>
              </a:rPr>
              <a:t>Slant Total Electron Content (</a:t>
            </a:r>
            <a:r>
              <a:rPr lang="en-US" altLang="ko-KR" b="1" dirty="0" err="1" smtClean="0">
                <a:latin typeface="Times New Roman" charset="0"/>
              </a:rPr>
              <a:t>sTEC</a:t>
            </a:r>
            <a:r>
              <a:rPr lang="en-US" altLang="ko-KR" b="1" dirty="0">
                <a:latin typeface="Times New Roman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0" y="1116578"/>
            <a:ext cx="4360469" cy="3220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490" y="4488483"/>
            <a:ext cx="9046315" cy="170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</a:rPr>
              <a:t>To convert </a:t>
            </a:r>
            <a:r>
              <a:rPr lang="en-US" sz="2200" i="1" dirty="0" err="1" smtClean="0">
                <a:solidFill>
                  <a:srgbClr val="000090"/>
                </a:solidFill>
              </a:rPr>
              <a:t>sTEC</a:t>
            </a:r>
            <a:r>
              <a:rPr lang="en-US" sz="2200" i="1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to </a:t>
            </a:r>
            <a:r>
              <a:rPr lang="en-US" sz="2200" i="1" dirty="0" err="1" smtClean="0">
                <a:solidFill>
                  <a:srgbClr val="000090"/>
                </a:solidFill>
              </a:rPr>
              <a:t>vTEC</a:t>
            </a:r>
            <a:r>
              <a:rPr lang="en-US" sz="2200" i="1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often a </a:t>
            </a:r>
            <a:r>
              <a:rPr lang="en-US" sz="2200" dirty="0">
                <a:solidFill>
                  <a:srgbClr val="000090"/>
                </a:solidFill>
              </a:rPr>
              <a:t>so-called single-layer model is used. 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</a:rPr>
              <a:t>All </a:t>
            </a:r>
            <a:r>
              <a:rPr lang="en-US" sz="2200" dirty="0">
                <a:solidFill>
                  <a:srgbClr val="000090"/>
                </a:solidFill>
              </a:rPr>
              <a:t>free electrons are assumed to be contained in a </a:t>
            </a:r>
            <a:r>
              <a:rPr lang="en-US" sz="2200" dirty="0" smtClean="0">
                <a:solidFill>
                  <a:srgbClr val="000090"/>
                </a:solidFill>
              </a:rPr>
              <a:t>thin shell at </a:t>
            </a:r>
            <a:r>
              <a:rPr lang="en-US" sz="2200" dirty="0">
                <a:solidFill>
                  <a:srgbClr val="000090"/>
                </a:solidFill>
              </a:rPr>
              <a:t>altitude </a:t>
            </a:r>
            <a:r>
              <a:rPr lang="en-US" sz="2200" i="1" dirty="0">
                <a:solidFill>
                  <a:srgbClr val="000090"/>
                </a:solidFill>
              </a:rPr>
              <a:t>H</a:t>
            </a:r>
            <a:r>
              <a:rPr lang="en-US" sz="2200" dirty="0">
                <a:solidFill>
                  <a:srgbClr val="000090"/>
                </a:solidFill>
              </a:rPr>
              <a:t>. </a:t>
            </a:r>
            <a:endParaRPr lang="en-US" sz="2200" dirty="0" smtClean="0">
              <a:solidFill>
                <a:srgbClr val="00009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200" dirty="0" smtClean="0">
                <a:solidFill>
                  <a:srgbClr val="000090"/>
                </a:solidFill>
              </a:rPr>
              <a:t>The </a:t>
            </a:r>
            <a:r>
              <a:rPr lang="en-US" sz="2200" dirty="0">
                <a:solidFill>
                  <a:srgbClr val="000090"/>
                </a:solidFill>
              </a:rPr>
              <a:t>altitude of this idealized layer is </a:t>
            </a:r>
            <a:r>
              <a:rPr lang="en-US" sz="2200" dirty="0" smtClean="0">
                <a:solidFill>
                  <a:srgbClr val="000090"/>
                </a:solidFill>
              </a:rPr>
              <a:t>often set </a:t>
            </a:r>
            <a:r>
              <a:rPr lang="en-US" sz="2200" dirty="0">
                <a:solidFill>
                  <a:srgbClr val="000090"/>
                </a:solidFill>
              </a:rPr>
              <a:t>to </a:t>
            </a:r>
            <a:r>
              <a:rPr lang="en-US" sz="2200" i="1" dirty="0">
                <a:solidFill>
                  <a:srgbClr val="000090"/>
                </a:solidFill>
              </a:rPr>
              <a:t>400 </a:t>
            </a:r>
            <a:r>
              <a:rPr lang="en-US" sz="2200" i="1" dirty="0" smtClean="0">
                <a:solidFill>
                  <a:srgbClr val="000090"/>
                </a:solidFill>
              </a:rPr>
              <a:t>km </a:t>
            </a:r>
            <a:r>
              <a:rPr lang="en-US" sz="2200" dirty="0">
                <a:solidFill>
                  <a:srgbClr val="000090"/>
                </a:solidFill>
              </a:rPr>
              <a:t>approximately corresponding to the altitude of maximum electron density.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709319"/>
              </p:ext>
            </p:extLst>
          </p:nvPr>
        </p:nvGraphicFramePr>
        <p:xfrm>
          <a:off x="5501923" y="2059424"/>
          <a:ext cx="3273428" cy="4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1663700" imgH="254000" progId="Equation.3">
                  <p:embed/>
                </p:oleObj>
              </mc:Choice>
              <mc:Fallback>
                <p:oleObj name="Equation" r:id="rId5" imgW="1663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1923" y="2059424"/>
                        <a:ext cx="3273428" cy="49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20401"/>
              </p:ext>
            </p:extLst>
          </p:nvPr>
        </p:nvGraphicFramePr>
        <p:xfrm>
          <a:off x="5607676" y="2764938"/>
          <a:ext cx="2523888" cy="79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1257300" imgH="393700" progId="Equation.3">
                  <p:embed/>
                </p:oleObj>
              </mc:Choice>
              <mc:Fallback>
                <p:oleObj name="Equation" r:id="rId7" imgW="1257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7676" y="2764938"/>
                        <a:ext cx="2523888" cy="79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37931725" indent="-37474525"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B950D3-C95B-1148-8C6A-73D0C829D019}" type="slidenum">
              <a:rPr lang="en-US" sz="1400" baseline="0"/>
              <a:pPr/>
              <a:t>9</a:t>
            </a:fld>
            <a:endParaRPr lang="en-US" sz="1400" baseline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788" y="284074"/>
            <a:ext cx="8389938" cy="914400"/>
          </a:xfrm>
        </p:spPr>
        <p:txBody>
          <a:bodyPr anchor="t">
            <a:normAutofit/>
          </a:bodyPr>
          <a:lstStyle/>
          <a:p>
            <a:r>
              <a:rPr lang="en-US" altLang="ko-KR" sz="3600" b="1" dirty="0" smtClean="0">
                <a:solidFill>
                  <a:srgbClr val="000090"/>
                </a:solidFill>
                <a:latin typeface="Times New Roman" charset="0"/>
              </a:rPr>
              <a:t>Mapping of </a:t>
            </a:r>
            <a:r>
              <a:rPr lang="en-US" altLang="ko-KR" sz="3600" b="1" dirty="0" err="1" smtClean="0">
                <a:solidFill>
                  <a:srgbClr val="000090"/>
                </a:solidFill>
                <a:latin typeface="Times New Roman" charset="0"/>
              </a:rPr>
              <a:t>sTEC</a:t>
            </a:r>
            <a:r>
              <a:rPr lang="en-US" altLang="ko-KR" sz="3600" b="1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altLang="ko-KR" sz="3600" b="1" dirty="0" smtClean="0">
                <a:solidFill>
                  <a:srgbClr val="000090"/>
                </a:solidFill>
                <a:latin typeface="Times New Roman" charset="0"/>
              </a:rPr>
              <a:t>to </a:t>
            </a:r>
            <a:r>
              <a:rPr lang="en-US" altLang="ko-KR" sz="3600" b="1" dirty="0" err="1" smtClean="0">
                <a:solidFill>
                  <a:srgbClr val="000090"/>
                </a:solidFill>
                <a:latin typeface="Times New Roman" charset="0"/>
              </a:rPr>
              <a:t>vTEC</a:t>
            </a:r>
            <a:endParaRPr lang="en-US" altLang="ko-KR" sz="3600" b="1" dirty="0">
              <a:solidFill>
                <a:srgbClr val="000090"/>
              </a:solidFill>
              <a:latin typeface="Times New Roman" charset="0"/>
            </a:endParaRPr>
          </a:p>
        </p:txBody>
      </p:sp>
      <p:pic>
        <p:nvPicPr>
          <p:cNvPr id="4" name="Picture 3" descr="Screen Shot 2014-12-13 at 12.56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9" y="1670928"/>
            <a:ext cx="7703117" cy="4911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109" y="1067140"/>
            <a:ext cx="880295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rgbClr val="000090"/>
                </a:solidFill>
              </a:rPr>
              <a:t>E</a:t>
            </a:r>
            <a:r>
              <a:rPr lang="en-US" sz="2300" dirty="0" smtClean="0">
                <a:solidFill>
                  <a:srgbClr val="000090"/>
                </a:solidFill>
              </a:rPr>
              <a:t>rrors </a:t>
            </a:r>
            <a:r>
              <a:rPr lang="en-US" sz="2300" dirty="0">
                <a:solidFill>
                  <a:srgbClr val="000090"/>
                </a:solidFill>
              </a:rPr>
              <a:t>can reach as high as 14% on days of no strong ionosphere activity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5409" y="633833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862</Words>
  <Application>Microsoft Macintosh PowerPoint</Application>
  <PresentationFormat>On-screen Show (4:3)</PresentationFormat>
  <Paragraphs>120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Total Electron Content (TEC)</vt:lpstr>
      <vt:lpstr>TEC Measurements</vt:lpstr>
      <vt:lpstr>TEC Measurements</vt:lpstr>
      <vt:lpstr>Differential Range and Differential Phase</vt:lpstr>
      <vt:lpstr>Differential Range and Differential Phase</vt:lpstr>
      <vt:lpstr> Many ways to get GPS Biases</vt:lpstr>
      <vt:lpstr>Slant Total Electron Content (sTEC)</vt:lpstr>
      <vt:lpstr>Mapping of sTEC to vTEC</vt:lpstr>
      <vt:lpstr>PowerPoint Presentation</vt:lpstr>
      <vt:lpstr>2D TEC Maps </vt:lpstr>
      <vt:lpstr>TEC Maps </vt:lpstr>
      <vt:lpstr>Differential (Relative) TEC </vt:lpstr>
      <vt:lpstr>Differential (Relative) TEC </vt:lpstr>
      <vt:lpstr>Vertical  Total Electron Content from TOPEX/Jason</vt:lpstr>
      <vt:lpstr>Slant Total Electron Content (sTEC)</vt:lpstr>
    </vt:vector>
  </TitlesOfParts>
  <Company>USU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Ludger Scherliess</dc:creator>
  <cp:lastModifiedBy>Ludger Scherliess</cp:lastModifiedBy>
  <cp:revision>75</cp:revision>
  <cp:lastPrinted>2014-12-13T23:37:01Z</cp:lastPrinted>
  <dcterms:created xsi:type="dcterms:W3CDTF">2014-10-08T19:53:11Z</dcterms:created>
  <dcterms:modified xsi:type="dcterms:W3CDTF">2014-12-14T02:17:56Z</dcterms:modified>
</cp:coreProperties>
</file>