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258" r:id="rId4"/>
    <p:sldId id="270" r:id="rId5"/>
    <p:sldId id="277" r:id="rId6"/>
    <p:sldId id="281" r:id="rId7"/>
    <p:sldId id="276" r:id="rId8"/>
    <p:sldId id="273" r:id="rId9"/>
    <p:sldId id="274" r:id="rId10"/>
    <p:sldId id="283" r:id="rId11"/>
    <p:sldId id="279" r:id="rId12"/>
    <p:sldId id="280" r:id="rId13"/>
    <p:sldId id="28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04" autoAdjust="0"/>
  </p:normalViewPr>
  <p:slideViewPr>
    <p:cSldViewPr>
      <p:cViewPr>
        <p:scale>
          <a:sx n="130" d="100"/>
          <a:sy n="130" d="100"/>
        </p:scale>
        <p:origin x="-13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4A40C-CDA8-4F7A-9DD9-E29DE828B168}" type="datetimeFigureOut">
              <a:rPr lang="en-US" smtClean="0"/>
              <a:t>12/14/14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00645-F715-49D3-A9B4-46B4CA89493D}" type="slidenum">
              <a:rPr lang="en-US" smtClean="0"/>
              <a:t>‹#›</a:t>
            </a:fld>
            <a:endParaRPr lang="en-US"/>
          </a:p>
        </p:txBody>
      </p:sp>
    </p:spTree>
    <p:extLst>
      <p:ext uri="{BB962C8B-B14F-4D97-AF65-F5344CB8AC3E}">
        <p14:creationId xmlns:p14="http://schemas.microsoft.com/office/powerpoint/2010/main" val="340901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0457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182C8F-334D-4B96-AFCB-954B5ADBEB8E}" type="slidenum">
              <a:rPr lang="en-US" smtClean="0"/>
              <a:pPr>
                <a:defRPr/>
              </a:pPr>
              <a:t>3</a:t>
            </a:fld>
            <a:endParaRPr lang="en-US" dirty="0"/>
          </a:p>
        </p:txBody>
      </p:sp>
    </p:spTree>
    <p:extLst>
      <p:ext uri="{BB962C8B-B14F-4D97-AF65-F5344CB8AC3E}">
        <p14:creationId xmlns:p14="http://schemas.microsoft.com/office/powerpoint/2010/main" val="126020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0457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0457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0457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0457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0457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7C886-86D2-4183-BE02-9F117354CE1A}"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321268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C886-86D2-4183-BE02-9F117354CE1A}"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359622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C886-86D2-4183-BE02-9F117354CE1A}"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173863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3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60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30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207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42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856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4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0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C886-86D2-4183-BE02-9F117354CE1A}"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277475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361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526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52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dirty="0">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2CAAEA3-1292-4E79-9ABF-5CC885D2E67D}" type="slidenum">
              <a:rPr lang="en-US" smtClean="0">
                <a:solidFill>
                  <a:srgbClr val="464653"/>
                </a:solidFill>
              </a:rPr>
              <a:pPr>
                <a:defRPr/>
              </a:pPr>
              <a:t>‹#›</a:t>
            </a:fld>
            <a:endParaRPr lang="en-US" dirty="0">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136571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effectLst/>
        </p:spPr>
        <p:txBody>
          <a:bodyPr>
            <a:noAutofit/>
          </a:bodyPr>
          <a:lstStyle>
            <a:lvl1pPr algn="ctr">
              <a:defRPr sz="3200">
                <a:solidFill>
                  <a:srgbClr val="0070C0"/>
                </a:solidFill>
                <a:effectLst/>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a:defRPr/>
            </a:pPr>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a:xfrm>
            <a:off x="114300" y="6356350"/>
            <a:ext cx="1981200" cy="365760"/>
          </a:xfrm>
        </p:spPr>
        <p:txBody>
          <a:bodyPr/>
          <a:lstStyle/>
          <a:p>
            <a:pPr>
              <a:defRPr/>
            </a:pPr>
            <a:fld id="{BB467E48-0114-418C-8BA2-B36FED046E72}" type="slidenum">
              <a:rPr lang="en-US" smtClean="0">
                <a:solidFill>
                  <a:srgbClr val="464653"/>
                </a:solidFill>
              </a:rPr>
              <a:pPr>
                <a:defRPr/>
              </a:pPr>
              <a:t>‹#›</a:t>
            </a:fld>
            <a:endParaRPr lang="en-US" dirty="0">
              <a:solidFill>
                <a:srgbClr val="464653"/>
              </a:solidFill>
            </a:endParaRPr>
          </a:p>
        </p:txBody>
      </p:sp>
      <p:sp>
        <p:nvSpPr>
          <p:cNvPr id="8" name="Content Placeholder 7"/>
          <p:cNvSpPr>
            <a:spLocks noGrp="1"/>
          </p:cNvSpPr>
          <p:nvPr>
            <p:ph sz="quarter" idx="1"/>
          </p:nvPr>
        </p:nvSpPr>
        <p:spPr>
          <a:xfrm>
            <a:off x="457200" y="838200"/>
            <a:ext cx="8229600" cy="5318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07694455"/>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lvl1pPr>
              <a:defRPr>
                <a:solidFill>
                  <a:srgbClr val="0070C0"/>
                </a:solidFill>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pPr>
              <a:defRPr/>
            </a:pPr>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pPr>
              <a:defRPr/>
            </a:pPr>
            <a:fld id="{3CF68287-A255-4043-9C60-CD5EE97D0C3A}" type="slidenum">
              <a:rPr lang="en-US" smtClean="0">
                <a:solidFill>
                  <a:srgbClr val="464653"/>
                </a:solidFill>
              </a:rPr>
              <a:pPr>
                <a:defRPr/>
              </a:pPr>
              <a:t>‹#›</a:t>
            </a:fld>
            <a:endParaRPr lang="en-US" dirty="0">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38100"/>
            <a:ext cx="819150" cy="6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Documents and Settings\chucks\My Documents\Conferences\AGU 2009\DICE-Crowley\SD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67658" y="48639"/>
            <a:ext cx="1741401" cy="34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42605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chor="ctr">
            <a:noAutofit/>
          </a:bodyPr>
          <a:lstStyle>
            <a:lvl1pPr>
              <a:defRPr>
                <a:solidFill>
                  <a:srgbClr val="0070C0"/>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pPr>
              <a:defRPr/>
            </a:pPr>
            <a:fld id="{033E0A97-2629-4D64-B0BD-5D46A3E64689}" type="slidenum">
              <a:rPr lang="en-US" smtClean="0">
                <a:solidFill>
                  <a:srgbClr val="464653"/>
                </a:solidFill>
              </a:rPr>
              <a:pPr>
                <a:defRPr/>
              </a:pPr>
              <a:t>‹#›</a:t>
            </a:fld>
            <a:endParaRPr lang="en-US" dirty="0">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38100"/>
            <a:ext cx="819150" cy="6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Documents and Settings\chucks\My Documents\Conferences\AGU 2009\DICE-Crowley\SD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67658" y="48639"/>
            <a:ext cx="1741401" cy="34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959660"/>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ctr">
              <a:defRPr sz="3600">
                <a:solidFill>
                  <a:srgbClr val="99FF99"/>
                </a:solidFill>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pPr>
              <a:defRPr/>
            </a:pPr>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pPr>
              <a:defRPr/>
            </a:pPr>
            <a:fld id="{AAAFAFFC-2DE9-47CC-BED7-E7E16AED2F22}" type="slidenum">
              <a:rPr lang="en-US" smtClean="0">
                <a:solidFill>
                  <a:srgbClr val="464653"/>
                </a:solidFill>
              </a:rPr>
              <a:pPr>
                <a:defRPr/>
              </a:pPr>
              <a:t>‹#›</a:t>
            </a:fld>
            <a:endParaRPr lang="en-US" dirty="0">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pic>
        <p:nvPicPr>
          <p:cNvPr id="9"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38100"/>
            <a:ext cx="819150" cy="6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Documents and Settings\chucks\My Documents\Conferences\AGU 2009\DICE-Crowley\SD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67658" y="48639"/>
            <a:ext cx="1741401" cy="34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767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pPr>
              <a:defRPr/>
            </a:pPr>
            <a:fld id="{5FD75AA3-1112-4C6D-8805-A7E259E108DA}" type="slidenum">
              <a:rPr lang="en-US" smtClean="0">
                <a:solidFill>
                  <a:srgbClr val="464653"/>
                </a:solidFill>
              </a:rPr>
              <a:pPr>
                <a:defRPr/>
              </a:pPr>
              <a:t>‹#›</a:t>
            </a:fld>
            <a:endParaRPr lang="en-US" dirty="0">
              <a:solidFill>
                <a:srgbClr val="464653"/>
              </a:solidFill>
            </a:endParaRPr>
          </a:p>
        </p:txBody>
      </p:sp>
      <p:sp>
        <p:nvSpPr>
          <p:cNvPr id="5" name="Straight Connector 4"/>
          <p:cNvSpPr>
            <a:spLocks noChangeShapeType="1"/>
          </p:cNvSpPr>
          <p:nvPr/>
        </p:nvSpPr>
        <p:spPr bwMode="auto">
          <a:xfrm>
            <a:off x="457200" y="62484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Helvetica" pitchFamily="34" charset="0"/>
              <a:cs typeface="Arial" charset="0"/>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38100"/>
            <a:ext cx="819150" cy="6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C:\Documents and Settings\chucks\My Documents\Conferences\AGU 2009\DICE-Crowley\SD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67658" y="48639"/>
            <a:ext cx="1741401" cy="34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233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pPr>
              <a:defRPr/>
            </a:pPr>
            <a:fld id="{82A73E0E-B5E2-4EFA-A153-260D79EC9D51}" type="slidenum">
              <a:rPr lang="en-US" smtClean="0">
                <a:solidFill>
                  <a:srgbClr val="464653"/>
                </a:solidFill>
              </a:rPr>
              <a:pPr>
                <a:defRPr/>
              </a:pPr>
              <a:t>‹#›</a:t>
            </a:fld>
            <a:endParaRPr lang="en-US" dirty="0">
              <a:solidFill>
                <a:srgbClr val="464653"/>
              </a:solidFill>
            </a:endParaRPr>
          </a:p>
        </p:txBody>
      </p:sp>
      <p:sp>
        <p:nvSpPr>
          <p:cNvPr id="8" name="Straight Connector 7"/>
          <p:cNvSpPr>
            <a:spLocks noChangeShapeType="1"/>
          </p:cNvSpPr>
          <p:nvPr userDrawn="1"/>
        </p:nvSpPr>
        <p:spPr bwMode="auto">
          <a:xfrm>
            <a:off x="457200" y="62484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Helvetica" pitchFamily="34" charset="0"/>
              <a:cs typeface="Arial" charset="0"/>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Helvetica" pitchFamily="34" charset="0"/>
              <a:cs typeface="Arial"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2315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7C886-86D2-4183-BE02-9F117354CE1A}"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579170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pPr>
              <a:defRPr/>
            </a:pPr>
            <a:fld id="{DB4981D2-7744-4798-ACA5-CFC680AE8F25}" type="slidenum">
              <a:rPr lang="en-US" smtClean="0">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3285770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pPr>
              <a:defRPr/>
            </a:pPr>
            <a:fld id="{D24396D9-94E0-4A18-8E21-7D3DD5A5CA95}" type="slidenum">
              <a:rPr lang="en-US" smtClean="0">
                <a:solidFill>
                  <a:srgbClr val="464653"/>
                </a:solidFill>
              </a:rPr>
              <a:pPr>
                <a:defRPr/>
              </a:pPr>
              <a:t>‹#›</a:t>
            </a:fld>
            <a:endParaRPr lang="en-US" dirty="0">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Helvetica" pitchFamily="34" charset="0"/>
              <a:cs typeface="Arial" charset="0"/>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Helvetica" pitchFamily="34" charset="0"/>
              <a:cs typeface="Arial" charset="0"/>
            </a:endParaRPr>
          </a:p>
        </p:txBody>
      </p:sp>
    </p:spTree>
    <p:extLst>
      <p:ext uri="{BB962C8B-B14F-4D97-AF65-F5344CB8AC3E}">
        <p14:creationId xmlns:p14="http://schemas.microsoft.com/office/powerpoint/2010/main" val="4148815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6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noFill/>
        </p:spPr>
        <p:txBody>
          <a:bodyPr/>
          <a:lstStyle>
            <a:lvl1pPr>
              <a:defRPr/>
            </a:lvl1pPr>
          </a:lstStyle>
          <a:p>
            <a:pPr>
              <a:defRPr/>
            </a:pPr>
            <a:r>
              <a:rPr lang="en-US" dirty="0">
                <a:solidFill>
                  <a:srgbClr val="464653"/>
                </a:solidFill>
              </a:rPr>
              <a:t>SPNPS </a:t>
            </a:r>
          </a:p>
          <a:p>
            <a:pPr>
              <a:defRPr/>
            </a:pPr>
            <a:r>
              <a:rPr lang="en-US" dirty="0">
                <a:solidFill>
                  <a:srgbClr val="464653"/>
                </a:solidFill>
              </a:rPr>
              <a:t>Kickoff Meeting</a:t>
            </a:r>
          </a:p>
        </p:txBody>
      </p:sp>
    </p:spTree>
    <p:extLst>
      <p:ext uri="{BB962C8B-B14F-4D97-AF65-F5344CB8AC3E}">
        <p14:creationId xmlns:p14="http://schemas.microsoft.com/office/powerpoint/2010/main" val="254019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7C886-86D2-4183-BE02-9F117354CE1A}"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207878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7C886-86D2-4183-BE02-9F117354CE1A}" type="datetimeFigureOut">
              <a:rPr lang="en-US" smtClean="0"/>
              <a:t>12/14/14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116890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7C886-86D2-4183-BE02-9F117354CE1A}" type="datetimeFigureOut">
              <a:rPr lang="en-US" smtClean="0"/>
              <a:t>12/14/14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95422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7C886-86D2-4183-BE02-9F117354CE1A}" type="datetimeFigureOut">
              <a:rPr lang="en-US" smtClean="0"/>
              <a:t>12/14/14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222171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7C886-86D2-4183-BE02-9F117354CE1A}"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81998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7C886-86D2-4183-BE02-9F117354CE1A}"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7EDCD-C1F4-4D86-B217-0169F25CDB15}" type="slidenum">
              <a:rPr lang="en-US" smtClean="0"/>
              <a:t>‹#›</a:t>
            </a:fld>
            <a:endParaRPr lang="en-US"/>
          </a:p>
        </p:txBody>
      </p:sp>
    </p:spTree>
    <p:extLst>
      <p:ext uri="{BB962C8B-B14F-4D97-AF65-F5344CB8AC3E}">
        <p14:creationId xmlns:p14="http://schemas.microsoft.com/office/powerpoint/2010/main" val="1312664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7C886-86D2-4183-BE02-9F117354CE1A}" type="datetimeFigureOut">
              <a:rPr lang="en-US" smtClean="0"/>
              <a:t>12/14/14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7EDCD-C1F4-4D86-B217-0169F25CDB15}" type="slidenum">
              <a:rPr lang="en-US" smtClean="0"/>
              <a:t>‹#›</a:t>
            </a:fld>
            <a:endParaRPr lang="en-US"/>
          </a:p>
        </p:txBody>
      </p:sp>
    </p:spTree>
    <p:extLst>
      <p:ext uri="{BB962C8B-B14F-4D97-AF65-F5344CB8AC3E}">
        <p14:creationId xmlns:p14="http://schemas.microsoft.com/office/powerpoint/2010/main" val="130052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AC45D-562A-464C-A34D-36F9D5C3E3F4}" type="datetimeFigureOut">
              <a:rPr lang="en-US" smtClean="0">
                <a:solidFill>
                  <a:prstClr val="black">
                    <a:tint val="75000"/>
                  </a:prstClr>
                </a:solidFill>
              </a:rPr>
              <a:pPr/>
              <a:t>12/14/14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CCDD5-3AAC-4FE3-A175-EC21A3BB8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99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defRPr/>
            </a:pPr>
            <a:endParaRPr lang="en-US" dirty="0">
              <a:solidFill>
                <a:srgbClr val="464653"/>
              </a:solidFill>
              <a:latin typeface="Helvetica" pitchFamily="34" charset="0"/>
              <a:cs typeface="Arial" charset="0"/>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base">
              <a:spcBef>
                <a:spcPct val="0"/>
              </a:spcBef>
              <a:spcAft>
                <a:spcPct val="0"/>
              </a:spcAft>
            </a:pPr>
            <a:endParaRPr lang="en-US" dirty="0">
              <a:solidFill>
                <a:srgbClr val="464653"/>
              </a:solidFill>
              <a:latin typeface="Helvetica" pitchFamily="34" charset="0"/>
              <a:cs typeface="Arial" charset="0"/>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defRPr/>
            </a:pPr>
            <a:fld id="{BB50CB45-3AAF-4E39-BCF0-4FD3B4F25E46}" type="slidenum">
              <a:rPr lang="en-US" smtClean="0">
                <a:solidFill>
                  <a:srgbClr val="464653"/>
                </a:solidFill>
                <a:latin typeface="Helvetica" pitchFamily="34" charset="0"/>
                <a:cs typeface="Arial" charset="0"/>
              </a:rPr>
              <a:pPr fontAlgn="base">
                <a:spcBef>
                  <a:spcPct val="0"/>
                </a:spcBef>
                <a:spcAft>
                  <a:spcPct val="0"/>
                </a:spcAft>
                <a:defRPr/>
              </a:pPr>
              <a:t>‹#›</a:t>
            </a:fld>
            <a:endParaRPr lang="en-US" dirty="0">
              <a:solidFill>
                <a:srgbClr val="464653"/>
              </a:solidFill>
              <a:latin typeface="Helvetica" pitchFamily="34" charset="0"/>
              <a:cs typeface="Arial" charset="0"/>
            </a:endParaRPr>
          </a:p>
        </p:txBody>
      </p:sp>
      <p:sp>
        <p:nvSpPr>
          <p:cNvPr id="28" name="Straight Connector 27"/>
          <p:cNvSpPr>
            <a:spLocks noChangeShapeType="1"/>
          </p:cNvSpPr>
          <p:nvPr/>
        </p:nvSpPr>
        <p:spPr bwMode="auto">
          <a:xfrm>
            <a:off x="457200" y="6373504"/>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dirty="0">
              <a:solidFill>
                <a:prstClr val="black"/>
              </a:solidFill>
              <a:latin typeface="Helvetica" pitchFamily="34" charset="0"/>
              <a:cs typeface="Arial" charset="0"/>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4265486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l" rtl="0" eaLnBrk="1" latinLnBrk="0" hangingPunct="1">
        <a:spcBef>
          <a:spcPct val="0"/>
        </a:spcBef>
        <a:buNone/>
        <a:defRPr kumimoji="0" sz="3200" b="1" i="0" kern="1200" baseline="0">
          <a:solidFill>
            <a:srgbClr val="C00000"/>
          </a:solidFill>
          <a:latin typeface="Calibri"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microsoft.com/office/2007/relationships/hdphoto" Target="../media/hdphoto1.wdp"/><Relationship Id="rId8"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thompson\Documents\ASTRA\Marketing\Marketing Templates\PowerPoints-051914\PowerPoints\images\astra-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5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752600"/>
            <a:ext cx="8610600" cy="550920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800" b="1" i="1" dirty="0"/>
              <a:t> </a:t>
            </a:r>
            <a:r>
              <a:rPr lang="en-US" sz="4800" dirty="0"/>
              <a:t>Modeling Challenges in TEC </a:t>
            </a:r>
            <a:endParaRPr lang="en-US" sz="4800" dirty="0" smtClean="0"/>
          </a:p>
          <a:p>
            <a:pPr algn="ctr"/>
            <a:r>
              <a:rPr lang="en-US" sz="4800" dirty="0"/>
              <a:t>a</a:t>
            </a:r>
            <a:r>
              <a:rPr lang="en-US" sz="4800" dirty="0" smtClean="0"/>
              <a:t>nd Neutral </a:t>
            </a:r>
            <a:r>
              <a:rPr lang="en-US" sz="4800" dirty="0"/>
              <a:t>Density</a:t>
            </a:r>
          </a:p>
          <a:p>
            <a:pPr algn="ctr"/>
            <a:endParaRPr lang="en-US" sz="3600" b="1" dirty="0" smtClean="0">
              <a:latin typeface="Open Sans"/>
            </a:endParaRPr>
          </a:p>
          <a:p>
            <a:pPr algn="ctr"/>
            <a:r>
              <a:rPr lang="en-US" sz="3600" b="1" dirty="0"/>
              <a:t>Geoff Crowley</a:t>
            </a:r>
          </a:p>
          <a:p>
            <a:pPr algn="ctr"/>
            <a:r>
              <a:rPr lang="en-US" sz="3600" b="1" dirty="0"/>
              <a:t>Chief Scientist/President</a:t>
            </a:r>
          </a:p>
          <a:p>
            <a:pPr algn="ctr"/>
            <a:r>
              <a:rPr lang="en-US" sz="3600" b="1" dirty="0"/>
              <a:t>ASTRA</a:t>
            </a:r>
          </a:p>
          <a:p>
            <a:pPr algn="ctr"/>
            <a:r>
              <a:rPr lang="en-US" sz="3600" b="1" dirty="0"/>
              <a:t>Boulder, Colorado</a:t>
            </a:r>
          </a:p>
          <a:p>
            <a:pPr algn="ctr"/>
            <a:r>
              <a:rPr lang="en-US" sz="3600" b="1" dirty="0"/>
              <a:t>USA</a:t>
            </a:r>
          </a:p>
          <a:p>
            <a:pPr algn="ctr"/>
            <a:endParaRPr lang="en-US" sz="1600" b="1" dirty="0" smtClean="0">
              <a:latin typeface="Open Sans"/>
            </a:endParaRPr>
          </a:p>
          <a:p>
            <a:pPr algn="ctr"/>
            <a:endParaRPr lang="en-US" sz="2400" b="1" dirty="0">
              <a:latin typeface="Open Sans"/>
            </a:endParaRPr>
          </a:p>
        </p:txBody>
      </p:sp>
    </p:spTree>
    <p:extLst>
      <p:ext uri="{BB962C8B-B14F-4D97-AF65-F5344CB8AC3E}">
        <p14:creationId xmlns:p14="http://schemas.microsoft.com/office/powerpoint/2010/main" val="23420028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910" y="990600"/>
            <a:ext cx="8915400" cy="1600438"/>
          </a:xfrm>
          <a:prstGeom prst="rect">
            <a:avLst/>
          </a:prstGeom>
          <a:noFill/>
        </p:spPr>
        <p:txBody>
          <a:bodyPr wrap="square" rtlCol="0">
            <a:spAutoFit/>
          </a:bodyPr>
          <a:lstStyle/>
          <a:p>
            <a:r>
              <a:rPr lang="en-US" sz="2600" b="1" dirty="0" smtClean="0">
                <a:latin typeface="Open Sans"/>
              </a:rPr>
              <a:t>ASTRA can provide a clean data set of Ne and TEC for March 17, 2013 SED </a:t>
            </a:r>
            <a:r>
              <a:rPr lang="en-US" sz="2600" b="1" dirty="0" smtClean="0">
                <a:latin typeface="Open Sans"/>
              </a:rPr>
              <a:t>Event</a:t>
            </a:r>
          </a:p>
          <a:p>
            <a:r>
              <a:rPr lang="en-US" sz="2600" b="1" dirty="0" smtClean="0">
                <a:latin typeface="Open Sans"/>
              </a:rPr>
              <a:t>- Including Ne values from DICE </a:t>
            </a:r>
            <a:r>
              <a:rPr lang="en-US" sz="2600" b="1" dirty="0" err="1" smtClean="0">
                <a:latin typeface="Open Sans"/>
              </a:rPr>
              <a:t>Cubesats</a:t>
            </a:r>
            <a:endParaRPr lang="en-US" sz="2600" b="1" dirty="0" smtClean="0">
              <a:latin typeface="Open Sans"/>
            </a:endParaRPr>
          </a:p>
          <a:p>
            <a:pPr marL="342900" indent="-342900">
              <a:buFont typeface="Arial"/>
              <a:buChar char="•"/>
            </a:pPr>
            <a:endParaRPr lang="en-US" sz="2000" dirty="0">
              <a:latin typeface="Open Sans"/>
            </a:endParaRPr>
          </a:p>
        </p:txBody>
      </p:sp>
    </p:spTree>
    <p:extLst>
      <p:ext uri="{BB962C8B-B14F-4D97-AF65-F5344CB8AC3E}">
        <p14:creationId xmlns:p14="http://schemas.microsoft.com/office/powerpoint/2010/main" val="3822254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mpilinski\Desktop\WORK\DICE\CME_20130317\paper_figures\dec2013revisions2\Farkle_3orb_ne_with_polarIDA_v2.png"/>
          <p:cNvPicPr/>
          <p:nvPr/>
        </p:nvPicPr>
        <p:blipFill rotWithShape="1">
          <a:blip r:embed="rId2" cstate="print">
            <a:extLst>
              <a:ext uri="{28A0092B-C50C-407E-A947-70E740481C1C}">
                <a14:useLocalDpi xmlns:a14="http://schemas.microsoft.com/office/drawing/2010/main" val="0"/>
              </a:ext>
            </a:extLst>
          </a:blip>
          <a:srcRect t="2547"/>
          <a:stretch/>
        </p:blipFill>
        <p:spPr bwMode="auto">
          <a:xfrm>
            <a:off x="76200" y="724986"/>
            <a:ext cx="9067800" cy="6133014"/>
          </a:xfrm>
          <a:prstGeom prst="rect">
            <a:avLst/>
          </a:prstGeom>
          <a:noFill/>
          <a:ln>
            <a:noFill/>
          </a:ln>
        </p:spPr>
      </p:pic>
      <p:sp>
        <p:nvSpPr>
          <p:cNvPr id="2" name="Title 1"/>
          <p:cNvSpPr>
            <a:spLocks noGrp="1"/>
          </p:cNvSpPr>
          <p:nvPr>
            <p:ph type="title"/>
          </p:nvPr>
        </p:nvSpPr>
        <p:spPr>
          <a:xfrm>
            <a:off x="381000" y="-228600"/>
            <a:ext cx="8229600" cy="1143000"/>
          </a:xfrm>
        </p:spPr>
        <p:txBody>
          <a:bodyPr/>
          <a:lstStyle/>
          <a:p>
            <a:r>
              <a:rPr lang="en-US" dirty="0" smtClean="0"/>
              <a:t>March 17</a:t>
            </a:r>
            <a:r>
              <a:rPr lang="en-US" baseline="30000" dirty="0" smtClean="0"/>
              <a:t>th</a:t>
            </a:r>
            <a:r>
              <a:rPr lang="en-US" dirty="0" smtClean="0"/>
              <a:t> SED Observations</a:t>
            </a:r>
            <a:endParaRPr lang="en-US" dirty="0"/>
          </a:p>
        </p:txBody>
      </p:sp>
      <p:sp>
        <p:nvSpPr>
          <p:cNvPr id="4" name="Slide Number Placeholder 3"/>
          <p:cNvSpPr>
            <a:spLocks noGrp="1"/>
          </p:cNvSpPr>
          <p:nvPr>
            <p:ph type="sldNum" sz="quarter" idx="12"/>
          </p:nvPr>
        </p:nvSpPr>
        <p:spPr/>
        <p:txBody>
          <a:bodyPr/>
          <a:lstStyle/>
          <a:p>
            <a:pPr>
              <a:defRPr/>
            </a:pPr>
            <a:fld id="{12E596C6-998D-462A-8F42-7E6ADC760588}" type="slidenum">
              <a:rPr lang="en-US" smtClean="0"/>
              <a:pPr>
                <a:defRPr/>
              </a:pPr>
              <a:t>11</a:t>
            </a:fld>
            <a:endParaRPr lang="en-US"/>
          </a:p>
        </p:txBody>
      </p:sp>
    </p:spTree>
    <p:extLst>
      <p:ext uri="{BB962C8B-B14F-4D97-AF65-F5344CB8AC3E}">
        <p14:creationId xmlns:p14="http://schemas.microsoft.com/office/powerpoint/2010/main" val="12875095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4900" y="0"/>
            <a:ext cx="6909435" cy="6858000"/>
          </a:xfrm>
          <a:prstGeom prst="rect">
            <a:avLst/>
          </a:prstGeom>
        </p:spPr>
      </p:pic>
      <p:sp>
        <p:nvSpPr>
          <p:cNvPr id="5" name="TextBox 4"/>
          <p:cNvSpPr txBox="1"/>
          <p:nvPr/>
        </p:nvSpPr>
        <p:spPr>
          <a:xfrm>
            <a:off x="762000" y="4038600"/>
            <a:ext cx="7162800" cy="381000"/>
          </a:xfrm>
          <a:prstGeom prst="rect">
            <a:avLst/>
          </a:prstGeom>
          <a:noFill/>
          <a:ln w="28575"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49655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01838" y="4469873"/>
            <a:ext cx="1547934" cy="707886"/>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600" b="1" dirty="0" smtClean="0">
                <a:solidFill>
                  <a:srgbClr val="0070C0"/>
                </a:solidFill>
                <a:latin typeface="Calibri" pitchFamily="34" charset="0"/>
                <a:cs typeface="Calibri" pitchFamily="34" charset="0"/>
              </a:rPr>
              <a:t>Space weather Phone Apps</a:t>
            </a:r>
          </a:p>
        </p:txBody>
      </p:sp>
      <p:sp>
        <p:nvSpPr>
          <p:cNvPr id="6" name="TextBox 5"/>
          <p:cNvSpPr txBox="1"/>
          <p:nvPr/>
        </p:nvSpPr>
        <p:spPr>
          <a:xfrm>
            <a:off x="157577" y="914400"/>
            <a:ext cx="1438554" cy="753308"/>
          </a:xfrm>
          <a:prstGeom prst="rect">
            <a:avLst/>
          </a:prstGeom>
          <a:solidFill>
            <a:schemeClr val="accent1">
              <a:lumMod val="60000"/>
              <a:lumOff val="40000"/>
            </a:schemeClr>
          </a:solidFill>
        </p:spPr>
        <p:txBody>
          <a:bodyPr wrap="square" rtlCol="0" anchor="ctr">
            <a:noAutofit/>
          </a:bodyPr>
          <a:lstStyle/>
          <a:p>
            <a:pPr algn="ctr" eaLnBrk="0" fontAlgn="base" hangingPunct="0">
              <a:spcBef>
                <a:spcPts val="600"/>
              </a:spcBef>
              <a:spcAft>
                <a:spcPct val="0"/>
              </a:spcAft>
            </a:pPr>
            <a:r>
              <a:rPr lang="en-US" sz="600" b="1" dirty="0" smtClean="0">
                <a:solidFill>
                  <a:srgbClr val="376092"/>
                </a:solidFill>
                <a:latin typeface="Helvetica" pitchFamily="34" charset="0"/>
                <a:cs typeface="Arial" charset="0"/>
              </a:rPr>
              <a:t>  </a:t>
            </a:r>
          </a:p>
          <a:p>
            <a:pPr algn="ctr" eaLnBrk="0" fontAlgn="base" hangingPunct="0">
              <a:spcBef>
                <a:spcPts val="600"/>
              </a:spcBef>
              <a:spcAft>
                <a:spcPct val="0"/>
              </a:spcAft>
            </a:pPr>
            <a:r>
              <a:rPr lang="en-US" b="1" dirty="0" smtClean="0">
                <a:solidFill>
                  <a:srgbClr val="376092"/>
                </a:solidFill>
                <a:latin typeface="Helvetica" pitchFamily="34" charset="0"/>
                <a:cs typeface="Arial" charset="0"/>
              </a:rPr>
              <a:t>Modeling</a:t>
            </a:r>
          </a:p>
          <a:p>
            <a:pPr algn="ctr" eaLnBrk="0" fontAlgn="base" hangingPunct="0">
              <a:spcBef>
                <a:spcPct val="0"/>
              </a:spcBef>
              <a:spcAft>
                <a:spcPct val="0"/>
              </a:spcAft>
            </a:pPr>
            <a:r>
              <a:rPr lang="en-US" sz="900" b="1" dirty="0" smtClean="0">
                <a:solidFill>
                  <a:srgbClr val="376092"/>
                </a:solidFill>
                <a:latin typeface="Helvetica" pitchFamily="34" charset="0"/>
                <a:cs typeface="Arial" charset="0"/>
              </a:rPr>
              <a:t>    </a:t>
            </a:r>
            <a:endParaRPr lang="en-US" sz="900" b="1" dirty="0">
              <a:solidFill>
                <a:srgbClr val="376092"/>
              </a:solidFill>
              <a:latin typeface="Helvetica" pitchFamily="34" charset="0"/>
              <a:cs typeface="Arial" charset="0"/>
            </a:endParaRPr>
          </a:p>
        </p:txBody>
      </p:sp>
      <p:sp>
        <p:nvSpPr>
          <p:cNvPr id="7" name="TextBox 6"/>
          <p:cNvSpPr txBox="1"/>
          <p:nvPr/>
        </p:nvSpPr>
        <p:spPr>
          <a:xfrm>
            <a:off x="5072692" y="914400"/>
            <a:ext cx="1978396" cy="753308"/>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sz="1400" b="1" dirty="0" smtClean="0">
                <a:solidFill>
                  <a:srgbClr val="376092"/>
                </a:solidFill>
                <a:latin typeface="Open Sans"/>
                <a:cs typeface="Arial" charset="0"/>
              </a:rPr>
              <a:t>Ground-based  </a:t>
            </a:r>
            <a:r>
              <a:rPr lang="en-US" b="1" dirty="0" smtClean="0">
                <a:solidFill>
                  <a:srgbClr val="376092"/>
                </a:solidFill>
                <a:latin typeface="Open Sans"/>
                <a:cs typeface="Arial" charset="0"/>
              </a:rPr>
              <a:t>Instrument Development</a:t>
            </a:r>
            <a:endParaRPr lang="en-US" b="1" dirty="0">
              <a:solidFill>
                <a:srgbClr val="376092"/>
              </a:solidFill>
              <a:latin typeface="Open Sans"/>
              <a:cs typeface="Arial" charset="0"/>
            </a:endParaRPr>
          </a:p>
        </p:txBody>
      </p:sp>
      <p:sp>
        <p:nvSpPr>
          <p:cNvPr id="8" name="TextBox 7"/>
          <p:cNvSpPr txBox="1"/>
          <p:nvPr/>
        </p:nvSpPr>
        <p:spPr>
          <a:xfrm>
            <a:off x="1717088" y="914400"/>
            <a:ext cx="1561200" cy="753308"/>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b="1" dirty="0" smtClean="0">
                <a:solidFill>
                  <a:srgbClr val="376092"/>
                </a:solidFill>
                <a:latin typeface="Open Sans"/>
                <a:cs typeface="Arial" charset="0"/>
              </a:rPr>
              <a:t>Data Assimilation</a:t>
            </a:r>
          </a:p>
        </p:txBody>
      </p:sp>
      <p:sp>
        <p:nvSpPr>
          <p:cNvPr id="9" name="TextBox 8"/>
          <p:cNvSpPr txBox="1"/>
          <p:nvPr/>
        </p:nvSpPr>
        <p:spPr>
          <a:xfrm>
            <a:off x="3394342" y="914400"/>
            <a:ext cx="1563779" cy="753308"/>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b="1" dirty="0" smtClean="0">
                <a:solidFill>
                  <a:srgbClr val="376092"/>
                </a:solidFill>
                <a:latin typeface="Open Sans"/>
                <a:cs typeface="Arial" charset="0"/>
              </a:rPr>
              <a:t>Data </a:t>
            </a:r>
          </a:p>
          <a:p>
            <a:pPr algn="ctr" eaLnBrk="0" fontAlgn="base" hangingPunct="0">
              <a:spcBef>
                <a:spcPct val="0"/>
              </a:spcBef>
              <a:spcAft>
                <a:spcPct val="0"/>
              </a:spcAft>
            </a:pPr>
            <a:r>
              <a:rPr lang="en-US" b="1" dirty="0" smtClean="0">
                <a:solidFill>
                  <a:srgbClr val="376092"/>
                </a:solidFill>
                <a:latin typeface="Open Sans"/>
                <a:cs typeface="Arial" charset="0"/>
              </a:rPr>
              <a:t>Services</a:t>
            </a:r>
          </a:p>
        </p:txBody>
      </p:sp>
      <p:sp>
        <p:nvSpPr>
          <p:cNvPr id="10" name="TextBox 9"/>
          <p:cNvSpPr txBox="1"/>
          <p:nvPr/>
        </p:nvSpPr>
        <p:spPr>
          <a:xfrm>
            <a:off x="1717088" y="2699119"/>
            <a:ext cx="1553021" cy="710389"/>
          </a:xfrm>
          <a:prstGeom prst="rect">
            <a:avLst/>
          </a:prstGeom>
          <a:solidFill>
            <a:srgbClr val="D6F6D9"/>
          </a:solidFill>
        </p:spPr>
        <p:txBody>
          <a:bodyPr wrap="square" rtlCol="0" anchor="ctr">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p>
          <a:p>
            <a:pPr algn="ctr" eaLnBrk="0" fontAlgn="base" hangingPunct="0">
              <a:spcBef>
                <a:spcPts val="600"/>
              </a:spcBef>
              <a:spcAft>
                <a:spcPct val="0"/>
              </a:spcAft>
            </a:pPr>
            <a:endParaRPr lang="en-US" sz="1400" b="1" dirty="0" smtClean="0">
              <a:solidFill>
                <a:srgbClr val="0070C0"/>
              </a:solidFill>
              <a:latin typeface="Calibri" pitchFamily="34" charset="0"/>
              <a:cs typeface="Calibri" pitchFamily="34" charset="0"/>
            </a:endParaRPr>
          </a:p>
          <a:p>
            <a:pPr algn="ctr" eaLnBrk="0" fontAlgn="base" hangingPunct="0">
              <a:spcAft>
                <a:spcPct val="0"/>
              </a:spcAft>
            </a:pPr>
            <a:r>
              <a:rPr lang="en-US" sz="1500" b="1" dirty="0" smtClean="0">
                <a:solidFill>
                  <a:srgbClr val="0070C0"/>
                </a:solidFill>
                <a:latin typeface="Calibri" pitchFamily="34" charset="0"/>
                <a:cs typeface="Calibri" pitchFamily="34" charset="0"/>
              </a:rPr>
              <a:t>Global </a:t>
            </a:r>
          </a:p>
          <a:p>
            <a:pPr algn="ctr" eaLnBrk="0" fontAlgn="base" hangingPunct="0">
              <a:spcAft>
                <a:spcPct val="0"/>
              </a:spcAft>
            </a:pPr>
            <a:r>
              <a:rPr lang="en-US" sz="1500" b="1" dirty="0" smtClean="0">
                <a:solidFill>
                  <a:srgbClr val="0070C0"/>
                </a:solidFill>
                <a:latin typeface="Calibri" pitchFamily="34" charset="0"/>
                <a:cs typeface="Calibri" pitchFamily="34" charset="0"/>
              </a:rPr>
              <a:t>Ionosphere</a:t>
            </a:r>
          </a:p>
          <a:p>
            <a:pPr algn="ctr" eaLnBrk="0" fontAlgn="base" hangingPunct="0">
              <a:spcBef>
                <a:spcPts val="600"/>
              </a:spcBef>
              <a:spcAft>
                <a:spcPct val="0"/>
              </a:spcAft>
            </a:pPr>
            <a:endParaRPr lang="en-US" b="1" dirty="0" smtClean="0">
              <a:solidFill>
                <a:srgbClr val="0070C0"/>
              </a:solidFill>
              <a:latin typeface="Calibri" pitchFamily="34" charset="0"/>
              <a:cs typeface="Calibri" pitchFamily="34" charset="0"/>
            </a:endParaRP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11" name="TextBox 10"/>
          <p:cNvSpPr txBox="1"/>
          <p:nvPr/>
        </p:nvSpPr>
        <p:spPr>
          <a:xfrm>
            <a:off x="157576" y="1774964"/>
            <a:ext cx="1438555" cy="994538"/>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r>
              <a:rPr lang="en-US" sz="1600" b="1" dirty="0" smtClean="0">
                <a:solidFill>
                  <a:srgbClr val="0070C0"/>
                </a:solidFill>
                <a:latin typeface="Calibri" pitchFamily="34" charset="0"/>
                <a:cs typeface="Calibri" pitchFamily="34" charset="0"/>
              </a:rPr>
              <a:t>Physics-Based</a:t>
            </a:r>
            <a:r>
              <a:rPr lang="en-US" b="1" dirty="0" smtClean="0">
                <a:solidFill>
                  <a:srgbClr val="0070C0"/>
                </a:solidFill>
                <a:latin typeface="Calibri" pitchFamily="34" charset="0"/>
                <a:cs typeface="Calibri" pitchFamily="34" charset="0"/>
              </a:rPr>
              <a:t> </a:t>
            </a:r>
            <a:r>
              <a:rPr lang="en-US" sz="1600" b="1" dirty="0">
                <a:solidFill>
                  <a:srgbClr val="0070C0"/>
                </a:solidFill>
                <a:latin typeface="Calibri" pitchFamily="34" charset="0"/>
                <a:cs typeface="Calibri" pitchFamily="34" charset="0"/>
              </a:rPr>
              <a:t>Modeling</a:t>
            </a:r>
          </a:p>
          <a:p>
            <a:pPr algn="ctr" eaLnBrk="0" fontAlgn="base" hangingPunct="0">
              <a:spcBef>
                <a:spcPts val="600"/>
              </a:spcBef>
              <a:spcAft>
                <a:spcPct val="0"/>
              </a:spcAft>
            </a:pPr>
            <a:r>
              <a:rPr lang="en-US" sz="1400" b="1" dirty="0" smtClean="0">
                <a:solidFill>
                  <a:srgbClr val="0070C0"/>
                </a:solidFill>
                <a:latin typeface="Calibri" pitchFamily="34" charset="0"/>
                <a:cs typeface="Calibri" pitchFamily="34" charset="0"/>
              </a:rPr>
              <a:t>(TIMEGCM)</a:t>
            </a: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12" name="TextBox 11"/>
          <p:cNvSpPr txBox="1"/>
          <p:nvPr/>
        </p:nvSpPr>
        <p:spPr>
          <a:xfrm>
            <a:off x="1708909" y="1774964"/>
            <a:ext cx="1561200" cy="824825"/>
          </a:xfrm>
          <a:prstGeom prst="rect">
            <a:avLst/>
          </a:prstGeom>
          <a:solidFill>
            <a:srgbClr val="D6F6D9"/>
          </a:solidFill>
        </p:spPr>
        <p:txBody>
          <a:bodyPr wrap="square" rtlCol="0">
            <a:noAutofit/>
          </a:bodyPr>
          <a:lstStyle/>
          <a:p>
            <a:pPr algn="ctr" eaLnBrk="0" fontAlgn="base" hangingPunct="0">
              <a:spcBef>
                <a:spcPts val="600"/>
              </a:spcBef>
              <a:spcAft>
                <a:spcPct val="0"/>
              </a:spcAft>
            </a:pPr>
            <a:endParaRPr lang="en-US" sz="200" b="1" dirty="0" smtClean="0">
              <a:solidFill>
                <a:srgbClr val="0070C0"/>
              </a:solidFill>
              <a:latin typeface="Calibri" pitchFamily="34" charset="0"/>
              <a:cs typeface="Calibri" pitchFamily="34" charset="0"/>
            </a:endParaRPr>
          </a:p>
          <a:p>
            <a:pPr algn="ctr" eaLnBrk="0" fontAlgn="base" hangingPunct="0">
              <a:spcBef>
                <a:spcPts val="600"/>
              </a:spcBef>
              <a:spcAft>
                <a:spcPct val="0"/>
              </a:spcAft>
            </a:pPr>
            <a:r>
              <a:rPr lang="en-US" sz="1500" b="1" dirty="0" smtClean="0">
                <a:solidFill>
                  <a:srgbClr val="0070C0"/>
                </a:solidFill>
                <a:latin typeface="Calibri" pitchFamily="34" charset="0"/>
                <a:cs typeface="Calibri" pitchFamily="34" charset="0"/>
              </a:rPr>
              <a:t>High-latitude</a:t>
            </a:r>
            <a:r>
              <a:rPr lang="en-US" sz="1400" b="1" dirty="0" smtClean="0">
                <a:solidFill>
                  <a:srgbClr val="0070C0"/>
                </a:solidFill>
                <a:latin typeface="Calibri" pitchFamily="34" charset="0"/>
                <a:cs typeface="Calibri" pitchFamily="34" charset="0"/>
              </a:rPr>
              <a:t> </a:t>
            </a:r>
            <a:r>
              <a:rPr lang="en-US" sz="1500" b="1" dirty="0" smtClean="0">
                <a:solidFill>
                  <a:srgbClr val="0070C0"/>
                </a:solidFill>
                <a:latin typeface="Calibri" pitchFamily="34" charset="0"/>
                <a:cs typeface="Calibri" pitchFamily="34" charset="0"/>
              </a:rPr>
              <a:t>Electrodynamics</a:t>
            </a:r>
          </a:p>
        </p:txBody>
      </p:sp>
      <p:sp>
        <p:nvSpPr>
          <p:cNvPr id="13" name="TextBox 12"/>
          <p:cNvSpPr txBox="1"/>
          <p:nvPr/>
        </p:nvSpPr>
        <p:spPr>
          <a:xfrm>
            <a:off x="3378499" y="1774964"/>
            <a:ext cx="1579623" cy="655707"/>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600" b="1" dirty="0" smtClean="0">
                <a:solidFill>
                  <a:srgbClr val="0070C0"/>
                </a:solidFill>
                <a:latin typeface="Calibri" pitchFamily="34" charset="0"/>
                <a:cs typeface="Calibri" pitchFamily="34" charset="0"/>
              </a:rPr>
              <a:t>Space Based Data  </a:t>
            </a:r>
          </a:p>
        </p:txBody>
      </p:sp>
      <p:sp>
        <p:nvSpPr>
          <p:cNvPr id="14" name="TextBox 13"/>
          <p:cNvSpPr txBox="1"/>
          <p:nvPr/>
        </p:nvSpPr>
        <p:spPr>
          <a:xfrm>
            <a:off x="3385993" y="2570762"/>
            <a:ext cx="1563779" cy="646331"/>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600" b="1" dirty="0" smtClean="0">
                <a:solidFill>
                  <a:srgbClr val="0070C0"/>
                </a:solidFill>
                <a:latin typeface="Calibri" pitchFamily="34" charset="0"/>
                <a:cs typeface="Calibri" pitchFamily="34" charset="0"/>
              </a:rPr>
              <a:t>Ground Based Data</a:t>
            </a:r>
          </a:p>
        </p:txBody>
      </p:sp>
      <p:sp>
        <p:nvSpPr>
          <p:cNvPr id="15" name="TextBox 14"/>
          <p:cNvSpPr txBox="1"/>
          <p:nvPr/>
        </p:nvSpPr>
        <p:spPr>
          <a:xfrm>
            <a:off x="5079875" y="4529612"/>
            <a:ext cx="1971214" cy="648147"/>
          </a:xfrm>
          <a:prstGeom prst="rect">
            <a:avLst/>
          </a:prstGeom>
          <a:solidFill>
            <a:srgbClr val="D6F6D9"/>
          </a:solidFill>
        </p:spPr>
        <p:txBody>
          <a:bodyPr wrap="square" rtlCol="0" anchor="ctr">
            <a:noAutofit/>
          </a:bodyPr>
          <a:lstStyle/>
          <a:p>
            <a:pPr algn="ctr" eaLnBrk="0" fontAlgn="base" hangingPunct="0">
              <a:spcBef>
                <a:spcPct val="0"/>
              </a:spcBef>
              <a:spcAft>
                <a:spcPct val="0"/>
              </a:spcAft>
            </a:pPr>
            <a:r>
              <a:rPr lang="en-US" b="1" dirty="0" smtClean="0">
                <a:solidFill>
                  <a:srgbClr val="0070C0"/>
                </a:solidFill>
                <a:latin typeface="Calibri" pitchFamily="34" charset="0"/>
                <a:cs typeface="Calibri" pitchFamily="34" charset="0"/>
              </a:rPr>
              <a:t>HF TID Mapper</a:t>
            </a:r>
          </a:p>
        </p:txBody>
      </p:sp>
      <p:sp>
        <p:nvSpPr>
          <p:cNvPr id="16" name="TextBox 15"/>
          <p:cNvSpPr txBox="1"/>
          <p:nvPr/>
        </p:nvSpPr>
        <p:spPr>
          <a:xfrm>
            <a:off x="7162800" y="914400"/>
            <a:ext cx="1828800" cy="753308"/>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b="1" dirty="0" smtClean="0">
                <a:solidFill>
                  <a:srgbClr val="376092"/>
                </a:solidFill>
                <a:latin typeface="Open Sans"/>
                <a:cs typeface="Arial" charset="0"/>
              </a:rPr>
              <a:t>Space Systems</a:t>
            </a:r>
          </a:p>
        </p:txBody>
      </p:sp>
      <p:sp>
        <p:nvSpPr>
          <p:cNvPr id="19" name="TextBox 18"/>
          <p:cNvSpPr txBox="1"/>
          <p:nvPr/>
        </p:nvSpPr>
        <p:spPr>
          <a:xfrm>
            <a:off x="5072692" y="1784340"/>
            <a:ext cx="1978396" cy="646331"/>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b="1" dirty="0" smtClean="0">
                <a:solidFill>
                  <a:srgbClr val="0070C0"/>
                </a:solidFill>
                <a:latin typeface="Calibri" pitchFamily="34" charset="0"/>
                <a:cs typeface="Calibri" pitchFamily="34" charset="0"/>
              </a:rPr>
              <a:t>GPS-based Space Weather Monitor</a:t>
            </a:r>
          </a:p>
        </p:txBody>
      </p:sp>
      <p:sp>
        <p:nvSpPr>
          <p:cNvPr id="3" name="TextBox 2"/>
          <p:cNvSpPr txBox="1"/>
          <p:nvPr/>
        </p:nvSpPr>
        <p:spPr>
          <a:xfrm>
            <a:off x="7162800" y="3657600"/>
            <a:ext cx="1828800" cy="2590800"/>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smtClean="0">
                <a:solidFill>
                  <a:srgbClr val="727CA3">
                    <a:lumMod val="75000"/>
                  </a:srgbClr>
                </a:solidFill>
                <a:latin typeface="Helvetica" pitchFamily="34" charset="0"/>
                <a:cs typeface="Arial" charset="0"/>
              </a:rPr>
              <a:t>CubeSat Instruments</a:t>
            </a:r>
          </a:p>
          <a:p>
            <a:pPr algn="ctr" eaLnBrk="0" fontAlgn="base" hangingPunct="0">
              <a:spcBef>
                <a:spcPct val="0"/>
              </a:spcBef>
              <a:spcAft>
                <a:spcPct val="0"/>
              </a:spcAft>
            </a:pPr>
            <a:endParaRPr lang="en-US" sz="12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smtClean="0">
              <a:solidFill>
                <a:srgbClr val="FF0000"/>
              </a:solidFill>
              <a:latin typeface="Helvetica" pitchFamily="34" charset="0"/>
              <a:cs typeface="Arial" charset="0"/>
            </a:endParaRPr>
          </a:p>
        </p:txBody>
      </p:sp>
      <p:sp>
        <p:nvSpPr>
          <p:cNvPr id="17" name="TextBox 16"/>
          <p:cNvSpPr txBox="1"/>
          <p:nvPr/>
        </p:nvSpPr>
        <p:spPr>
          <a:xfrm>
            <a:off x="7326308" y="3902717"/>
            <a:ext cx="1532329" cy="364483"/>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Scanning</a:t>
            </a:r>
          </a:p>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UV Photometer</a:t>
            </a:r>
          </a:p>
        </p:txBody>
      </p:sp>
      <p:sp>
        <p:nvSpPr>
          <p:cNvPr id="18" name="TextBox 17"/>
          <p:cNvSpPr txBox="1"/>
          <p:nvPr/>
        </p:nvSpPr>
        <p:spPr>
          <a:xfrm>
            <a:off x="7326308" y="4327610"/>
            <a:ext cx="1521221" cy="271025"/>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E-field Double Probe</a:t>
            </a:r>
          </a:p>
        </p:txBody>
      </p:sp>
      <p:sp>
        <p:nvSpPr>
          <p:cNvPr id="20" name="TextBox 19"/>
          <p:cNvSpPr txBox="1"/>
          <p:nvPr/>
        </p:nvSpPr>
        <p:spPr>
          <a:xfrm>
            <a:off x="7315682" y="5284633"/>
            <a:ext cx="1553580" cy="430887"/>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GPS-based Space Weather Monitor</a:t>
            </a:r>
          </a:p>
        </p:txBody>
      </p:sp>
      <p:sp>
        <p:nvSpPr>
          <p:cNvPr id="23" name="TextBox 22"/>
          <p:cNvSpPr txBox="1"/>
          <p:nvPr/>
        </p:nvSpPr>
        <p:spPr>
          <a:xfrm>
            <a:off x="7326308" y="4648200"/>
            <a:ext cx="1532329"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RF Waves &amp; Sounder</a:t>
            </a:r>
          </a:p>
        </p:txBody>
      </p:sp>
      <p:sp>
        <p:nvSpPr>
          <p:cNvPr id="24" name="TextBox 23"/>
          <p:cNvSpPr txBox="1"/>
          <p:nvPr/>
        </p:nvSpPr>
        <p:spPr>
          <a:xfrm>
            <a:off x="7326307" y="4958281"/>
            <a:ext cx="1532329"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Wind Profiler</a:t>
            </a:r>
          </a:p>
        </p:txBody>
      </p:sp>
      <p:sp>
        <p:nvSpPr>
          <p:cNvPr id="4" name="TextBox 3"/>
          <p:cNvSpPr txBox="1"/>
          <p:nvPr/>
        </p:nvSpPr>
        <p:spPr>
          <a:xfrm>
            <a:off x="7162800" y="1775199"/>
            <a:ext cx="1828800" cy="1501402"/>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smtClean="0">
                <a:solidFill>
                  <a:srgbClr val="727CA3">
                    <a:lumMod val="75000"/>
                  </a:srgbClr>
                </a:solidFill>
                <a:latin typeface="Helvetica" pitchFamily="34" charset="0"/>
                <a:cs typeface="Arial" charset="0"/>
              </a:rPr>
              <a:t>CubeSat Missions</a:t>
            </a:r>
          </a:p>
          <a:p>
            <a:pPr algn="ctr" eaLnBrk="0" fontAlgn="base" hangingPunct="0">
              <a:spcBef>
                <a:spcPct val="0"/>
              </a:spcBef>
              <a:spcAft>
                <a:spcPct val="0"/>
              </a:spcAft>
            </a:pPr>
            <a:endParaRPr lang="en-US" sz="1100" b="1" dirty="0" smtClean="0">
              <a:solidFill>
                <a:srgbClr val="727CA3">
                  <a:lumMod val="75000"/>
                </a:srgbClr>
              </a:solidFill>
              <a:latin typeface="Helvetica" pitchFamily="34" charset="0"/>
              <a:cs typeface="Arial" charset="0"/>
            </a:endParaRPr>
          </a:p>
          <a:p>
            <a:pPr algn="ctr" eaLnBrk="0" fontAlgn="base" hangingPunct="0">
              <a:spcBef>
                <a:spcPct val="0"/>
              </a:spcBef>
              <a:spcAft>
                <a:spcPct val="0"/>
              </a:spcAft>
            </a:pPr>
            <a:endParaRPr lang="en-US" sz="110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smtClean="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smtClean="0">
              <a:solidFill>
                <a:srgbClr val="FF0000"/>
              </a:solidFill>
              <a:latin typeface="Helvetica" pitchFamily="34" charset="0"/>
              <a:cs typeface="Arial" charset="0"/>
            </a:endParaRPr>
          </a:p>
        </p:txBody>
      </p:sp>
      <p:sp>
        <p:nvSpPr>
          <p:cNvPr id="21" name="TextBox 20"/>
          <p:cNvSpPr txBox="1"/>
          <p:nvPr/>
        </p:nvSpPr>
        <p:spPr>
          <a:xfrm>
            <a:off x="7239000" y="2769697"/>
            <a:ext cx="1629780" cy="430703"/>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smtClean="0">
                <a:solidFill>
                  <a:srgbClr val="0070C0"/>
                </a:solidFill>
                <a:latin typeface="Helvetica" pitchFamily="34" charset="0"/>
                <a:cs typeface="Arial" charset="0"/>
              </a:rPr>
              <a:t>NASA: SORTIE &amp; </a:t>
            </a:r>
            <a:r>
              <a:rPr lang="en-US" sz="1100" b="1" dirty="0" err="1" smtClean="0">
                <a:solidFill>
                  <a:srgbClr val="0070C0"/>
                </a:solidFill>
                <a:latin typeface="Helvetica" pitchFamily="34" charset="0"/>
                <a:cs typeface="Arial" charset="0"/>
              </a:rPr>
              <a:t>MiRaTa</a:t>
            </a:r>
            <a:endParaRPr lang="en-US" sz="1100" b="1" dirty="0" smtClean="0">
              <a:solidFill>
                <a:srgbClr val="0070C0"/>
              </a:solidFill>
              <a:latin typeface="Helvetica" pitchFamily="34" charset="0"/>
              <a:cs typeface="Arial" charset="0"/>
            </a:endParaRPr>
          </a:p>
        </p:txBody>
      </p:sp>
      <p:sp>
        <p:nvSpPr>
          <p:cNvPr id="22" name="TextBox 21"/>
          <p:cNvSpPr txBox="1"/>
          <p:nvPr/>
        </p:nvSpPr>
        <p:spPr>
          <a:xfrm>
            <a:off x="7239000" y="2405390"/>
            <a:ext cx="162978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AF: DIME, SIPS &amp; TSS</a:t>
            </a:r>
          </a:p>
        </p:txBody>
      </p:sp>
      <p:sp>
        <p:nvSpPr>
          <p:cNvPr id="25" name="TextBox 24"/>
          <p:cNvSpPr txBox="1"/>
          <p:nvPr/>
        </p:nvSpPr>
        <p:spPr>
          <a:xfrm>
            <a:off x="7239000" y="2057400"/>
            <a:ext cx="162978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smtClean="0">
                <a:solidFill>
                  <a:srgbClr val="0070C0"/>
                </a:solidFill>
                <a:latin typeface="Helvetica" pitchFamily="34" charset="0"/>
                <a:cs typeface="Arial" charset="0"/>
              </a:rPr>
              <a:t>NSF: DICE &amp; LAICE</a:t>
            </a:r>
          </a:p>
        </p:txBody>
      </p:sp>
      <p:sp>
        <p:nvSpPr>
          <p:cNvPr id="26" name="TextBox 25"/>
          <p:cNvSpPr txBox="1"/>
          <p:nvPr/>
        </p:nvSpPr>
        <p:spPr>
          <a:xfrm>
            <a:off x="7162800" y="3337927"/>
            <a:ext cx="1828800" cy="276999"/>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smtClean="0">
                <a:solidFill>
                  <a:srgbClr val="727CA3">
                    <a:lumMod val="75000"/>
                  </a:srgbClr>
                </a:solidFill>
                <a:latin typeface="Helvetica" pitchFamily="34" charset="0"/>
                <a:cs typeface="Arial" charset="0"/>
              </a:rPr>
              <a:t>Plug-N-Play Avionics</a:t>
            </a:r>
          </a:p>
        </p:txBody>
      </p:sp>
      <p:sp>
        <p:nvSpPr>
          <p:cNvPr id="27" name="TextBox 26"/>
          <p:cNvSpPr txBox="1"/>
          <p:nvPr/>
        </p:nvSpPr>
        <p:spPr>
          <a:xfrm>
            <a:off x="7162800" y="6324600"/>
            <a:ext cx="1828800" cy="457200"/>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smtClean="0">
                <a:solidFill>
                  <a:srgbClr val="727CA3">
                    <a:lumMod val="75000"/>
                  </a:srgbClr>
                </a:solidFill>
                <a:latin typeface="Helvetica" pitchFamily="34" charset="0"/>
                <a:cs typeface="Arial" charset="0"/>
              </a:rPr>
              <a:t>Satellite Aerodynamics</a:t>
            </a:r>
          </a:p>
        </p:txBody>
      </p:sp>
      <p:sp>
        <p:nvSpPr>
          <p:cNvPr id="45" name="Title 1"/>
          <p:cNvSpPr txBox="1">
            <a:spLocks/>
          </p:cNvSpPr>
          <p:nvPr/>
        </p:nvSpPr>
        <p:spPr bwMode="auto">
          <a:xfrm>
            <a:off x="76200" y="-152400"/>
            <a:ext cx="6248400" cy="83820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eaLnBrk="0" fontAlgn="base" hangingPunct="0">
              <a:spcBef>
                <a:spcPct val="0"/>
              </a:spcBef>
              <a:spcAft>
                <a:spcPct val="0"/>
              </a:spcAft>
            </a:pPr>
            <a:r>
              <a:rPr lang="en-US" sz="2800" b="1" dirty="0" smtClean="0">
                <a:solidFill>
                  <a:srgbClr val="FCB008"/>
                </a:solidFill>
                <a:latin typeface="Open Sans"/>
                <a:cs typeface="Calibri" pitchFamily="34" charset="0"/>
              </a:rPr>
              <a:t>ASTRA: Space Weather Focus</a:t>
            </a:r>
            <a:r>
              <a:rPr lang="en-US" sz="3200" b="1" dirty="0" smtClean="0">
                <a:solidFill>
                  <a:srgbClr val="FCB008"/>
                </a:solidFill>
                <a:latin typeface="Calibri" pitchFamily="34" charset="0"/>
                <a:cs typeface="Calibri" pitchFamily="34" charset="0"/>
              </a:rPr>
              <a:t> </a:t>
            </a:r>
          </a:p>
        </p:txBody>
      </p:sp>
      <p:sp>
        <p:nvSpPr>
          <p:cNvPr id="46" name="TextBox 45"/>
          <p:cNvSpPr txBox="1"/>
          <p:nvPr/>
        </p:nvSpPr>
        <p:spPr>
          <a:xfrm>
            <a:off x="1703628" y="3547646"/>
            <a:ext cx="1561200" cy="795754"/>
          </a:xfrm>
          <a:prstGeom prst="rect">
            <a:avLst/>
          </a:prstGeom>
          <a:solidFill>
            <a:srgbClr val="D6F6D9"/>
          </a:solidFill>
        </p:spPr>
        <p:txBody>
          <a:bodyPr wrap="square" rtlCol="0">
            <a:noAutofit/>
          </a:bodyPr>
          <a:lstStyle/>
          <a:p>
            <a:pPr algn="ctr" eaLnBrk="0" fontAlgn="base" hangingPunct="0">
              <a:spcBef>
                <a:spcPts val="600"/>
              </a:spcBef>
              <a:spcAft>
                <a:spcPct val="0"/>
              </a:spcAft>
            </a:pPr>
            <a:endParaRPr lang="en-US" sz="200" b="1" dirty="0" smtClean="0">
              <a:solidFill>
                <a:srgbClr val="0070C0"/>
              </a:solidFill>
              <a:latin typeface="Calibri" pitchFamily="34" charset="0"/>
              <a:cs typeface="Calibri" pitchFamily="34" charset="0"/>
            </a:endParaRPr>
          </a:p>
          <a:p>
            <a:pPr algn="ctr" eaLnBrk="0" fontAlgn="base" hangingPunct="0">
              <a:spcBef>
                <a:spcPts val="600"/>
              </a:spcBef>
              <a:spcAft>
                <a:spcPct val="0"/>
              </a:spcAft>
            </a:pPr>
            <a:r>
              <a:rPr lang="en-US" sz="1500" b="1" dirty="0" err="1" smtClean="0">
                <a:solidFill>
                  <a:srgbClr val="0070C0"/>
                </a:solidFill>
                <a:latin typeface="Calibri" pitchFamily="34" charset="0"/>
                <a:cs typeface="Calibri" pitchFamily="34" charset="0"/>
              </a:rPr>
              <a:t>Thermospheric</a:t>
            </a:r>
            <a:r>
              <a:rPr lang="en-US" sz="1500" b="1" dirty="0" smtClean="0">
                <a:solidFill>
                  <a:srgbClr val="0070C0"/>
                </a:solidFill>
                <a:latin typeface="Calibri" pitchFamily="34" charset="0"/>
                <a:cs typeface="Calibri" pitchFamily="34" charset="0"/>
              </a:rPr>
              <a:t> Neutral Density</a:t>
            </a:r>
            <a:endParaRPr lang="en-US" sz="1500" b="1" dirty="0">
              <a:solidFill>
                <a:srgbClr val="0070C0"/>
              </a:solidFill>
              <a:latin typeface="Helvetica" pitchFamily="34" charset="0"/>
              <a:cs typeface="Arial" charset="0"/>
            </a:endParaRPr>
          </a:p>
        </p:txBody>
      </p:sp>
      <p:sp>
        <p:nvSpPr>
          <p:cNvPr id="47" name="TextBox 46"/>
          <p:cNvSpPr txBox="1"/>
          <p:nvPr/>
        </p:nvSpPr>
        <p:spPr>
          <a:xfrm>
            <a:off x="1727017" y="4495800"/>
            <a:ext cx="1561200" cy="852585"/>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r>
              <a:rPr lang="en-US" sz="1500" b="1" dirty="0" smtClean="0">
                <a:solidFill>
                  <a:srgbClr val="0070C0"/>
                </a:solidFill>
                <a:latin typeface="Calibri" pitchFamily="34" charset="0"/>
                <a:cs typeface="Calibri" pitchFamily="34" charset="0"/>
              </a:rPr>
              <a:t>Satellite Drag &amp; Ballistic Coefficients</a:t>
            </a: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48" name="TextBox 47"/>
          <p:cNvSpPr txBox="1"/>
          <p:nvPr/>
        </p:nvSpPr>
        <p:spPr>
          <a:xfrm>
            <a:off x="5072693" y="5286254"/>
            <a:ext cx="1989418" cy="677108"/>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p>
          <a:p>
            <a:pPr algn="ctr" eaLnBrk="0" fontAlgn="base" hangingPunct="0">
              <a:spcBef>
                <a:spcPts val="600"/>
              </a:spcBef>
              <a:spcAft>
                <a:spcPct val="0"/>
              </a:spcAft>
            </a:pPr>
            <a:r>
              <a:rPr lang="en-US" b="1" dirty="0" err="1" smtClean="0">
                <a:solidFill>
                  <a:srgbClr val="0070C0"/>
                </a:solidFill>
                <a:latin typeface="Calibri" pitchFamily="34" charset="0"/>
                <a:cs typeface="Calibri" pitchFamily="34" charset="0"/>
              </a:rPr>
              <a:t>Lidar</a:t>
            </a:r>
            <a:r>
              <a:rPr lang="en-US" b="1" dirty="0" smtClean="0">
                <a:solidFill>
                  <a:srgbClr val="0070C0"/>
                </a:solidFill>
                <a:latin typeface="Calibri" pitchFamily="34" charset="0"/>
                <a:cs typeface="Calibri" pitchFamily="34" charset="0"/>
              </a:rPr>
              <a:t> Systems</a:t>
            </a: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49" name="TextBox 48"/>
          <p:cNvSpPr txBox="1"/>
          <p:nvPr/>
        </p:nvSpPr>
        <p:spPr>
          <a:xfrm>
            <a:off x="5089687" y="2570763"/>
            <a:ext cx="1964929" cy="705838"/>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r>
              <a:rPr lang="en-US" b="1" dirty="0" smtClean="0">
                <a:solidFill>
                  <a:srgbClr val="0070C0"/>
                </a:solidFill>
                <a:latin typeface="Calibri" pitchFamily="34" charset="0"/>
                <a:cs typeface="Calibri" pitchFamily="34" charset="0"/>
              </a:rPr>
              <a:t>E-fields and Magnetometers</a:t>
            </a: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50" name="TextBox 49"/>
          <p:cNvSpPr txBox="1"/>
          <p:nvPr/>
        </p:nvSpPr>
        <p:spPr>
          <a:xfrm>
            <a:off x="3385994" y="3345714"/>
            <a:ext cx="1563778" cy="993576"/>
          </a:xfrm>
          <a:prstGeom prst="rect">
            <a:avLst/>
          </a:prstGeom>
          <a:solidFill>
            <a:srgbClr val="D6F6D9"/>
          </a:solidFill>
        </p:spPr>
        <p:txBody>
          <a:bodyPr wrap="square" rtlCol="0" anchor="ctr">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r>
              <a:rPr lang="en-US" sz="1600" b="1" dirty="0" smtClean="0">
                <a:solidFill>
                  <a:srgbClr val="0070C0"/>
                </a:solidFill>
                <a:latin typeface="Calibri" pitchFamily="34" charset="0"/>
                <a:cs typeface="Calibri" pitchFamily="34" charset="0"/>
              </a:rPr>
              <a:t>Forensic Space Weather Analysis</a:t>
            </a:r>
            <a:endParaRPr lang="en-US" b="1" dirty="0" smtClean="0">
              <a:solidFill>
                <a:srgbClr val="0070C0"/>
              </a:solidFill>
              <a:latin typeface="Calibri" pitchFamily="34" charset="0"/>
              <a:cs typeface="Calibri" pitchFamily="34" charset="0"/>
            </a:endParaRP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51" name="TextBox 50"/>
          <p:cNvSpPr txBox="1"/>
          <p:nvPr/>
        </p:nvSpPr>
        <p:spPr>
          <a:xfrm>
            <a:off x="157575" y="2893928"/>
            <a:ext cx="1438555" cy="1376697"/>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r>
              <a:rPr lang="en-US" sz="1600" b="1" dirty="0" smtClean="0">
                <a:solidFill>
                  <a:srgbClr val="0070C0"/>
                </a:solidFill>
                <a:latin typeface="Calibri" pitchFamily="34" charset="0"/>
                <a:cs typeface="Calibri" pitchFamily="34" charset="0"/>
              </a:rPr>
              <a:t>Real-Time Specification of Ionosphere/ Thermosphere</a:t>
            </a:r>
            <a:endParaRPr lang="en-US" sz="1600" b="1" dirty="0">
              <a:solidFill>
                <a:srgbClr val="0070C0"/>
              </a:solidFill>
              <a:latin typeface="Calibri" pitchFamily="34" charset="0"/>
              <a:cs typeface="Calibri" pitchFamily="34" charset="0"/>
            </a:endParaRP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sp>
        <p:nvSpPr>
          <p:cNvPr id="52" name="TextBox 51"/>
          <p:cNvSpPr txBox="1"/>
          <p:nvPr/>
        </p:nvSpPr>
        <p:spPr>
          <a:xfrm>
            <a:off x="5079875" y="3409508"/>
            <a:ext cx="1971213" cy="993576"/>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smtClean="0">
                <a:solidFill>
                  <a:srgbClr val="0070C0"/>
                </a:solidFill>
                <a:latin typeface="Helvetica" pitchFamily="34" charset="0"/>
                <a:cs typeface="Arial" charset="0"/>
              </a:rPr>
              <a:t>  </a:t>
            </a:r>
            <a:r>
              <a:rPr lang="en-US" b="1" dirty="0" smtClean="0">
                <a:solidFill>
                  <a:srgbClr val="0070C0"/>
                </a:solidFill>
                <a:latin typeface="Calibri" pitchFamily="34" charset="0"/>
                <a:cs typeface="Calibri" pitchFamily="34" charset="0"/>
              </a:rPr>
              <a:t>Low Power Ionospheric Sounder</a:t>
            </a:r>
          </a:p>
          <a:p>
            <a:pPr algn="ctr" eaLnBrk="0" fontAlgn="base" hangingPunct="0">
              <a:spcBef>
                <a:spcPct val="0"/>
              </a:spcBef>
              <a:spcAft>
                <a:spcPct val="0"/>
              </a:spcAft>
            </a:pPr>
            <a:r>
              <a:rPr lang="en-US" sz="900" b="1" dirty="0" smtClean="0">
                <a:solidFill>
                  <a:srgbClr val="0070C0"/>
                </a:solidFill>
                <a:latin typeface="Helvetica" pitchFamily="34" charset="0"/>
                <a:cs typeface="Arial" charset="0"/>
              </a:rPr>
              <a:t>    </a:t>
            </a:r>
            <a:endParaRPr lang="en-US" sz="900" b="1" dirty="0">
              <a:solidFill>
                <a:srgbClr val="0070C0"/>
              </a:solidFill>
              <a:latin typeface="Helvetica" pitchFamily="34" charset="0"/>
              <a:cs typeface="Arial"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47" y="4683063"/>
            <a:ext cx="13954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6"/>
          <p:cNvGrpSpPr/>
          <p:nvPr/>
        </p:nvGrpSpPr>
        <p:grpSpPr>
          <a:xfrm>
            <a:off x="3429000" y="5202621"/>
            <a:ext cx="2428206" cy="1731580"/>
            <a:chOff x="3435788" y="4216967"/>
            <a:chExt cx="3876006" cy="2895908"/>
          </a:xfrm>
        </p:grpSpPr>
        <p:pic>
          <p:nvPicPr>
            <p:cNvPr id="39" name="Picture 4" descr="C:\Users\mpilinski\Desktop\WORK\PROPOSALS\2012\DIME_SBIR_2012\alaska_sigphi_curr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5788" y="4216967"/>
              <a:ext cx="2729612" cy="21836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E:\areynolds\CASES\CASES_Pictures\jpg\best\touchup and background removal\DSC_23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606" b="90693" l="2343" r="97164"/>
                      </a14:imgEffect>
                    </a14:imgLayer>
                  </a14:imgProps>
                </a:ext>
                <a:ext uri="{28A0092B-C50C-407E-A947-70E740481C1C}">
                  <a14:useLocalDpi xmlns:a14="http://schemas.microsoft.com/office/drawing/2010/main" val="0"/>
                </a:ext>
              </a:extLst>
            </a:blip>
            <a:srcRect t="8920"/>
            <a:stretch/>
          </p:blipFill>
          <p:spPr bwMode="auto">
            <a:xfrm>
              <a:off x="3939115" y="5363904"/>
              <a:ext cx="3372679" cy="174897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72615" y="6379959"/>
            <a:ext cx="2594385" cy="410882"/>
          </a:xfrm>
          <a:prstGeom prst="rect">
            <a:avLst/>
          </a:prstGeom>
          <a:solidFill>
            <a:schemeClr val="bg1"/>
          </a:solidFill>
        </p:spPr>
        <p:txBody>
          <a:bodyPr wrap="square">
            <a:spAutoFit/>
          </a:bodyPr>
          <a:lstStyle/>
          <a:p>
            <a:pPr eaLnBrk="0" fontAlgn="base" hangingPunct="0">
              <a:lnSpc>
                <a:spcPct val="115000"/>
              </a:lnSpc>
            </a:pPr>
            <a:r>
              <a:rPr lang="en-US" sz="600" b="1" dirty="0">
                <a:solidFill>
                  <a:srgbClr val="193183"/>
                </a:solidFill>
                <a:latin typeface="Open Sans"/>
                <a:ea typeface="MS Mincho"/>
                <a:cs typeface="Times New Roman"/>
              </a:rPr>
              <a:t>ASTRA</a:t>
            </a:r>
            <a:r>
              <a:rPr lang="en-US" sz="600" b="1" dirty="0">
                <a:solidFill>
                  <a:srgbClr val="2D347E"/>
                </a:solidFill>
                <a:latin typeface="Open Sans"/>
                <a:ea typeface="MS Mincho"/>
                <a:cs typeface="Times New Roman"/>
              </a:rPr>
              <a:t>  </a:t>
            </a:r>
            <a:r>
              <a:rPr lang="en-US" sz="600" b="1" dirty="0">
                <a:solidFill>
                  <a:srgbClr val="E47C2F"/>
                </a:solidFill>
                <a:latin typeface="Open Sans"/>
                <a:ea typeface="MS Mincho"/>
                <a:cs typeface="Times New Roman"/>
              </a:rPr>
              <a:t>•</a:t>
            </a:r>
            <a:r>
              <a:rPr lang="en-US" sz="600" b="1" dirty="0">
                <a:solidFill>
                  <a:srgbClr val="2D347E"/>
                </a:solidFill>
                <a:latin typeface="Open Sans"/>
                <a:ea typeface="MS Mincho"/>
                <a:cs typeface="Times New Roman"/>
              </a:rPr>
              <a:t>  </a:t>
            </a:r>
            <a:r>
              <a:rPr lang="en-US" sz="600" b="1" dirty="0">
                <a:solidFill>
                  <a:srgbClr val="193183"/>
                </a:solidFill>
                <a:latin typeface="Open Sans"/>
                <a:ea typeface="MS Mincho"/>
                <a:cs typeface="Times New Roman"/>
              </a:rPr>
              <a:t>www.astraspace.net</a:t>
            </a:r>
            <a:r>
              <a:rPr lang="en-US" sz="600" b="1" dirty="0">
                <a:solidFill>
                  <a:srgbClr val="2D347E"/>
                </a:solidFill>
                <a:latin typeface="Open Sans"/>
                <a:ea typeface="MS Mincho"/>
                <a:cs typeface="Times New Roman"/>
              </a:rPr>
              <a:t>  </a:t>
            </a:r>
            <a:endParaRPr lang="en-US" sz="600" b="1" dirty="0" smtClean="0">
              <a:solidFill>
                <a:srgbClr val="2D347E"/>
              </a:solidFill>
              <a:latin typeface="Open Sans"/>
              <a:ea typeface="MS Mincho"/>
              <a:cs typeface="Times New Roman"/>
            </a:endParaRPr>
          </a:p>
          <a:p>
            <a:pPr eaLnBrk="0" fontAlgn="base" hangingPunct="0">
              <a:lnSpc>
                <a:spcPct val="115000"/>
              </a:lnSpc>
            </a:pPr>
            <a:r>
              <a:rPr lang="en-US" sz="600" b="1" dirty="0" smtClean="0">
                <a:solidFill>
                  <a:srgbClr val="2D347E"/>
                </a:solidFill>
                <a:latin typeface="Open Sans"/>
                <a:ea typeface="MS Mincho"/>
                <a:cs typeface="Times New Roman"/>
              </a:rPr>
              <a:t>303-993-8039  </a:t>
            </a:r>
            <a:r>
              <a:rPr lang="en-US" sz="600" b="1" dirty="0">
                <a:solidFill>
                  <a:srgbClr val="E47C2F"/>
                </a:solidFill>
                <a:latin typeface="Open Sans"/>
                <a:ea typeface="MS Mincho"/>
                <a:cs typeface="Times New Roman"/>
              </a:rPr>
              <a:t>•</a:t>
            </a:r>
            <a:r>
              <a:rPr lang="en-US" sz="600" b="1" dirty="0">
                <a:solidFill>
                  <a:srgbClr val="2D347E"/>
                </a:solidFill>
                <a:latin typeface="Open Sans"/>
                <a:ea typeface="MS Mincho"/>
                <a:cs typeface="Times New Roman"/>
              </a:rPr>
              <a:t>  </a:t>
            </a:r>
            <a:r>
              <a:rPr lang="en-US" sz="600" b="1" dirty="0">
                <a:solidFill>
                  <a:srgbClr val="193183"/>
                </a:solidFill>
                <a:latin typeface="Open Sans"/>
                <a:ea typeface="MS Mincho"/>
                <a:cs typeface="Times New Roman"/>
              </a:rPr>
              <a:t>solutions@astraspace.net</a:t>
            </a:r>
            <a:r>
              <a:rPr lang="en-US" sz="600" dirty="0">
                <a:solidFill>
                  <a:prstClr val="black"/>
                </a:solidFill>
                <a:latin typeface="Open Sans"/>
                <a:ea typeface="MS Mincho"/>
                <a:cs typeface="Times New Roman"/>
              </a:rPr>
              <a:t/>
            </a:r>
            <a:br>
              <a:rPr lang="en-US" sz="600" dirty="0">
                <a:solidFill>
                  <a:prstClr val="black"/>
                </a:solidFill>
                <a:latin typeface="Open Sans"/>
                <a:ea typeface="MS Mincho"/>
                <a:cs typeface="Times New Roman"/>
              </a:rPr>
            </a:br>
            <a:r>
              <a:rPr lang="en-US" sz="600" dirty="0">
                <a:solidFill>
                  <a:srgbClr val="000000"/>
                </a:solidFill>
                <a:latin typeface="Open Sans"/>
                <a:ea typeface="MS Mincho"/>
                <a:cs typeface="Times New Roman"/>
              </a:rPr>
              <a:t>© 2014 Atmospheric &amp; Space Technology Research Associates, LLC</a:t>
            </a:r>
            <a:endParaRPr lang="en-US" sz="600" dirty="0">
              <a:solidFill>
                <a:prstClr val="black"/>
              </a:solidFill>
              <a:latin typeface="Open Sans"/>
              <a:ea typeface="MS Mincho"/>
              <a:cs typeface="Times New Roman"/>
            </a:endParaRPr>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8665" y="5325126"/>
            <a:ext cx="1559551" cy="119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7315200" y="5791200"/>
            <a:ext cx="1553580" cy="38100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smtClean="0">
                <a:solidFill>
                  <a:srgbClr val="0070C0"/>
                </a:solidFill>
                <a:latin typeface="Helvetica" pitchFamily="34" charset="0"/>
                <a:cs typeface="Arial" charset="0"/>
              </a:rPr>
              <a:t>Magnetometer &amp; Langmuir Probe</a:t>
            </a:r>
          </a:p>
        </p:txBody>
      </p:sp>
    </p:spTree>
    <p:extLst>
      <p:ext uri="{BB962C8B-B14F-4D97-AF65-F5344CB8AC3E}">
        <p14:creationId xmlns:p14="http://schemas.microsoft.com/office/powerpoint/2010/main" val="5524990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143000"/>
            <a:ext cx="525780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1059359"/>
            <a:ext cx="4191000" cy="769441"/>
          </a:xfrm>
          <a:prstGeom prst="rect">
            <a:avLst/>
          </a:prstGeom>
          <a:solidFill>
            <a:schemeClr val="bg1"/>
          </a:solidFill>
        </p:spPr>
        <p:txBody>
          <a:bodyPr wrap="square">
            <a:spAutoFit/>
          </a:bodyPr>
          <a:lstStyle/>
          <a:p>
            <a:endParaRPr lang="en-US" sz="2000" b="1" dirty="0" smtClean="0">
              <a:solidFill>
                <a:srgbClr val="FF0000"/>
              </a:solidFill>
            </a:endParaRPr>
          </a:p>
          <a:p>
            <a:pPr algn="ctr"/>
            <a:r>
              <a:rPr lang="en-US" sz="2400" b="1" dirty="0" smtClean="0">
                <a:solidFill>
                  <a:srgbClr val="FF0000"/>
                </a:solidFill>
              </a:rPr>
              <a:t>Quiet Conditions</a:t>
            </a:r>
            <a:r>
              <a:rPr lang="en-US" dirty="0" smtClean="0"/>
              <a:t>	</a:t>
            </a:r>
            <a:endParaRPr lang="en-US" dirty="0"/>
          </a:p>
        </p:txBody>
      </p:sp>
      <p:sp>
        <p:nvSpPr>
          <p:cNvPr id="13" name="Rectangle 12"/>
          <p:cNvSpPr/>
          <p:nvPr/>
        </p:nvSpPr>
        <p:spPr>
          <a:xfrm>
            <a:off x="38100" y="5445125"/>
            <a:ext cx="4495800" cy="1200329"/>
          </a:xfrm>
          <a:prstGeom prst="rect">
            <a:avLst/>
          </a:prstGeom>
          <a:solidFill>
            <a:schemeClr val="bg1"/>
          </a:solidFill>
        </p:spPr>
        <p:txBody>
          <a:bodyPr wrap="square">
            <a:spAutoFit/>
          </a:bodyPr>
          <a:lstStyle/>
          <a:p>
            <a:endParaRPr lang="en-US" dirty="0" smtClean="0"/>
          </a:p>
          <a:p>
            <a:endParaRPr lang="en-US" dirty="0"/>
          </a:p>
          <a:p>
            <a:endParaRPr lang="en-US" dirty="0" smtClean="0"/>
          </a:p>
          <a:p>
            <a:endParaRPr lang="en-US" dirty="0"/>
          </a:p>
        </p:txBody>
      </p:sp>
      <p:pic>
        <p:nvPicPr>
          <p:cNvPr id="6" name="Picture 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146175"/>
            <a:ext cx="5257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0" y="1066800"/>
            <a:ext cx="3505200" cy="830997"/>
          </a:xfrm>
          <a:prstGeom prst="rect">
            <a:avLst/>
          </a:prstGeom>
          <a:solidFill>
            <a:srgbClr val="FFFFFF"/>
          </a:solidFill>
        </p:spPr>
        <p:txBody>
          <a:bodyPr wrap="square">
            <a:spAutoFit/>
          </a:bodyPr>
          <a:lstStyle/>
          <a:p>
            <a:pPr algn="ctr"/>
            <a:endParaRPr lang="en-US" sz="2400" b="1" dirty="0" smtClean="0">
              <a:solidFill>
                <a:srgbClr val="FF0000"/>
              </a:solidFill>
            </a:endParaRPr>
          </a:p>
          <a:p>
            <a:pPr algn="ctr"/>
            <a:r>
              <a:rPr lang="en-US" sz="2400" b="1" dirty="0" smtClean="0">
                <a:solidFill>
                  <a:srgbClr val="FF0000"/>
                </a:solidFill>
              </a:rPr>
              <a:t>Active Conditions</a:t>
            </a:r>
            <a:endParaRPr lang="en-US" sz="2000" b="1" dirty="0">
              <a:solidFill>
                <a:srgbClr val="FF0000"/>
              </a:solidFill>
            </a:endParaRPr>
          </a:p>
        </p:txBody>
      </p:sp>
      <p:sp>
        <p:nvSpPr>
          <p:cNvPr id="15" name="Rectangle 14"/>
          <p:cNvSpPr/>
          <p:nvPr/>
        </p:nvSpPr>
        <p:spPr>
          <a:xfrm>
            <a:off x="3886200" y="5429071"/>
            <a:ext cx="4495800" cy="1200329"/>
          </a:xfrm>
          <a:prstGeom prst="rect">
            <a:avLst/>
          </a:prstGeom>
          <a:solidFill>
            <a:schemeClr val="bg1"/>
          </a:solidFill>
        </p:spPr>
        <p:txBody>
          <a:bodyPr wrap="square">
            <a:spAutoFit/>
          </a:bodyPr>
          <a:lstStyle/>
          <a:p>
            <a:endParaRPr lang="en-US" dirty="0" smtClean="0"/>
          </a:p>
          <a:p>
            <a:endParaRPr lang="en-US" dirty="0"/>
          </a:p>
          <a:p>
            <a:endParaRPr lang="en-US" dirty="0" smtClean="0"/>
          </a:p>
          <a:p>
            <a:endParaRPr lang="en-US" dirty="0"/>
          </a:p>
        </p:txBody>
      </p:sp>
      <p:sp>
        <p:nvSpPr>
          <p:cNvPr id="16" name="Rectangle 15"/>
          <p:cNvSpPr/>
          <p:nvPr/>
        </p:nvSpPr>
        <p:spPr>
          <a:xfrm>
            <a:off x="3505200" y="1828800"/>
            <a:ext cx="1295400" cy="4247317"/>
          </a:xfrm>
          <a:prstGeom prst="rect">
            <a:avLst/>
          </a:prstGeom>
          <a:solidFill>
            <a:schemeClr val="bg1"/>
          </a:solidFill>
        </p:spPr>
        <p:txBody>
          <a:bodyPr wrap="square">
            <a:spAutoFit/>
          </a:bodyPr>
          <a:lstStyle/>
          <a:p>
            <a:endParaRPr lang="en-US" dirty="0" smtClean="0"/>
          </a:p>
          <a:p>
            <a:endParaRPr lang="en-US" dirty="0"/>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 name="Title 1"/>
          <p:cNvSpPr>
            <a:spLocks noGrp="1"/>
          </p:cNvSpPr>
          <p:nvPr>
            <p:ph type="title"/>
          </p:nvPr>
        </p:nvSpPr>
        <p:spPr>
          <a:xfrm>
            <a:off x="152400" y="152400"/>
            <a:ext cx="8229600" cy="1143000"/>
          </a:xfrm>
        </p:spPr>
        <p:txBody>
          <a:bodyPr/>
          <a:lstStyle/>
          <a:p>
            <a:r>
              <a:rPr lang="en-US" sz="3600" dirty="0" smtClean="0">
                <a:solidFill>
                  <a:srgbClr val="0000FF"/>
                </a:solidFill>
              </a:rPr>
              <a:t/>
            </a:r>
            <a:br>
              <a:rPr lang="en-US" sz="3600" dirty="0" smtClean="0">
                <a:solidFill>
                  <a:srgbClr val="0000FF"/>
                </a:solidFill>
              </a:rPr>
            </a:br>
            <a:r>
              <a:rPr lang="en-US" sz="2800" dirty="0" smtClean="0">
                <a:solidFill>
                  <a:srgbClr val="0000FF"/>
                </a:solidFill>
              </a:rPr>
              <a:t>http://</a:t>
            </a:r>
            <a:r>
              <a:rPr lang="en-US" sz="2800" dirty="0" err="1" smtClean="0">
                <a:solidFill>
                  <a:srgbClr val="0000FF"/>
                </a:solidFill>
              </a:rPr>
              <a:t>www.youtube.com</a:t>
            </a:r>
            <a:r>
              <a:rPr lang="en-US" sz="2800" dirty="0" smtClean="0">
                <a:solidFill>
                  <a:srgbClr val="0000FF"/>
                </a:solidFill>
              </a:rPr>
              <a:t>/4spaceweather</a:t>
            </a:r>
            <a:endParaRPr lang="en-US" sz="2800" dirty="0">
              <a:solidFill>
                <a:srgbClr val="0000FF"/>
              </a:solidFill>
            </a:endParaRPr>
          </a:p>
        </p:txBody>
      </p:sp>
      <p:pic>
        <p:nvPicPr>
          <p:cNvPr id="10" name="Picture 2" descr="C:\Users\mpilinski\Desktop\WORK\ASTRA_banner_v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76200" y="-1"/>
            <a:ext cx="6096000" cy="83820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eaLnBrk="0" fontAlgn="base" hangingPunct="0">
              <a:spcBef>
                <a:spcPct val="0"/>
              </a:spcBef>
              <a:spcAft>
                <a:spcPct val="0"/>
              </a:spcAft>
            </a:pPr>
            <a:r>
              <a:rPr lang="en-US" sz="2800" b="1" dirty="0" smtClean="0">
                <a:solidFill>
                  <a:schemeClr val="bg1"/>
                </a:solidFill>
                <a:latin typeface="Open Sans"/>
                <a:cs typeface="Calibri" pitchFamily="34" charset="0"/>
              </a:rPr>
              <a:t>We build GPS Receivers for TEC and Scintillation Monitoring</a:t>
            </a:r>
          </a:p>
        </p:txBody>
      </p:sp>
    </p:spTree>
    <p:extLst>
      <p:ext uri="{BB962C8B-B14F-4D97-AF65-F5344CB8AC3E}">
        <p14:creationId xmlns:p14="http://schemas.microsoft.com/office/powerpoint/2010/main" val="1949439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pilinski\Desktop\WORK\ASTRA_banner_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51663"/>
            <a:ext cx="5935447" cy="523220"/>
          </a:xfrm>
          <a:prstGeom prst="rect">
            <a:avLst/>
          </a:prstGeom>
          <a:noFill/>
        </p:spPr>
        <p:txBody>
          <a:bodyPr wrap="square" rtlCol="0">
            <a:spAutoFit/>
          </a:bodyPr>
          <a:lstStyle/>
          <a:p>
            <a:r>
              <a:rPr lang="en-US" sz="2800" b="1" dirty="0" smtClean="0">
                <a:solidFill>
                  <a:srgbClr val="FFFFFF"/>
                </a:solidFill>
              </a:rPr>
              <a:t>Other </a:t>
            </a:r>
            <a:r>
              <a:rPr lang="en-US" sz="2800" b="1" dirty="0" err="1" smtClean="0">
                <a:solidFill>
                  <a:srgbClr val="FFFFFF"/>
                </a:solidFill>
              </a:rPr>
              <a:t>Ionospheric</a:t>
            </a:r>
            <a:r>
              <a:rPr lang="en-US" sz="2800" b="1" dirty="0" smtClean="0">
                <a:solidFill>
                  <a:srgbClr val="FFFFFF"/>
                </a:solidFill>
              </a:rPr>
              <a:t> Instruments</a:t>
            </a:r>
            <a:endParaRPr lang="en-US" sz="2800" b="1" dirty="0">
              <a:solidFill>
                <a:srgbClr val="FFFFFF"/>
              </a:solidFill>
            </a:endParaRPr>
          </a:p>
        </p:txBody>
      </p:sp>
      <p:pic>
        <p:nvPicPr>
          <p:cNvPr id="9" name="Content Placeholder 3" descr="coverage_15.jpg"/>
          <p:cNvPicPr>
            <a:picLocks noGrp="1" noChangeAspect="1"/>
          </p:cNvPicPr>
          <p:nvPr/>
        </p:nvPicPr>
        <p:blipFill>
          <a:blip r:embed="rId3">
            <a:extLst>
              <a:ext uri="{28A0092B-C50C-407E-A947-70E740481C1C}">
                <a14:useLocalDpi xmlns:a14="http://schemas.microsoft.com/office/drawing/2010/main" val="0"/>
              </a:ext>
            </a:extLst>
          </a:blip>
          <a:srcRect l="-2882" r="-2437"/>
          <a:stretch>
            <a:fillRect/>
          </a:stretch>
        </p:blipFill>
        <p:spPr bwMode="auto">
          <a:xfrm>
            <a:off x="1146969" y="1130519"/>
            <a:ext cx="7321616" cy="5101278"/>
          </a:xfrm>
          <a:prstGeom prst="rect">
            <a:avLst/>
          </a:prstGeom>
          <a:noFill/>
          <a:ln w="12700">
            <a:noFill/>
            <a:miter lim="800000"/>
            <a:headEnd/>
            <a:tailEnd/>
          </a:ln>
        </p:spPr>
      </p:pic>
      <p:sp>
        <p:nvSpPr>
          <p:cNvPr id="2" name="TextBox 1"/>
          <p:cNvSpPr txBox="1"/>
          <p:nvPr/>
        </p:nvSpPr>
        <p:spPr>
          <a:xfrm>
            <a:off x="2241176" y="6379882"/>
            <a:ext cx="6893299" cy="369332"/>
          </a:xfrm>
          <a:prstGeom prst="rect">
            <a:avLst/>
          </a:prstGeom>
          <a:noFill/>
        </p:spPr>
        <p:txBody>
          <a:bodyPr wrap="square" rtlCol="0">
            <a:spAutoFit/>
          </a:bodyPr>
          <a:lstStyle/>
          <a:p>
            <a:r>
              <a:rPr lang="en-US" dirty="0" err="1" smtClean="0"/>
              <a:t>Ionospheric</a:t>
            </a:r>
            <a:r>
              <a:rPr lang="en-US" dirty="0" smtClean="0"/>
              <a:t> data are available from a number of instruments</a:t>
            </a:r>
            <a:endParaRPr lang="en-US" dirty="0"/>
          </a:p>
        </p:txBody>
      </p:sp>
    </p:spTree>
    <p:extLst>
      <p:ext uri="{BB962C8B-B14F-4D97-AF65-F5344CB8AC3E}">
        <p14:creationId xmlns:p14="http://schemas.microsoft.com/office/powerpoint/2010/main" val="3343777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ASTRA IDA4D Model</a:t>
            </a:r>
            <a:endParaRPr lang="en-US" sz="3600" dirty="0"/>
          </a:p>
        </p:txBody>
      </p:sp>
      <p:pic>
        <p:nvPicPr>
          <p:cNvPr id="6" name="Content Placeholder 5"/>
          <p:cNvPicPr>
            <a:picLocks noGrp="1" noChangeAspect="1"/>
          </p:cNvPicPr>
          <p:nvPr>
            <p:ph idx="1"/>
          </p:nvPr>
        </p:nvPicPr>
        <p:blipFill>
          <a:blip r:embed="rId2"/>
          <a:srcRect t="18779" b="18779"/>
          <a:stretch>
            <a:fillRect/>
          </a:stretch>
        </p:blipFill>
        <p:spPr>
          <a:xfrm>
            <a:off x="0" y="1699594"/>
            <a:ext cx="9102464" cy="5006005"/>
          </a:xfrm>
        </p:spPr>
      </p:pic>
      <p:pic>
        <p:nvPicPr>
          <p:cNvPr id="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76200" y="-1"/>
            <a:ext cx="7010400" cy="83820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eaLnBrk="0" fontAlgn="base" hangingPunct="0">
              <a:spcBef>
                <a:spcPct val="0"/>
              </a:spcBef>
              <a:spcAft>
                <a:spcPct val="0"/>
              </a:spcAft>
            </a:pPr>
            <a:r>
              <a:rPr lang="en-US" sz="2800" b="1" dirty="0" smtClean="0">
                <a:solidFill>
                  <a:schemeClr val="bg1"/>
                </a:solidFill>
                <a:latin typeface="Open Sans"/>
                <a:cs typeface="Calibri" pitchFamily="34" charset="0"/>
              </a:rPr>
              <a:t>We assimilate TEC and other datasets to produce global 4-D Ne distribution</a:t>
            </a:r>
          </a:p>
        </p:txBody>
      </p:sp>
    </p:spTree>
    <p:extLst>
      <p:ext uri="{BB962C8B-B14F-4D97-AF65-F5344CB8AC3E}">
        <p14:creationId xmlns:p14="http://schemas.microsoft.com/office/powerpoint/2010/main" val="15800959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p:cNvSpPr txBox="1">
            <a:spLocks/>
          </p:cNvSpPr>
          <p:nvPr/>
        </p:nvSpPr>
        <p:spPr bwMode="auto">
          <a:xfrm>
            <a:off x="76200" y="-152400"/>
            <a:ext cx="6629400" cy="83820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eaLnBrk="0" fontAlgn="base" hangingPunct="0">
              <a:spcBef>
                <a:spcPct val="0"/>
              </a:spcBef>
              <a:spcAft>
                <a:spcPct val="0"/>
              </a:spcAft>
            </a:pPr>
            <a:r>
              <a:rPr lang="en-US" sz="2800" b="1" dirty="0" smtClean="0">
                <a:solidFill>
                  <a:schemeClr val="bg1"/>
                </a:solidFill>
                <a:latin typeface="Open Sans"/>
                <a:cs typeface="Calibri" pitchFamily="34" charset="0"/>
              </a:rPr>
              <a:t>Title of slide goes here</a:t>
            </a:r>
          </a:p>
        </p:txBody>
      </p:sp>
      <p:sp>
        <p:nvSpPr>
          <p:cNvPr id="2" name="TextBox 1"/>
          <p:cNvSpPr txBox="1"/>
          <p:nvPr/>
        </p:nvSpPr>
        <p:spPr>
          <a:xfrm>
            <a:off x="130628" y="990600"/>
            <a:ext cx="8915400" cy="5693865"/>
          </a:xfrm>
          <a:prstGeom prst="rect">
            <a:avLst/>
          </a:prstGeom>
          <a:noFill/>
        </p:spPr>
        <p:txBody>
          <a:bodyPr wrap="square" rtlCol="0">
            <a:spAutoFit/>
          </a:bodyPr>
          <a:lstStyle/>
          <a:p>
            <a:r>
              <a:rPr lang="en-US" sz="2600" b="1" dirty="0" smtClean="0">
                <a:latin typeface="Open Sans"/>
              </a:rPr>
              <a:t>Big Ideas</a:t>
            </a:r>
          </a:p>
          <a:p>
            <a:endParaRPr lang="en-US" sz="2600" dirty="0">
              <a:latin typeface="Open Sans"/>
            </a:endParaRPr>
          </a:p>
          <a:p>
            <a:pPr marL="342900" indent="-342900">
              <a:buFont typeface="Arial"/>
              <a:buChar char="•"/>
            </a:pPr>
            <a:r>
              <a:rPr lang="en-US" sz="2400" dirty="0" smtClean="0">
                <a:latin typeface="Open Sans"/>
              </a:rPr>
              <a:t>Use slant TEC instead of vertical TEC</a:t>
            </a:r>
          </a:p>
          <a:p>
            <a:pPr marL="627063" indent="-342900">
              <a:buFont typeface="Courier New"/>
              <a:buChar char="o"/>
            </a:pPr>
            <a:r>
              <a:rPr lang="en-US" sz="2400" dirty="0" smtClean="0">
                <a:latin typeface="Open Sans"/>
              </a:rPr>
              <a:t>because you are moving the structure to a location when it may not belong there (pierce-point or receiver location)</a:t>
            </a:r>
          </a:p>
          <a:p>
            <a:pPr marL="342900" indent="-342900">
              <a:buFont typeface="Arial"/>
              <a:buChar char="•"/>
            </a:pPr>
            <a:r>
              <a:rPr lang="en-US" sz="2400" dirty="0" smtClean="0">
                <a:latin typeface="Open Sans"/>
              </a:rPr>
              <a:t>All GPS receivers have biases that need to be carefully removed (~ 1 TECU)</a:t>
            </a:r>
          </a:p>
          <a:p>
            <a:pPr marL="342900" indent="-342900">
              <a:buFont typeface="Arial"/>
              <a:buChar char="•"/>
            </a:pPr>
            <a:r>
              <a:rPr lang="en-US" sz="2400" dirty="0" smtClean="0">
                <a:latin typeface="Open Sans"/>
              </a:rPr>
              <a:t>Some receivers have other problems due to receiver design</a:t>
            </a:r>
          </a:p>
          <a:p>
            <a:pPr marL="342900" indent="-342900">
              <a:buFont typeface="Arial"/>
              <a:buChar char="•"/>
            </a:pPr>
            <a:r>
              <a:rPr lang="en-US" sz="2400" dirty="0" smtClean="0">
                <a:latin typeface="Open Sans"/>
              </a:rPr>
              <a:t>All data have complications that make life difficult (TEC, in-situ, IS radar, UV, </a:t>
            </a:r>
            <a:r>
              <a:rPr lang="en-US" sz="2400" dirty="0" err="1" smtClean="0">
                <a:latin typeface="Open Sans"/>
              </a:rPr>
              <a:t>etc</a:t>
            </a:r>
            <a:r>
              <a:rPr lang="en-US" sz="2400" dirty="0" smtClean="0">
                <a:latin typeface="Open Sans"/>
              </a:rPr>
              <a:t>)</a:t>
            </a:r>
          </a:p>
          <a:p>
            <a:pPr marL="342900" indent="-342900">
              <a:buFont typeface="Arial"/>
              <a:buChar char="•"/>
            </a:pPr>
            <a:endParaRPr lang="en-US" sz="2400" dirty="0">
              <a:latin typeface="Open Sans"/>
            </a:endParaRPr>
          </a:p>
          <a:p>
            <a:pPr marL="342900" indent="-342900">
              <a:buFont typeface="Arial"/>
              <a:buChar char="•"/>
            </a:pPr>
            <a:endParaRPr lang="en-US" sz="2400" dirty="0" smtClean="0">
              <a:latin typeface="Open Sans"/>
            </a:endParaRPr>
          </a:p>
          <a:p>
            <a:endParaRPr lang="en-US" sz="2400" dirty="0" smtClean="0">
              <a:latin typeface="Open Sans"/>
            </a:endParaRPr>
          </a:p>
          <a:p>
            <a:endParaRPr lang="en-US" sz="2400" dirty="0" smtClean="0">
              <a:latin typeface="Open Sans"/>
            </a:endParaRPr>
          </a:p>
          <a:p>
            <a:endParaRPr lang="en-US" sz="2400" dirty="0">
              <a:latin typeface="Open Sans"/>
            </a:endParaRPr>
          </a:p>
        </p:txBody>
      </p:sp>
    </p:spTree>
    <p:extLst>
      <p:ext uri="{BB962C8B-B14F-4D97-AF65-F5344CB8AC3E}">
        <p14:creationId xmlns:p14="http://schemas.microsoft.com/office/powerpoint/2010/main" val="3227479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910" y="990600"/>
            <a:ext cx="8915400" cy="2277547"/>
          </a:xfrm>
          <a:prstGeom prst="rect">
            <a:avLst/>
          </a:prstGeom>
          <a:noFill/>
        </p:spPr>
        <p:txBody>
          <a:bodyPr wrap="square" rtlCol="0">
            <a:spAutoFit/>
          </a:bodyPr>
          <a:lstStyle/>
          <a:p>
            <a:r>
              <a:rPr lang="en-US" sz="2600" b="1" dirty="0" smtClean="0">
                <a:latin typeface="Open Sans"/>
              </a:rPr>
              <a:t>How can we validate models?</a:t>
            </a:r>
          </a:p>
          <a:p>
            <a:r>
              <a:rPr lang="en-US" sz="2600" b="1" dirty="0" smtClean="0">
                <a:latin typeface="Open Sans"/>
              </a:rPr>
              <a:t>(whether they are full physics, or assimilative)</a:t>
            </a:r>
          </a:p>
          <a:p>
            <a:endParaRPr lang="en-US" sz="2600" dirty="0">
              <a:latin typeface="Open Sans"/>
            </a:endParaRPr>
          </a:p>
          <a:p>
            <a:r>
              <a:rPr lang="en-US" sz="2400" b="1" dirty="0" smtClean="0">
                <a:solidFill>
                  <a:srgbClr val="000090"/>
                </a:solidFill>
                <a:latin typeface="Open Sans"/>
              </a:rPr>
              <a:t>Method A: compare with data</a:t>
            </a:r>
          </a:p>
          <a:p>
            <a:pPr marL="342900" indent="-342900">
              <a:buFont typeface="Arial"/>
              <a:buChar char="•"/>
            </a:pPr>
            <a:r>
              <a:rPr lang="en-US" sz="2000" dirty="0" smtClean="0">
                <a:latin typeface="Open Sans"/>
              </a:rPr>
              <a:t>Always preferred, but recall data may have biases (error bars)</a:t>
            </a:r>
          </a:p>
          <a:p>
            <a:pPr marL="342900" indent="-342900">
              <a:buFont typeface="Arial"/>
              <a:buChar char="•"/>
            </a:pPr>
            <a:r>
              <a:rPr lang="en-US" sz="2000" dirty="0" smtClean="0">
                <a:latin typeface="Open Sans"/>
              </a:rPr>
              <a:t>There </a:t>
            </a:r>
            <a:r>
              <a:rPr lang="en-US" sz="2000" dirty="0">
                <a:latin typeface="Open Sans"/>
              </a:rPr>
              <a:t>will always be areas of agreement and </a:t>
            </a:r>
            <a:r>
              <a:rPr lang="en-US" sz="2000" dirty="0" smtClean="0">
                <a:latin typeface="Open Sans"/>
              </a:rPr>
              <a:t>disagreement</a:t>
            </a:r>
            <a:endParaRPr lang="en-US" sz="2000" dirty="0">
              <a:latin typeface="Open Sans"/>
            </a:endParaRPr>
          </a:p>
        </p:txBody>
      </p:sp>
      <p:pic>
        <p:nvPicPr>
          <p:cNvPr id="5" name="Picture 4" descr="C:\Users\mpilinski\Desktop\WORK\DICE\CME_20130317\paper_figures\dec2013revisions2\Farkle_3orb_ne_with_polarIDA_v2.png"/>
          <p:cNvPicPr/>
          <p:nvPr/>
        </p:nvPicPr>
        <p:blipFill rotWithShape="1">
          <a:blip r:embed="rId4" cstate="print">
            <a:extLst>
              <a:ext uri="{28A0092B-C50C-407E-A947-70E740481C1C}">
                <a14:useLocalDpi xmlns:a14="http://schemas.microsoft.com/office/drawing/2010/main" val="0"/>
              </a:ext>
            </a:extLst>
          </a:blip>
          <a:srcRect r="2697"/>
          <a:stretch/>
        </p:blipFill>
        <p:spPr bwMode="auto">
          <a:xfrm>
            <a:off x="3810000" y="3200400"/>
            <a:ext cx="5211211" cy="3581400"/>
          </a:xfrm>
          <a:prstGeom prst="rect">
            <a:avLst/>
          </a:prstGeom>
          <a:noFill/>
          <a:ln>
            <a:noFill/>
          </a:ln>
        </p:spPr>
      </p:pic>
      <p:sp>
        <p:nvSpPr>
          <p:cNvPr id="6" name="Rectangle 5"/>
          <p:cNvSpPr/>
          <p:nvPr/>
        </p:nvSpPr>
        <p:spPr>
          <a:xfrm>
            <a:off x="304800" y="3962400"/>
            <a:ext cx="3048000" cy="1569660"/>
          </a:xfrm>
          <a:prstGeom prst="rect">
            <a:avLst/>
          </a:prstGeom>
        </p:spPr>
        <p:txBody>
          <a:bodyPr wrap="square">
            <a:spAutoFit/>
          </a:bodyPr>
          <a:lstStyle/>
          <a:p>
            <a:pPr algn="just"/>
            <a:r>
              <a:rPr lang="en-US" sz="1200" b="1" dirty="0" smtClean="0">
                <a:latin typeface="Calibri" panose="020F0502020204030204" pitchFamily="34" charset="0"/>
              </a:rPr>
              <a:t>DICE </a:t>
            </a:r>
            <a:r>
              <a:rPr lang="en-US" sz="1200" b="1" dirty="0">
                <a:latin typeface="Calibri" panose="020F0502020204030204" pitchFamily="34" charset="0"/>
              </a:rPr>
              <a:t>plasma density observations compared with IDA4D assimilation of the south polar ionosphere.  Note that the enhanced densities observed by DICE (red arrows in the bottom plot) correspond to when the DICE satellite passes through a tongue of ionization during successive passes (red </a:t>
            </a:r>
            <a:r>
              <a:rPr lang="en-US" sz="1200" b="1" dirty="0" smtClean="0">
                <a:latin typeface="Calibri" panose="020F0502020204030204" pitchFamily="34" charset="0"/>
              </a:rPr>
              <a:t>arrows). </a:t>
            </a:r>
            <a:endParaRPr lang="en-US" sz="1200" b="1" dirty="0">
              <a:latin typeface="Calibri" panose="020F0502020204030204" pitchFamily="34" charset="0"/>
            </a:endParaRPr>
          </a:p>
        </p:txBody>
      </p:sp>
    </p:spTree>
    <p:extLst>
      <p:ext uri="{BB962C8B-B14F-4D97-AF65-F5344CB8AC3E}">
        <p14:creationId xmlns:p14="http://schemas.microsoft.com/office/powerpoint/2010/main" val="3014867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910" y="990600"/>
            <a:ext cx="8915400" cy="5786199"/>
          </a:xfrm>
          <a:prstGeom prst="rect">
            <a:avLst/>
          </a:prstGeom>
          <a:noFill/>
        </p:spPr>
        <p:txBody>
          <a:bodyPr wrap="square" rtlCol="0">
            <a:spAutoFit/>
          </a:bodyPr>
          <a:lstStyle/>
          <a:p>
            <a:r>
              <a:rPr lang="en-US" sz="2600" b="1" dirty="0" smtClean="0">
                <a:latin typeface="Open Sans"/>
              </a:rPr>
              <a:t>How can we validate models?</a:t>
            </a:r>
          </a:p>
          <a:p>
            <a:r>
              <a:rPr lang="en-US" sz="2600" b="1" dirty="0" smtClean="0">
                <a:latin typeface="Open Sans"/>
              </a:rPr>
              <a:t>(whether they are full physics, or assimilative)</a:t>
            </a:r>
          </a:p>
          <a:p>
            <a:endParaRPr lang="en-US" sz="2600" dirty="0">
              <a:latin typeface="Open Sans"/>
            </a:endParaRPr>
          </a:p>
          <a:p>
            <a:r>
              <a:rPr lang="en-US" sz="2400" b="1" dirty="0" smtClean="0">
                <a:solidFill>
                  <a:srgbClr val="000090"/>
                </a:solidFill>
                <a:latin typeface="Open Sans"/>
              </a:rPr>
              <a:t>Method A: compare with data</a:t>
            </a:r>
          </a:p>
          <a:p>
            <a:pPr marL="342900" indent="-342900">
              <a:buFont typeface="Arial"/>
              <a:buChar char="•"/>
            </a:pPr>
            <a:r>
              <a:rPr lang="en-US" sz="2000" dirty="0" smtClean="0">
                <a:latin typeface="Open Sans"/>
              </a:rPr>
              <a:t>Always preferred, but recall data may have biases (error bars)</a:t>
            </a:r>
          </a:p>
          <a:p>
            <a:pPr marL="342900" indent="-342900">
              <a:buFont typeface="Arial"/>
              <a:buChar char="•"/>
            </a:pPr>
            <a:r>
              <a:rPr lang="en-US" sz="2000" dirty="0" smtClean="0">
                <a:latin typeface="Open Sans"/>
              </a:rPr>
              <a:t>There </a:t>
            </a:r>
            <a:r>
              <a:rPr lang="en-US" sz="2000" dirty="0">
                <a:latin typeface="Open Sans"/>
              </a:rPr>
              <a:t>will always be areas of agreement and </a:t>
            </a:r>
            <a:r>
              <a:rPr lang="en-US" sz="2000" dirty="0" smtClean="0">
                <a:latin typeface="Open Sans"/>
              </a:rPr>
              <a:t>disagreement</a:t>
            </a:r>
            <a:endParaRPr lang="en-US" sz="2000" dirty="0">
              <a:latin typeface="Open Sans"/>
            </a:endParaRPr>
          </a:p>
          <a:p>
            <a:pPr marL="342900" indent="-342900">
              <a:buFont typeface="Arial"/>
              <a:buChar char="•"/>
            </a:pPr>
            <a:r>
              <a:rPr lang="en-US" sz="2000" dirty="0" smtClean="0">
                <a:latin typeface="Open Sans"/>
              </a:rPr>
              <a:t>You may have assimilated the control data into the assimilative model</a:t>
            </a:r>
          </a:p>
          <a:p>
            <a:pPr marL="574675" indent="-231775">
              <a:buFont typeface="Courier New"/>
              <a:buChar char="o"/>
            </a:pPr>
            <a:r>
              <a:rPr lang="en-US" sz="2000" dirty="0" smtClean="0">
                <a:latin typeface="Open Sans"/>
              </a:rPr>
              <a:t>Does the assimilative model agree with the assimilated control data?</a:t>
            </a:r>
          </a:p>
          <a:p>
            <a:pPr marL="574675" indent="-231775">
              <a:buFont typeface="Courier New"/>
              <a:buChar char="o"/>
            </a:pPr>
            <a:r>
              <a:rPr lang="en-US" sz="2000" dirty="0" smtClean="0">
                <a:latin typeface="Open Sans"/>
              </a:rPr>
              <a:t>Can you re-run the assimilation without the control dataset?</a:t>
            </a:r>
          </a:p>
          <a:p>
            <a:endParaRPr lang="en-US" sz="2400" dirty="0">
              <a:latin typeface="Open Sans"/>
            </a:endParaRPr>
          </a:p>
          <a:p>
            <a:r>
              <a:rPr lang="en-US" sz="2400" b="1" dirty="0" smtClean="0">
                <a:solidFill>
                  <a:srgbClr val="000090"/>
                </a:solidFill>
                <a:latin typeface="Open Sans"/>
              </a:rPr>
              <a:t>Method B: compare with another model</a:t>
            </a:r>
          </a:p>
          <a:p>
            <a:pPr marL="342900" indent="-342900">
              <a:buFont typeface="Arial"/>
              <a:buChar char="•"/>
            </a:pPr>
            <a:r>
              <a:rPr lang="en-US" sz="2000" dirty="0" smtClean="0">
                <a:latin typeface="Open Sans"/>
              </a:rPr>
              <a:t>Assuming one model reproduces the real world, we can use it as a standard to measure the performance of other models </a:t>
            </a:r>
            <a:r>
              <a:rPr lang="en-US" sz="2000" dirty="0" smtClean="0">
                <a:solidFill>
                  <a:srgbClr val="FF0000"/>
                </a:solidFill>
                <a:latin typeface="Open Sans"/>
              </a:rPr>
              <a:t>(</a:t>
            </a:r>
            <a:r>
              <a:rPr lang="en-US" sz="2000" b="1" u="sng" dirty="0" smtClean="0">
                <a:solidFill>
                  <a:srgbClr val="FF0000"/>
                </a:solidFill>
                <a:latin typeface="Open Sans"/>
              </a:rPr>
              <a:t>big assumption!</a:t>
            </a:r>
            <a:r>
              <a:rPr lang="en-US" sz="2000" dirty="0" smtClean="0">
                <a:solidFill>
                  <a:srgbClr val="FF0000"/>
                </a:solidFill>
                <a:latin typeface="Open Sans"/>
              </a:rPr>
              <a:t>)</a:t>
            </a:r>
          </a:p>
          <a:p>
            <a:pPr marL="342900" indent="-342900">
              <a:buFont typeface="Arial"/>
              <a:buChar char="•"/>
            </a:pPr>
            <a:r>
              <a:rPr lang="en-US" sz="2000" dirty="0" smtClean="0">
                <a:latin typeface="Open Sans"/>
              </a:rPr>
              <a:t>Presumably an assimilative model is expected to be best long-term</a:t>
            </a:r>
          </a:p>
          <a:p>
            <a:r>
              <a:rPr lang="en-US" sz="2000" dirty="0" smtClean="0">
                <a:latin typeface="Open Sans"/>
              </a:rPr>
              <a:t>			(Assumes lots of high quality data – e.g. ECMWF)</a:t>
            </a:r>
          </a:p>
          <a:p>
            <a:pPr marL="342900" indent="-342900">
              <a:buFont typeface="Arial"/>
              <a:buChar char="•"/>
            </a:pPr>
            <a:r>
              <a:rPr lang="en-US" sz="2000" dirty="0" smtClean="0">
                <a:latin typeface="Open Sans"/>
              </a:rPr>
              <a:t>There will always be areas of agreement and disagreement</a:t>
            </a:r>
          </a:p>
          <a:p>
            <a:pPr marL="342900" indent="-342900">
              <a:buFont typeface="Arial"/>
              <a:buChar char="•"/>
            </a:pPr>
            <a:endParaRPr lang="en-US" sz="2000" dirty="0">
              <a:latin typeface="Open Sans"/>
            </a:endParaRPr>
          </a:p>
        </p:txBody>
      </p:sp>
    </p:spTree>
    <p:extLst>
      <p:ext uri="{BB962C8B-B14F-4D97-AF65-F5344CB8AC3E}">
        <p14:creationId xmlns:p14="http://schemas.microsoft.com/office/powerpoint/2010/main" val="35538938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p:cNvSpPr txBox="1">
            <a:spLocks/>
          </p:cNvSpPr>
          <p:nvPr/>
        </p:nvSpPr>
        <p:spPr bwMode="auto">
          <a:xfrm>
            <a:off x="76200" y="-152400"/>
            <a:ext cx="6629400" cy="83820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eaLnBrk="0" fontAlgn="base" hangingPunct="0">
              <a:spcBef>
                <a:spcPct val="0"/>
              </a:spcBef>
              <a:spcAft>
                <a:spcPct val="0"/>
              </a:spcAft>
            </a:pPr>
            <a:r>
              <a:rPr lang="en-US" sz="2800" b="1" dirty="0" smtClean="0">
                <a:solidFill>
                  <a:schemeClr val="bg1"/>
                </a:solidFill>
                <a:latin typeface="Open Sans"/>
                <a:cs typeface="Calibri" pitchFamily="34" charset="0"/>
              </a:rPr>
              <a:t>Title of slide goes here</a:t>
            </a:r>
          </a:p>
        </p:txBody>
      </p:sp>
      <p:sp>
        <p:nvSpPr>
          <p:cNvPr id="2" name="TextBox 1"/>
          <p:cNvSpPr txBox="1"/>
          <p:nvPr/>
        </p:nvSpPr>
        <p:spPr>
          <a:xfrm>
            <a:off x="25400" y="762000"/>
            <a:ext cx="8915400" cy="1046440"/>
          </a:xfrm>
          <a:prstGeom prst="rect">
            <a:avLst/>
          </a:prstGeom>
          <a:noFill/>
        </p:spPr>
        <p:txBody>
          <a:bodyPr wrap="square" rtlCol="0">
            <a:spAutoFit/>
          </a:bodyPr>
          <a:lstStyle/>
          <a:p>
            <a:r>
              <a:rPr lang="en-US" sz="2600" b="1" dirty="0" smtClean="0">
                <a:latin typeface="Open Sans"/>
              </a:rPr>
              <a:t>Metrics for Validation </a:t>
            </a:r>
          </a:p>
          <a:p>
            <a:pPr marL="285750" indent="-285750">
              <a:buFont typeface="Arial"/>
              <a:buChar char="•"/>
            </a:pPr>
            <a:r>
              <a:rPr lang="en-US" b="1" dirty="0">
                <a:latin typeface="Open Sans"/>
              </a:rPr>
              <a:t>D</a:t>
            </a:r>
            <a:r>
              <a:rPr lang="en-US" b="1" dirty="0" smtClean="0">
                <a:latin typeface="Open Sans"/>
              </a:rPr>
              <a:t>epends on customer needs (no absolute)</a:t>
            </a:r>
          </a:p>
          <a:p>
            <a:pPr marL="285750" indent="-285750">
              <a:buFont typeface="Arial"/>
              <a:buChar char="•"/>
            </a:pPr>
            <a:r>
              <a:rPr lang="en-US" b="1" dirty="0" smtClean="0">
                <a:latin typeface="Open Sans"/>
              </a:rPr>
              <a:t>Similar problem for water vapor in troposphere (i.e. </a:t>
            </a:r>
            <a:r>
              <a:rPr lang="en-US" b="1" smtClean="0">
                <a:latin typeface="Open Sans"/>
              </a:rPr>
              <a:t>height profile</a:t>
            </a:r>
            <a:r>
              <a:rPr lang="en-US" b="1" dirty="0" smtClean="0">
                <a:latin typeface="Open Sans"/>
              </a:rPr>
              <a:t>)</a:t>
            </a:r>
            <a:endParaRPr lang="en-US" sz="2600" dirty="0">
              <a:latin typeface="Open Sans"/>
            </a:endParaRPr>
          </a:p>
        </p:txBody>
      </p:sp>
      <p:pic>
        <p:nvPicPr>
          <p:cNvPr id="5" name="Picture 4"/>
          <p:cNvPicPr>
            <a:picLocks noChangeAspect="1"/>
          </p:cNvPicPr>
          <p:nvPr/>
        </p:nvPicPr>
        <p:blipFill>
          <a:blip r:embed="rId4"/>
          <a:stretch>
            <a:fillRect/>
          </a:stretch>
        </p:blipFill>
        <p:spPr>
          <a:xfrm>
            <a:off x="228600" y="2590800"/>
            <a:ext cx="4453479" cy="4038600"/>
          </a:xfrm>
          <a:prstGeom prst="rect">
            <a:avLst/>
          </a:prstGeom>
        </p:spPr>
      </p:pic>
      <p:sp>
        <p:nvSpPr>
          <p:cNvPr id="3" name="TextBox 2"/>
          <p:cNvSpPr txBox="1"/>
          <p:nvPr/>
        </p:nvSpPr>
        <p:spPr>
          <a:xfrm>
            <a:off x="5105400" y="2667000"/>
            <a:ext cx="3505200" cy="3139321"/>
          </a:xfrm>
          <a:prstGeom prst="rect">
            <a:avLst/>
          </a:prstGeom>
          <a:solidFill>
            <a:schemeClr val="tx2">
              <a:lumMod val="40000"/>
              <a:lumOff val="60000"/>
            </a:schemeClr>
          </a:solidFill>
          <a:ln>
            <a:solidFill>
              <a:srgbClr val="000090"/>
            </a:solidFill>
          </a:ln>
        </p:spPr>
        <p:txBody>
          <a:bodyPr wrap="square" rtlCol="0">
            <a:spAutoFit/>
          </a:bodyPr>
          <a:lstStyle/>
          <a:p>
            <a:r>
              <a:rPr lang="en-US" b="1" u="sng" dirty="0" smtClean="0">
                <a:latin typeface="Arial"/>
                <a:cs typeface="Arial"/>
              </a:rPr>
              <a:t>Types of application:</a:t>
            </a:r>
          </a:p>
          <a:p>
            <a:pPr marL="285750" indent="-285750">
              <a:buFont typeface="Arial"/>
              <a:buChar char="•"/>
            </a:pPr>
            <a:r>
              <a:rPr lang="en-US" b="1" dirty="0" smtClean="0">
                <a:latin typeface="Arial"/>
                <a:cs typeface="Arial"/>
              </a:rPr>
              <a:t>In-situ</a:t>
            </a:r>
          </a:p>
          <a:p>
            <a:pPr marL="285750" indent="-285750">
              <a:buFont typeface="Arial"/>
              <a:buChar char="•"/>
            </a:pPr>
            <a:r>
              <a:rPr lang="en-US" b="1" dirty="0" smtClean="0">
                <a:latin typeface="Arial"/>
                <a:cs typeface="Arial"/>
              </a:rPr>
              <a:t>Profiles</a:t>
            </a:r>
          </a:p>
          <a:p>
            <a:pPr marL="285750" indent="-285750">
              <a:buFont typeface="Arial"/>
              <a:buChar char="•"/>
            </a:pPr>
            <a:r>
              <a:rPr lang="en-US" b="1" dirty="0" smtClean="0">
                <a:latin typeface="Arial"/>
                <a:cs typeface="Arial"/>
              </a:rPr>
              <a:t>Integrated</a:t>
            </a:r>
          </a:p>
          <a:p>
            <a:endParaRPr lang="en-US" b="1" dirty="0" smtClean="0">
              <a:latin typeface="Arial"/>
              <a:cs typeface="Arial"/>
            </a:endParaRPr>
          </a:p>
          <a:p>
            <a:r>
              <a:rPr lang="en-US" b="1" u="sng" dirty="0" smtClean="0">
                <a:latin typeface="Arial"/>
                <a:cs typeface="Arial"/>
              </a:rPr>
              <a:t>Types of Metric</a:t>
            </a:r>
            <a:endParaRPr lang="en-US" b="1" u="sng" dirty="0">
              <a:latin typeface="Arial"/>
              <a:cs typeface="Arial"/>
            </a:endParaRPr>
          </a:p>
          <a:p>
            <a:r>
              <a:rPr lang="en-US" b="1" dirty="0" smtClean="0">
                <a:latin typeface="Arial"/>
                <a:cs typeface="Arial"/>
              </a:rPr>
              <a:t>% error in NmF2 (local, global)</a:t>
            </a:r>
          </a:p>
          <a:p>
            <a:r>
              <a:rPr lang="en-US" b="1" dirty="0" smtClean="0">
                <a:latin typeface="Arial"/>
                <a:cs typeface="Arial"/>
              </a:rPr>
              <a:t>% error in HmF2 (local, global)</a:t>
            </a:r>
          </a:p>
          <a:p>
            <a:r>
              <a:rPr lang="en-US" b="1" dirty="0" smtClean="0">
                <a:latin typeface="Arial"/>
                <a:cs typeface="Arial"/>
              </a:rPr>
              <a:t>% error in Ne(h)</a:t>
            </a:r>
          </a:p>
          <a:p>
            <a:r>
              <a:rPr lang="en-US" b="1" dirty="0" smtClean="0">
                <a:latin typeface="Arial"/>
                <a:cs typeface="Arial"/>
              </a:rPr>
              <a:t>% error in TEC</a:t>
            </a:r>
          </a:p>
          <a:p>
            <a:r>
              <a:rPr lang="en-US" b="1" dirty="0" smtClean="0">
                <a:latin typeface="Arial"/>
                <a:cs typeface="Arial"/>
              </a:rPr>
              <a:t>RMS, </a:t>
            </a:r>
            <a:r>
              <a:rPr lang="en-US" b="1" dirty="0" err="1" smtClean="0">
                <a:latin typeface="Arial"/>
                <a:cs typeface="Arial"/>
              </a:rPr>
              <a:t>etc</a:t>
            </a:r>
            <a:endParaRPr lang="en-US" b="1" dirty="0">
              <a:latin typeface="Arial"/>
              <a:cs typeface="Arial"/>
            </a:endParaRPr>
          </a:p>
        </p:txBody>
      </p:sp>
    </p:spTree>
    <p:extLst>
      <p:ext uri="{BB962C8B-B14F-4D97-AF65-F5344CB8AC3E}">
        <p14:creationId xmlns:p14="http://schemas.microsoft.com/office/powerpoint/2010/main" val="3521579822"/>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bodyPr vert="horz" anchor="b" anchorCtr="0">
        <a:noAutofit/>
      </a:bodyPr>
      <a:lstStyle>
        <a:defPPr fontAlgn="auto">
          <a:spcAft>
            <a:spcPts val="0"/>
          </a:spcAft>
          <a:defRPr sz="3200" dirty="0" smtClean="0">
            <a:solidFill>
              <a:srgbClr val="0070C0"/>
            </a:solidFill>
            <a:effectLs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637</Words>
  <Application>Microsoft Macintosh PowerPoint</Application>
  <PresentationFormat>On-screen Show (4:3)</PresentationFormat>
  <Paragraphs>165</Paragraphs>
  <Slides>12</Slides>
  <Notes>7</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Origin</vt:lpstr>
      <vt:lpstr>PowerPoint Presentation</vt:lpstr>
      <vt:lpstr>PowerPoint Presentation</vt:lpstr>
      <vt:lpstr> http://www.youtube.com/4spaceweather</vt:lpstr>
      <vt:lpstr>PowerPoint Presentation</vt:lpstr>
      <vt:lpstr>ASTRA IDA4D Model</vt:lpstr>
      <vt:lpstr>PowerPoint Presentation</vt:lpstr>
      <vt:lpstr>PowerPoint Presentation</vt:lpstr>
      <vt:lpstr>PowerPoint Presentation</vt:lpstr>
      <vt:lpstr>PowerPoint Presentation</vt:lpstr>
      <vt:lpstr>PowerPoint Presentation</vt:lpstr>
      <vt:lpstr>March 17th SED Observations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 Engineering | Bus. Development Teams</dc:title>
  <dc:creator>gthompson</dc:creator>
  <cp:lastModifiedBy>Geoff Crowley</cp:lastModifiedBy>
  <cp:revision>97</cp:revision>
  <dcterms:created xsi:type="dcterms:W3CDTF">2014-05-16T03:17:01Z</dcterms:created>
  <dcterms:modified xsi:type="dcterms:W3CDTF">2014-12-15T00:13:13Z</dcterms:modified>
</cp:coreProperties>
</file>