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2" r:id="rId5"/>
    <p:sldId id="296" r:id="rId6"/>
    <p:sldId id="291" r:id="rId7"/>
    <p:sldId id="297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E175-375D-429E-BADE-E0B0E5AB619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AE94-C638-4B5C-8DEF-9131F297E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Challenges in Data Availability for Model Validation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Yongliang Zhang and Larry Paxton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JHU/APL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CEDAR Workshop, June 20, 2016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availability and coverage</a:t>
            </a:r>
          </a:p>
          <a:p>
            <a:r>
              <a:rPr lang="en-US" dirty="0" smtClean="0"/>
              <a:t>Understanding limitations in data</a:t>
            </a:r>
          </a:p>
          <a:p>
            <a:pPr lvl="1"/>
            <a:r>
              <a:rPr lang="en-US" dirty="0" smtClean="0"/>
              <a:t>Error level, bias, contaminations, spatial/time resolutions </a:t>
            </a:r>
          </a:p>
          <a:p>
            <a:r>
              <a:rPr lang="en-US" dirty="0" smtClean="0"/>
              <a:t>Understanding limitations in models</a:t>
            </a:r>
          </a:p>
          <a:p>
            <a:pPr lvl="1"/>
            <a:r>
              <a:rPr lang="en-US" dirty="0" smtClean="0"/>
              <a:t>Assumptions, error levels, spatial/time resolutions</a:t>
            </a:r>
          </a:p>
          <a:p>
            <a:r>
              <a:rPr lang="en-US" dirty="0" smtClean="0"/>
              <a:t>Model-Data comparison </a:t>
            </a:r>
          </a:p>
          <a:p>
            <a:pPr lvl="1"/>
            <a:r>
              <a:rPr lang="en-US" dirty="0" smtClean="0"/>
              <a:t>Data reduction (global averaged)</a:t>
            </a:r>
          </a:p>
          <a:p>
            <a:pPr lvl="1"/>
            <a:r>
              <a:rPr lang="en-US" dirty="0" smtClean="0"/>
              <a:t>4-D comparison (spatial and time)</a:t>
            </a:r>
          </a:p>
          <a:p>
            <a:pPr lvl="1"/>
            <a:r>
              <a:rPr lang="en-US" dirty="0" smtClean="0"/>
              <a:t>Impact of limited data coverage</a:t>
            </a:r>
          </a:p>
          <a:p>
            <a:pPr lvl="1"/>
            <a:r>
              <a:rPr lang="en-US" dirty="0" smtClean="0"/>
              <a:t>Improving physical understanding </a:t>
            </a:r>
          </a:p>
          <a:p>
            <a:pPr lvl="1"/>
            <a:r>
              <a:rPr lang="en-US" dirty="0" smtClean="0"/>
              <a:t>Recommendation for future improvement    </a:t>
            </a:r>
          </a:p>
        </p:txBody>
      </p:sp>
    </p:spTree>
    <p:extLst>
      <p:ext uri="{BB962C8B-B14F-4D97-AF65-F5344CB8AC3E}">
        <p14:creationId xmlns:p14="http://schemas.microsoft.com/office/powerpoint/2010/main" val="81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Data Availability and Coverage</a:t>
            </a:r>
            <a:endParaRPr lang="en-US" sz="3200" dirty="0"/>
          </a:p>
        </p:txBody>
      </p:sp>
      <p:pic>
        <p:nvPicPr>
          <p:cNvPr id="6148" name="Picture 4" descr="http://guvi.jhuapl.edu/site/gallery/galleries-l3on2/2015/ON2_2015_0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838200"/>
            <a:ext cx="52482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465" y="3548952"/>
            <a:ext cx="709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 Global coverage (one day), (2) pixel dependent UT, (3) roughly same LT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Quiet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3933824"/>
            <a:ext cx="8458201" cy="2771776"/>
            <a:chOff x="457200" y="3933824"/>
            <a:chExt cx="8458201" cy="2771776"/>
          </a:xfrm>
        </p:grpSpPr>
        <p:pic>
          <p:nvPicPr>
            <p:cNvPr id="6146" name="Picture 2" descr="http://guvi.jhuapl.edu/site/gallery/galleries-l3on2/2015/ON2_2015_07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99" y="3933824"/>
              <a:ext cx="5248275" cy="277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7200" y="5124769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Storm time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1" y="49862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Variation in time and space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302668" y="2574758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845104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124999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SI-12 proton aurora, global coverage, </a:t>
            </a:r>
          </a:p>
          <a:p>
            <a:r>
              <a:rPr lang="en-US" sz="1400" dirty="0" smtClean="0"/>
              <a:t>2-min, 100-200km resolutions, mapping accuracy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05400" y="273085"/>
            <a:ext cx="6143625" cy="5772521"/>
            <a:chOff x="2819400" y="409575"/>
            <a:chExt cx="6143625" cy="57725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9575"/>
              <a:ext cx="6143625" cy="48291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59100" y="5443432"/>
              <a:ext cx="3886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</a:rPr>
                <a:t>GUVI and SSUSI: 25 km or less resolution, slightly different UT for each pixel, revisit time ~98min, relatively accurate mapping. 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Global Average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236732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Qian et al., 2009 JGR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38" y="1219200"/>
            <a:ext cx="7315200" cy="399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8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O/N2: TIMEGCM and GUVI</a:t>
            </a:r>
            <a:endParaRPr lang="en-US" sz="3600" dirty="0"/>
          </a:p>
        </p:txBody>
      </p:sp>
      <p:pic>
        <p:nvPicPr>
          <p:cNvPr id="1026" name="Picture 2" descr="http://onlinelibrary.wiley.com/store/10.1029/2004JA010990/asset/image_n/jgra17859-fig-0003.png?v=1&amp;t=ipek1x9t&amp;s=7369c9ff95c6a5c467c0083521ed518749be97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3" y="914400"/>
            <a:ext cx="7162800" cy="46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3063" y="6400800"/>
            <a:ext cx="224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Meier et al., 2005 JGR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70966"/>
            <a:ext cx="674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distribution: Similarity (quiet time) and difference (storm time)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Global average: May be similar between model </a:t>
            </a:r>
            <a:r>
              <a:rPr lang="en-US" smtClean="0">
                <a:solidFill>
                  <a:srgbClr val="C00000"/>
                </a:solidFill>
              </a:rPr>
              <a:t>and data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Neutral density comparison: CHAMP (orbital averaged) and models</a:t>
            </a:r>
            <a:br>
              <a:rPr lang="en-US" sz="2000" dirty="0" smtClean="0"/>
            </a:br>
            <a:r>
              <a:rPr lang="en-US" sz="2000" dirty="0" smtClean="0"/>
              <a:t>Orbital average: ignore the spatial variation </a:t>
            </a:r>
            <a:br>
              <a:rPr lang="en-US" sz="2000" dirty="0" smtClean="0"/>
            </a:br>
            <a:r>
              <a:rPr lang="en-US" sz="1300" dirty="0" smtClean="0"/>
              <a:t>2014 GEM mini-workshop report by </a:t>
            </a:r>
            <a:r>
              <a:rPr lang="en-US" sz="1300" dirty="0" err="1" smtClean="0"/>
              <a:t>Emine</a:t>
            </a:r>
            <a:r>
              <a:rPr lang="en-US" sz="1300" dirty="0"/>
              <a:t> </a:t>
            </a:r>
            <a:r>
              <a:rPr lang="en-US" sz="1300" dirty="0" err="1" smtClean="0"/>
              <a:t>Ceren</a:t>
            </a:r>
            <a:r>
              <a:rPr lang="en-US" sz="1300" dirty="0" smtClean="0"/>
              <a:t> </a:t>
            </a:r>
            <a:r>
              <a:rPr lang="en-US" sz="1300" dirty="0" err="1" smtClean="0"/>
              <a:t>Kalafatoglu</a:t>
            </a:r>
            <a:r>
              <a:rPr lang="en-US" sz="1300" dirty="0" smtClean="0"/>
              <a:t>, Ja Soon Shim, Masha</a:t>
            </a:r>
            <a:r>
              <a:rPr lang="en-US" sz="1300" dirty="0"/>
              <a:t> </a:t>
            </a:r>
            <a:r>
              <a:rPr lang="en-US" sz="1300" dirty="0" smtClean="0"/>
              <a:t>Kuznetsova,</a:t>
            </a:r>
            <a:r>
              <a:rPr lang="en-US" sz="1300" dirty="0"/>
              <a:t> </a:t>
            </a:r>
            <a:r>
              <a:rPr lang="en-US" sz="1300" dirty="0" err="1" smtClean="0"/>
              <a:t>Zerefsan</a:t>
            </a:r>
            <a:r>
              <a:rPr lang="en-US" sz="1300" dirty="0"/>
              <a:t> </a:t>
            </a:r>
            <a:r>
              <a:rPr lang="en-US" sz="1300" dirty="0" err="1" smtClean="0"/>
              <a:t>Kaymaz</a:t>
            </a:r>
            <a:endParaRPr lang="en-US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295400"/>
            <a:ext cx="7560804" cy="53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1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raised by </a:t>
            </a:r>
            <a:br>
              <a:rPr lang="en-US" sz="3200" dirty="0" smtClean="0"/>
            </a:br>
            <a:r>
              <a:rPr lang="en-US" sz="3200" dirty="0" smtClean="0"/>
              <a:t>model-data comparison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For neutral density</a:t>
            </a:r>
          </a:p>
          <a:p>
            <a:pPr lvl="1"/>
            <a:r>
              <a:rPr lang="en-US" sz="2400" dirty="0" smtClean="0"/>
              <a:t>Limitation by comparing global average only </a:t>
            </a:r>
            <a:r>
              <a:rPr lang="en-US" sz="1900" dirty="0" smtClean="0"/>
              <a:t>(unknown global morphology)</a:t>
            </a:r>
          </a:p>
          <a:p>
            <a:pPr lvl="1"/>
            <a:r>
              <a:rPr lang="en-US" sz="2400" dirty="0" smtClean="0"/>
              <a:t>Competition between heating and cooling</a:t>
            </a:r>
          </a:p>
          <a:p>
            <a:pPr lvl="1"/>
            <a:r>
              <a:rPr lang="en-US" sz="2400" dirty="0" smtClean="0"/>
              <a:t>Correct portions of Joule and particle heating </a:t>
            </a:r>
            <a:r>
              <a:rPr lang="en-US" sz="1600" dirty="0" smtClean="0"/>
              <a:t>(validation by multiple data sets)</a:t>
            </a:r>
          </a:p>
          <a:p>
            <a:pPr lvl="1"/>
            <a:r>
              <a:rPr lang="en-US" sz="2400" dirty="0" smtClean="0"/>
              <a:t>Correct cooling (CO2, NO, adiabatic) specification </a:t>
            </a:r>
          </a:p>
          <a:p>
            <a:r>
              <a:rPr lang="en-US" sz="2400" dirty="0" smtClean="0"/>
              <a:t>Biases (Systematic versus morphological)</a:t>
            </a:r>
          </a:p>
          <a:p>
            <a:pPr lvl="1"/>
            <a:r>
              <a:rPr lang="en-US" sz="2000" dirty="0" smtClean="0"/>
              <a:t>Morphological bias may indicate missing physics?</a:t>
            </a:r>
          </a:p>
          <a:p>
            <a:pPr lvl="1"/>
            <a:r>
              <a:rPr lang="en-US" sz="2000" dirty="0" smtClean="0"/>
              <a:t>Systematic bias may suggest a simple issue?</a:t>
            </a:r>
          </a:p>
          <a:p>
            <a:pPr lvl="1"/>
            <a:r>
              <a:rPr lang="en-US" sz="2000" dirty="0" smtClean="0"/>
              <a:t>The ideal case: model results match multiple observations in 3-D space and over a sufficient time interval. 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The reality:  Model results match data over a limited space and time. Solutions: bring in different data sets/types (e.g. aurora /particle+ ionosphere + neutral, </a:t>
            </a:r>
            <a:r>
              <a:rPr lang="en-US" sz="2000" dirty="0" err="1" smtClean="0">
                <a:solidFill>
                  <a:srgbClr val="C00000"/>
                </a:solidFill>
              </a:rPr>
              <a:t>etc</a:t>
            </a:r>
            <a:r>
              <a:rPr lang="en-US" sz="2000" dirty="0" smtClean="0">
                <a:solidFill>
                  <a:srgbClr val="C00000"/>
                </a:solidFill>
              </a:rPr>
              <a:t>).     </a:t>
            </a:r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326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Challenges in Data Availability for Model Validation</vt:lpstr>
      <vt:lpstr>Outline</vt:lpstr>
      <vt:lpstr>Data Availability and Coverage</vt:lpstr>
      <vt:lpstr>PowerPoint Presentation</vt:lpstr>
      <vt:lpstr>Global Average</vt:lpstr>
      <vt:lpstr>O/N2: TIMEGCM and GUVI</vt:lpstr>
      <vt:lpstr>Neutral density comparison: CHAMP (orbital averaged) and models Orbital average: ignore the spatial variation  2014 GEM mini-workshop report by Emine Ceren Kalafatoglu, Ja Soon Shim, Masha Kuznetsova, Zerefsan Kaymaz</vt:lpstr>
      <vt:lpstr>Questions raised by  model-data comparison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Auroral Boundary From FUV Imagers for Validation of Auroral Products at the CCMC</dc:title>
  <dc:creator>Zhang, Yongliang</dc:creator>
  <cp:lastModifiedBy>Zhang, Yongliang</cp:lastModifiedBy>
  <cp:revision>134</cp:revision>
  <dcterms:created xsi:type="dcterms:W3CDTF">2016-04-12T22:27:55Z</dcterms:created>
  <dcterms:modified xsi:type="dcterms:W3CDTF">2016-06-17T20:54:53Z</dcterms:modified>
</cp:coreProperties>
</file>