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5612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2812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0012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7212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45561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6" d="100"/>
          <a:sy n="76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264959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</p:spPr>
        <p:txBody>
          <a:bodyPr lIns="45713" tIns="45713" rIns="45713" bIns="45713" anchor="ctr"/>
          <a:lstStyle/>
          <a:p>
            <a:endParaRPr/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</p:spPr>
        <p:txBody>
          <a:bodyPr lIns="45713" tIns="45713" rIns="45713" bIns="45713"/>
          <a:lstStyle/>
          <a:p>
            <a:endParaRPr/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8190" y="6404299"/>
            <a:ext cx="258611" cy="269227"/>
          </a:xfrm>
          <a:prstGeom prst="rect">
            <a:avLst/>
          </a:prstGeom>
          <a:ln w="12700">
            <a:miter lim="400000"/>
          </a:ln>
        </p:spPr>
        <p:txBody>
          <a:bodyPr wrap="none" lIns="45713" tIns="45713" rIns="45713" bIns="45713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xmlns:p14="http://schemas.microsoft.com/office/powerpoint/2010/main" spd="med"/>
  <p:txStyles>
    <p:titleStyle>
      <a:lvl1pPr marL="0" marR="0" indent="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45720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91440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137160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1828800" algn="ct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1312" marR="0" indent="-341312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1957" marR="0" indent="-324757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7083" marR="0" indent="-302683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4820" marR="0" indent="-363220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32377" marR="0" indent="-403577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89577" marR="0" indent="-403577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46777" marR="0" indent="-403577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603977" marR="0" indent="-403577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61177" marR="0" indent="-403577" algn="l" defTabSz="455612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5612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2812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0012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7212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5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gif"/><Relationship Id="rId3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gif"/><Relationship Id="rId3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66214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 sz="4500" b="1">
                <a:latin typeface="Arial"/>
                <a:ea typeface="Arial"/>
                <a:cs typeface="Arial"/>
                <a:sym typeface="Arial"/>
              </a:defRPr>
            </a:pPr>
            <a:r>
              <a:t>Precipitation into the ionosphere</a:t>
            </a:r>
            <a:br/>
            <a:r>
              <a:t>applied to </a:t>
            </a:r>
            <a:br/>
            <a:r>
              <a:t>spacecraft charging. </a:t>
            </a:r>
          </a:p>
          <a:p>
            <a:pPr>
              <a:defRPr sz="4500" b="1">
                <a:latin typeface="Arial"/>
                <a:ea typeface="Arial"/>
                <a:cs typeface="Arial"/>
                <a:sym typeface="Arial"/>
              </a:defRPr>
            </a:pPr>
            <a:r>
              <a:t/>
            </a:r>
            <a:br/>
            <a:r>
              <a:rPr sz="3000" b="0">
                <a:latin typeface="Calibri"/>
                <a:ea typeface="Calibri"/>
                <a:cs typeface="Calibri"/>
                <a:sym typeface="Calibri"/>
              </a:rPr>
              <a:t>L. Rastaetter, J. Minow    	  </a:t>
            </a:r>
            <a:br>
              <a:rPr sz="3000" b="0">
                <a:latin typeface="Calibri"/>
                <a:ea typeface="Calibri"/>
                <a:cs typeface="Calibri"/>
                <a:sym typeface="Calibri"/>
              </a:rPr>
            </a:br>
            <a:endParaRPr sz="3000" b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CCMC-logo-jpg.jpeg" descr="CCMC-logo-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0"/>
            <a:ext cx="1295400" cy="10588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body" idx="4294967295"/>
          </p:nvPr>
        </p:nvSpPr>
        <p:spPr>
          <a:xfrm>
            <a:off x="457200" y="977900"/>
            <a:ext cx="8229600" cy="5257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>
              <a:buSzTx/>
              <a:buFontTx/>
              <a:buNone/>
            </a:pPr>
            <a:r>
              <a:t>Low Earth Orbiting (LEO) satellites may be subject to surface charging events caused by:</a:t>
            </a:r>
          </a:p>
          <a:p>
            <a:pPr marL="759883" lvl="1" indent="-302683">
              <a:defRPr sz="2800"/>
            </a:pPr>
            <a:r>
              <a:t>precipitation (above certain particle energies)</a:t>
            </a:r>
          </a:p>
          <a:p>
            <a:pPr marL="759883" lvl="1" indent="-302683">
              <a:defRPr sz="2800"/>
            </a:pPr>
            <a:r>
              <a:t>(absence of) sunlight </a:t>
            </a:r>
          </a:p>
          <a:p>
            <a:pPr marL="759883" lvl="1" indent="-302683">
              <a:defRPr sz="2800"/>
            </a:pPr>
            <a:r>
              <a:t>electrical changes at photovoltaic arrays </a:t>
            </a:r>
            <a:br/>
            <a:r>
              <a:t>at day-night transitions</a:t>
            </a:r>
          </a:p>
          <a:p>
            <a:pPr marL="0" indent="0">
              <a:buSzTx/>
              <a:buFontTx/>
              <a:buNone/>
            </a:pPr>
            <a:r>
              <a:t>Models to provide real time warning or post-event analysis:</a:t>
            </a:r>
          </a:p>
          <a:p>
            <a:pPr marL="759883" lvl="1" indent="-302683">
              <a:defRPr sz="2800"/>
            </a:pPr>
            <a:r>
              <a:t>RBE - </a:t>
            </a:r>
            <a:r>
              <a:rPr sz="2600"/>
              <a:t>electrons between 10 and 300 keV</a:t>
            </a:r>
          </a:p>
          <a:p>
            <a:pPr marL="759883" lvl="1" indent="-302683">
              <a:defRPr sz="2800"/>
            </a:pPr>
            <a:r>
              <a:t>CIMI - </a:t>
            </a:r>
            <a:r>
              <a:rPr sz="2600"/>
              <a:t>electrons: 10 to 3000 keV, ions: 0.1 to 300 keV</a:t>
            </a:r>
            <a:br>
              <a:rPr sz="2600"/>
            </a:br>
            <a:r>
              <a:t>         - ions from 1 to 300 keV</a:t>
            </a:r>
          </a:p>
          <a:p>
            <a:pPr lvl="2">
              <a:defRPr sz="2800"/>
            </a:pPr>
            <a:endParaRPr/>
          </a:p>
          <a:p>
            <a:pPr lvl="2">
              <a:defRPr sz="2800"/>
            </a:pPr>
            <a:endParaRPr/>
          </a:p>
          <a:p>
            <a:pPr lvl="2">
              <a:defRPr sz="2800"/>
            </a:pPr>
            <a:endParaRPr/>
          </a:p>
          <a:p>
            <a:pPr lvl="2">
              <a:defRPr sz="2800"/>
            </a:pPr>
            <a:endParaRPr/>
          </a:p>
          <a:p>
            <a:pPr lvl="2">
              <a:defRPr sz="2800"/>
            </a:pPr>
            <a:endParaRPr/>
          </a:p>
          <a:p>
            <a:pPr lvl="2">
              <a:defRPr sz="2800"/>
            </a:pPr>
            <a:endParaRPr/>
          </a:p>
          <a:p>
            <a:pPr lvl="2">
              <a:defRPr sz="2800"/>
            </a:pPr>
            <a:endParaRPr/>
          </a:p>
          <a:p>
            <a:pPr lvl="2">
              <a:defRPr sz="2800"/>
            </a:pPr>
            <a:endParaRPr/>
          </a:p>
          <a:p>
            <a:pPr lvl="2"/>
            <a:endParaRPr/>
          </a:p>
          <a:p>
            <a:pPr lvl="2"/>
            <a:r>
              <a:t>ions</a:t>
            </a:r>
          </a:p>
        </p:txBody>
      </p:sp>
      <p:sp>
        <p:nvSpPr>
          <p:cNvPr id="24" name="Shape 24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79310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Satellite charging: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87461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/>
          <a:lstStyle/>
          <a:p>
            <a:r>
              <a:t>Precipitation from model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4294967295"/>
          </p:nvPr>
        </p:nvSpPr>
        <p:spPr>
          <a:xfrm>
            <a:off x="457200" y="1244600"/>
            <a:ext cx="8229600" cy="5257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>
              <a:buSzTx/>
              <a:buFontTx/>
              <a:buNone/>
            </a:pPr>
            <a:r>
              <a:t>Example: Fok RBE, differential electron fluxes provided by model on ionospheric grid.</a:t>
            </a:r>
          </a:p>
          <a:p>
            <a:pPr marL="0" indent="0">
              <a:buSzTx/>
              <a:buFontTx/>
              <a:buNone/>
            </a:pPr>
            <a:r>
              <a:t>At 10 keV:</a:t>
            </a:r>
          </a:p>
        </p:txBody>
      </p:sp>
      <p:pic>
        <p:nvPicPr>
          <p:cNvPr id="28" name="iono_e-_20160620_020400_00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92732" y="2866177"/>
            <a:ext cx="3444868" cy="3312373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/>
          <p:nvPr/>
        </p:nvSpPr>
        <p:spPr>
          <a:xfrm>
            <a:off x="558800" y="3238500"/>
            <a:ext cx="4250326" cy="328697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572487" y="3199129"/>
            <a:ext cx="4222951" cy="3406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t>To determine threat of charging,</a:t>
            </a:r>
          </a:p>
          <a:p>
            <a:r>
              <a:t>…</a:t>
            </a:r>
          </a:p>
          <a:p>
            <a:r>
              <a:t>we need  total flux above certain energy</a:t>
            </a:r>
          </a:p>
          <a:p>
            <a:r>
              <a:t>…</a:t>
            </a:r>
          </a:p>
          <a:p>
            <a:r>
              <a:t>in night side</a:t>
            </a:r>
          </a:p>
          <a:p>
            <a:r>
              <a:t>…</a:t>
            </a:r>
          </a:p>
          <a:p>
            <a:r>
              <a:t>when plasma density is low…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86915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Integrated flux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4294967295"/>
          </p:nvPr>
        </p:nvSpPr>
        <p:spPr>
          <a:xfrm>
            <a:off x="457200" y="868560"/>
            <a:ext cx="8229600" cy="59894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spcBef>
                <a:spcPts val="0"/>
              </a:spcBef>
              <a:buSzTx/>
              <a:buFontTx/>
              <a:buNone/>
              <a:defRPr sz="2600"/>
            </a:lvl1pPr>
          </a:lstStyle>
          <a:p>
            <a:r>
              <a:t>specify threshold energy (200 keV) -&gt; integrated flux</a:t>
            </a:r>
          </a:p>
        </p:txBody>
      </p:sp>
      <p:pic>
        <p:nvPicPr>
          <p:cNvPr id="34" name="Fe-_prec_E_gt_200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4409" y="1587499"/>
            <a:ext cx="7795182" cy="4330657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Shape 35"/>
          <p:cNvSpPr/>
          <p:nvPr/>
        </p:nvSpPr>
        <p:spPr>
          <a:xfrm>
            <a:off x="2286987" y="6031230"/>
            <a:ext cx="3575706" cy="45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Fe-_prec_E&gt;200 [1/cm</a:t>
            </a:r>
            <a:r>
              <a:rPr baseline="31999"/>
              <a:t>2</a:t>
            </a:r>
            <a:r>
              <a:t> s sr]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body" idx="4294967295"/>
          </p:nvPr>
        </p:nvSpPr>
        <p:spPr>
          <a:xfrm>
            <a:off x="457200" y="939800"/>
            <a:ext cx="8229600" cy="5257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>
              <a:buSzTx/>
              <a:buFontTx/>
              <a:buNone/>
            </a:pPr>
            <a:r>
              <a:t>           Fe-_prec_E&gt;200 &gt; 30000/(cm</a:t>
            </a:r>
            <a:r>
              <a:rPr baseline="31999"/>
              <a:t>2</a:t>
            </a:r>
            <a:r>
              <a:t> s sr)</a:t>
            </a:r>
          </a:p>
        </p:txBody>
      </p:sp>
      <p:sp>
        <p:nvSpPr>
          <p:cNvPr id="38" name="Shape 38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75446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Apply flux threshold:</a:t>
            </a:r>
          </a:p>
        </p:txBody>
      </p:sp>
      <p:pic>
        <p:nvPicPr>
          <p:cNvPr id="39" name="Fe-_prec_E_gt_200_F_gt_30000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" y="1676400"/>
            <a:ext cx="8001000" cy="4445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83438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Day or Night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584200" y="846286"/>
            <a:ext cx="5032574" cy="551641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>
              <a:buSzTx/>
              <a:buFontTx/>
              <a:buNone/>
            </a:lvl1pPr>
          </a:lstStyle>
          <a:p>
            <a:r>
              <a:t>Sunlit Region:</a:t>
            </a:r>
          </a:p>
        </p:txBody>
      </p:sp>
      <p:pic>
        <p:nvPicPr>
          <p:cNvPr id="43" name="day_night_20160620_020400_00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" y="2349500"/>
            <a:ext cx="8001000" cy="4445000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Shape 44"/>
          <p:cNvSpPr/>
          <p:nvPr/>
        </p:nvSpPr>
        <p:spPr>
          <a:xfrm>
            <a:off x="3129007" y="982657"/>
            <a:ext cx="5269188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/>
            </a:pPr>
            <a:r>
              <a:rPr dirty="0"/>
              <a:t>Is_Day=X</a:t>
            </a:r>
            <a:r>
              <a:rPr baseline="-5999" dirty="0"/>
              <a:t>GSE</a:t>
            </a:r>
            <a:r>
              <a:rPr dirty="0"/>
              <a:t>&gt;R</a:t>
            </a:r>
            <a:r>
              <a:rPr baseline="-5999" dirty="0"/>
              <a:t>E </a:t>
            </a:r>
            <a:r>
              <a:rPr dirty="0"/>
              <a:t>tan(p) OR R</a:t>
            </a:r>
            <a:r>
              <a:rPr baseline="-5999" dirty="0"/>
              <a:t>GSE</a:t>
            </a:r>
            <a:r>
              <a:rPr dirty="0"/>
              <a:t>&gt;R</a:t>
            </a:r>
            <a:r>
              <a:rPr baseline="-5999" dirty="0"/>
              <a:t>E </a:t>
            </a:r>
            <a:r>
              <a:rPr dirty="0"/>
              <a:t>[1+X</a:t>
            </a:r>
            <a:r>
              <a:rPr baseline="-5999" dirty="0"/>
              <a:t>GSE</a:t>
            </a:r>
            <a:r>
              <a:rPr dirty="0"/>
              <a:t>*tan(p)]</a:t>
            </a:r>
          </a:p>
          <a:p>
            <a:pPr>
              <a:defRPr sz="2000"/>
            </a:pPr>
            <a:endParaRPr dirty="0"/>
          </a:p>
          <a:p>
            <a:pPr>
              <a:defRPr sz="2000"/>
            </a:pPr>
            <a:r>
              <a:rPr dirty="0"/>
              <a:t>R</a:t>
            </a:r>
            <a:r>
              <a:rPr baseline="-5999" dirty="0"/>
              <a:t>GSE</a:t>
            </a:r>
            <a:r>
              <a:rPr dirty="0"/>
              <a:t>=sqrt(Y</a:t>
            </a:r>
            <a:r>
              <a:rPr baseline="-5999" dirty="0"/>
              <a:t>GSE</a:t>
            </a:r>
            <a:r>
              <a:rPr baseline="31999" dirty="0"/>
              <a:t>2</a:t>
            </a:r>
            <a:r>
              <a:rPr dirty="0"/>
              <a:t>+Z</a:t>
            </a:r>
            <a:r>
              <a:rPr baseline="-5999" dirty="0"/>
              <a:t>GSE</a:t>
            </a:r>
            <a:r>
              <a:rPr baseline="31999" dirty="0"/>
              <a:t>2</a:t>
            </a:r>
            <a:r>
              <a:rPr dirty="0"/>
              <a:t>)                   </a:t>
            </a:r>
            <a:r>
              <a:rPr lang="en-US" dirty="0" smtClean="0"/>
              <a:t>     </a:t>
            </a:r>
            <a:r>
              <a:rPr dirty="0" smtClean="0"/>
              <a:t> </a:t>
            </a:r>
            <a:r>
              <a:rPr dirty="0"/>
              <a:t>tan(p)</a:t>
            </a:r>
            <a:r>
              <a:rPr dirty="0" smtClean="0"/>
              <a:t>=R</a:t>
            </a:r>
            <a:r>
              <a:rPr baseline="-5999" dirty="0" smtClean="0"/>
              <a:t>S</a:t>
            </a:r>
            <a:r>
              <a:rPr dirty="0"/>
              <a:t>/AU</a:t>
            </a:r>
          </a:p>
        </p:txBody>
      </p:sp>
      <p:sp>
        <p:nvSpPr>
          <p:cNvPr id="45" name="Shape 45"/>
          <p:cNvSpPr/>
          <p:nvPr/>
        </p:nvSpPr>
        <p:spPr>
          <a:xfrm>
            <a:off x="7570187" y="3190473"/>
            <a:ext cx="1476832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2000"/>
            </a:pPr>
            <a:r>
              <a:t>Day/Night</a:t>
            </a:r>
            <a:br/>
            <a:r>
              <a:t> on </a:t>
            </a:r>
            <a:br/>
            <a:r>
              <a:t>Earth Surface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Fe-_prec_E_gt_200_F_gt_30000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" y="1574800"/>
            <a:ext cx="8001000" cy="444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Day_Night.gif"/>
          <p:cNvPicPr>
            <a:picLocks noChangeAspect="1"/>
          </p:cNvPicPr>
          <p:nvPr/>
        </p:nvPicPr>
        <p:blipFill>
          <a:blip r:embed="rId3">
            <a:alphaModFix amt="25000"/>
            <a:extLst/>
          </a:blip>
          <a:srcRect l="1918" t="16286" r="63180" b="16286"/>
          <a:stretch>
            <a:fillRect/>
          </a:stretch>
        </p:blipFill>
        <p:spPr>
          <a:xfrm>
            <a:off x="724991" y="2298749"/>
            <a:ext cx="2792463" cy="2997102"/>
          </a:xfrm>
          <a:prstGeom prst="rect">
            <a:avLst/>
          </a:prstGeom>
          <a:ln w="25400">
            <a:solidFill>
              <a:srgbClr val="DDDDDD"/>
            </a:solidFill>
            <a:miter lim="400000"/>
          </a:ln>
        </p:spPr>
      </p:pic>
      <p:pic>
        <p:nvPicPr>
          <p:cNvPr id="49" name="Day_Night.gif"/>
          <p:cNvPicPr>
            <a:picLocks noChangeAspect="1"/>
          </p:cNvPicPr>
          <p:nvPr/>
        </p:nvPicPr>
        <p:blipFill>
          <a:blip r:embed="rId3">
            <a:alphaModFix amt="25000"/>
            <a:extLst/>
          </a:blip>
          <a:srcRect l="52293" t="19048" r="12516" b="15596"/>
          <a:stretch>
            <a:fillRect/>
          </a:stretch>
        </p:blipFill>
        <p:spPr>
          <a:xfrm>
            <a:off x="4750375" y="2436663"/>
            <a:ext cx="2801482" cy="2890541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hape 50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80635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rPr sz="3500"/>
              <a:t>Combination: min(E), min(Flux), </a:t>
            </a:r>
            <a:r>
              <a:t>day/night</a:t>
            </a:r>
          </a:p>
        </p:txBody>
      </p:sp>
      <p:sp>
        <p:nvSpPr>
          <p:cNvPr id="51" name="Shape 51"/>
          <p:cNvSpPr/>
          <p:nvPr/>
        </p:nvSpPr>
        <p:spPr>
          <a:xfrm>
            <a:off x="7620987" y="2462530"/>
            <a:ext cx="1156356" cy="1564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Is_Day </a:t>
            </a:r>
          </a:p>
          <a:p>
            <a:r>
              <a:t>at</a:t>
            </a:r>
          </a:p>
          <a:p>
            <a:r>
              <a:t>110 km </a:t>
            </a:r>
          </a:p>
          <a:p>
            <a:r>
              <a:t>altitude</a:t>
            </a:r>
          </a:p>
        </p:txBody>
      </p:sp>
      <p:sp>
        <p:nvSpPr>
          <p:cNvPr id="52" name="Shape 52"/>
          <p:cNvSpPr/>
          <p:nvPr/>
        </p:nvSpPr>
        <p:spPr>
          <a:xfrm>
            <a:off x="1690087" y="6094730"/>
            <a:ext cx="5366852" cy="459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Day-night image overlaid with 25% opacity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e-_prec_E_gt_200_F_gt_30000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20713" y="3055822"/>
            <a:ext cx="6341001" cy="3522778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Day_Night_400km.gif"/>
          <p:cNvPicPr>
            <a:picLocks noChangeAspect="1"/>
          </p:cNvPicPr>
          <p:nvPr/>
        </p:nvPicPr>
        <p:blipFill>
          <a:blip r:embed="rId3">
            <a:alphaModFix amt="25000"/>
            <a:extLst/>
          </a:blip>
          <a:srcRect l="2289" t="18854" r="63340" b="15518"/>
          <a:stretch>
            <a:fillRect/>
          </a:stretch>
        </p:blipFill>
        <p:spPr>
          <a:xfrm>
            <a:off x="1450057" y="3731956"/>
            <a:ext cx="2178274" cy="2310662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>
            <a:spLocks noGrp="1"/>
          </p:cNvSpPr>
          <p:nvPr>
            <p:ph type="body" idx="4294967295"/>
          </p:nvPr>
        </p:nvSpPr>
        <p:spPr>
          <a:xfrm>
            <a:off x="295627" y="863600"/>
            <a:ext cx="8391173" cy="538574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>
              <a:buSzTx/>
              <a:buFontTx/>
              <a:buNone/>
            </a:pPr>
            <a:r>
              <a:t>Example: ISS at ~400 km altitude</a:t>
            </a:r>
          </a:p>
          <a:p>
            <a:pPr lvl="1">
              <a:defRPr sz="2800"/>
            </a:pPr>
            <a:r>
              <a:t>calculate day-night at 400 km </a:t>
            </a:r>
          </a:p>
          <a:p>
            <a:pPr lvl="1">
              <a:defRPr sz="2800"/>
            </a:pPr>
            <a:r>
              <a:t>map satellite position and day-night to 110 km where the flux grid is located</a:t>
            </a:r>
          </a:p>
        </p:txBody>
      </p:sp>
      <p:pic>
        <p:nvPicPr>
          <p:cNvPr id="57" name="Day_Night_400km.gif"/>
          <p:cNvPicPr>
            <a:picLocks noChangeAspect="1"/>
          </p:cNvPicPr>
          <p:nvPr/>
        </p:nvPicPr>
        <p:blipFill>
          <a:blip r:embed="rId3">
            <a:alphaModFix amt="25000"/>
            <a:extLst/>
          </a:blip>
          <a:srcRect l="52508" t="18780" r="12936" b="15915"/>
          <a:stretch>
            <a:fillRect/>
          </a:stretch>
        </p:blipFill>
        <p:spPr>
          <a:xfrm>
            <a:off x="4645669" y="3749815"/>
            <a:ext cx="2200926" cy="2310793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2103712" y="5440096"/>
            <a:ext cx="1346201" cy="393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5041" y="8966"/>
                  <a:pt x="12241" y="1766"/>
                  <a:pt x="216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4352440" y="3556471"/>
            <a:ext cx="138774" cy="12607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0" h="21600" extrusionOk="0">
                <a:moveTo>
                  <a:pt x="16200" y="21600"/>
                </a:moveTo>
                <a:cubicBezTo>
                  <a:pt x="-5400" y="15376"/>
                  <a:pt x="-5400" y="8176"/>
                  <a:pt x="16200" y="0"/>
                </a:cubicBezTo>
              </a:path>
            </a:pathLst>
          </a:custGeom>
          <a:ln w="25400">
            <a:solidFill>
              <a:schemeClr val="accent1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endParaRPr/>
          </a:p>
        </p:txBody>
      </p:sp>
      <p:sp>
        <p:nvSpPr>
          <p:cNvPr id="60" name="Shape 60"/>
          <p:cNvSpPr/>
          <p:nvPr/>
        </p:nvSpPr>
        <p:spPr>
          <a:xfrm>
            <a:off x="2133600" y="5715000"/>
            <a:ext cx="111671" cy="12367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7605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Map between satellite altitude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 idx="4294967295"/>
          </p:nvPr>
        </p:nvSpPr>
        <p:spPr>
          <a:xfrm>
            <a:off x="457200" y="92074"/>
            <a:ext cx="8229600" cy="66734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r>
              <a:t>Status and Plans: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4294967295"/>
          </p:nvPr>
        </p:nvSpPr>
        <p:spPr>
          <a:xfrm>
            <a:off x="457200" y="1104900"/>
            <a:ext cx="8229600" cy="52578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0" indent="0">
              <a:buSzTx/>
              <a:buFontTx/>
              <a:buNone/>
            </a:pPr>
            <a:r>
              <a:t>Satellite tracking:</a:t>
            </a:r>
          </a:p>
          <a:p>
            <a:pPr lvl="1">
              <a:defRPr sz="2800"/>
            </a:pPr>
            <a:r>
              <a:t>Have mapping facilities for ionosphere </a:t>
            </a:r>
          </a:p>
          <a:p>
            <a:pPr marL="741362" lvl="1" indent="-284162">
              <a:defRPr sz="2800"/>
            </a:pPr>
            <a:r>
              <a:t> Have time series extraction at mapped positions</a:t>
            </a:r>
          </a:p>
          <a:p>
            <a:pPr marL="298648" indent="-298648">
              <a:defRPr sz="2800"/>
            </a:pPr>
            <a:r>
              <a:t>Add:</a:t>
            </a:r>
          </a:p>
          <a:p>
            <a:pPr lvl="1">
              <a:defRPr sz="2800"/>
            </a:pPr>
            <a:r>
              <a:t>Integrated fluxes w. energy threshold</a:t>
            </a:r>
          </a:p>
          <a:p>
            <a:pPr lvl="1">
              <a:defRPr sz="2800"/>
            </a:pPr>
            <a:r>
              <a:t>Add day-or-night status flag (analytic, based on position transformed to X,Y,Z in GSE)</a:t>
            </a:r>
          </a:p>
          <a:p>
            <a:pPr lvl="1">
              <a:defRPr sz="2800"/>
            </a:pPr>
            <a:r>
              <a:t>distance to region with thresholds (Energy: E0, Flux: F0) exceeded:</a:t>
            </a:r>
            <a:br/>
            <a:r>
              <a:t>Fe-_prec_E_gt_E0 &gt; F0 and nightside</a:t>
            </a:r>
          </a:p>
          <a:p>
            <a:pPr lvl="1">
              <a:defRPr sz="2800"/>
            </a:pPr>
            <a:r>
              <a:t>Apply to ensemble of models:</a:t>
            </a:r>
          </a:p>
          <a:p>
            <a:pPr marL="1239157" lvl="2" indent="-324757">
              <a:defRPr sz="2800"/>
            </a:pPr>
            <a:r>
              <a:t>Fok-RB, CIMI (stand-alone)</a:t>
            </a:r>
          </a:p>
          <a:p>
            <a:pPr marL="1239157" lvl="2" indent="-324757">
              <a:defRPr sz="2800"/>
            </a:pPr>
            <a:r>
              <a:t>SWMF-CRCM (coupled)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56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56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56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561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Macintosh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Precipitation into the ionosphere applied to  spacecraft charging.   L. Rastaetter, J. Minow        </vt:lpstr>
      <vt:lpstr>Satellite charging:</vt:lpstr>
      <vt:lpstr>Precipitation from model</vt:lpstr>
      <vt:lpstr>Integrated flux</vt:lpstr>
      <vt:lpstr>Apply flux threshold:</vt:lpstr>
      <vt:lpstr>Day or Night</vt:lpstr>
      <vt:lpstr>Combination: min(E), min(Flux), day/night</vt:lpstr>
      <vt:lpstr>Map between satellite altitude</vt:lpstr>
      <vt:lpstr>Status and Plans: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Precipitation into the ionosphere applied to  spacecraft charging.   L. Rastaetter, J. Minow        </dc:title>
  <cp:lastModifiedBy>Ja Soon Shim</cp:lastModifiedBy>
  <cp:revision>1</cp:revision>
  <dcterms:modified xsi:type="dcterms:W3CDTF">2016-06-20T21:37:21Z</dcterms:modified>
</cp:coreProperties>
</file>