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EF00"/>
    <a:srgbClr val="FEC307"/>
    <a:srgbClr val="FF0C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7069" autoAdjust="0"/>
  </p:normalViewPr>
  <p:slideViewPr>
    <p:cSldViewPr snapToGrid="0" snapToObjects="1" showGuides="1">
      <p:cViewPr varScale="1">
        <p:scale>
          <a:sx n="89" d="100"/>
          <a:sy n="89" d="100"/>
        </p:scale>
        <p:origin x="-104" y="-128"/>
      </p:cViewPr>
      <p:guideLst>
        <p:guide orient="horz" pos="789"/>
        <p:guide pos="57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477804-AE7F-4441-854C-4E54F398F33D}" type="datetimeFigureOut">
              <a:rPr lang="en-US" smtClean="0"/>
              <a:pPr/>
              <a:t>6/20/16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8C5AA5-17E3-C141-809C-A06AD43C18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2383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99CE44A-0B9F-7A45-8E87-66E59019E7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4779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87DA47-214C-6749-82FD-87755796D42F}" type="slidenum">
              <a:rPr lang="en-US"/>
              <a:pPr/>
              <a:t>1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100" name="Group 4"/>
            <p:cNvGrpSpPr>
              <a:grpSpLocks/>
            </p:cNvGrpSpPr>
            <p:nvPr userDrawn="1"/>
          </p:nvGrpSpPr>
          <p:grpSpPr bwMode="auto">
            <a:xfrm>
              <a:off x="1728" y="1409"/>
              <a:ext cx="4027" cy="2906"/>
              <a:chOff x="1728" y="1409"/>
              <a:chExt cx="4027" cy="2906"/>
            </a:xfrm>
          </p:grpSpPr>
          <p:sp>
            <p:nvSpPr>
              <p:cNvPr id="4101" name="Freeform 5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2" name="Freeform 6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90980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90980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hidden">
              <a:xfrm>
                <a:off x="3231" y="1409"/>
                <a:ext cx="2296" cy="1469"/>
              </a:xfrm>
              <a:custGeom>
                <a:avLst/>
                <a:gdLst/>
                <a:ahLst/>
                <a:cxnLst>
                  <a:cxn ang="0">
                    <a:pos x="982" y="1061"/>
                  </a:cxn>
                  <a:cxn ang="0">
                    <a:pos x="1357" y="1012"/>
                  </a:cxn>
                  <a:cxn ang="0">
                    <a:pos x="1666" y="957"/>
                  </a:cxn>
                  <a:cxn ang="0">
                    <a:pos x="1916" y="897"/>
                  </a:cxn>
                  <a:cxn ang="0">
                    <a:pos x="2100" y="832"/>
                  </a:cxn>
                  <a:cxn ang="0">
                    <a:pos x="2220" y="756"/>
                  </a:cxn>
                  <a:cxn ang="0">
                    <a:pos x="2285" y="669"/>
                  </a:cxn>
                  <a:cxn ang="0">
                    <a:pos x="2290" y="560"/>
                  </a:cxn>
                  <a:cxn ang="0">
                    <a:pos x="2241" y="457"/>
                  </a:cxn>
                  <a:cxn ang="0">
                    <a:pos x="2144" y="364"/>
                  </a:cxn>
                  <a:cxn ang="0">
                    <a:pos x="2008" y="277"/>
                  </a:cxn>
                  <a:cxn ang="0">
                    <a:pos x="1769" y="157"/>
                  </a:cxn>
                  <a:cxn ang="0">
                    <a:pos x="1612" y="92"/>
                  </a:cxn>
                  <a:cxn ang="0">
                    <a:pos x="1476" y="43"/>
                  </a:cxn>
                  <a:cxn ang="0">
                    <a:pos x="1384" y="10"/>
                  </a:cxn>
                  <a:cxn ang="0">
                    <a:pos x="1346" y="0"/>
                  </a:cxn>
                  <a:cxn ang="0">
                    <a:pos x="1655" y="119"/>
                  </a:cxn>
                  <a:cxn ang="0">
                    <a:pos x="1948" y="255"/>
                  </a:cxn>
                  <a:cxn ang="0">
                    <a:pos x="2068" y="326"/>
                  </a:cxn>
                  <a:cxn ang="0">
                    <a:pos x="2171" y="402"/>
                  </a:cxn>
                  <a:cxn ang="0">
                    <a:pos x="2236" y="478"/>
                  </a:cxn>
                  <a:cxn ang="0">
                    <a:pos x="2263" y="560"/>
                  </a:cxn>
                  <a:cxn ang="0">
                    <a:pos x="2241" y="636"/>
                  </a:cxn>
                  <a:cxn ang="0">
                    <a:pos x="2171" y="702"/>
                  </a:cxn>
                  <a:cxn ang="0">
                    <a:pos x="2062" y="756"/>
                  </a:cxn>
                  <a:cxn ang="0">
                    <a:pos x="1921" y="800"/>
                  </a:cxn>
                  <a:cxn ang="0">
                    <a:pos x="1748" y="843"/>
                  </a:cxn>
                  <a:cxn ang="0">
                    <a:pos x="1351" y="908"/>
                  </a:cxn>
                  <a:cxn ang="0">
                    <a:pos x="923" y="968"/>
                  </a:cxn>
                  <a:cxn ang="0">
                    <a:pos x="521" y="1028"/>
                  </a:cxn>
                  <a:cxn ang="0">
                    <a:pos x="353" y="1066"/>
                  </a:cxn>
                  <a:cxn ang="0">
                    <a:pos x="206" y="1104"/>
                  </a:cxn>
                  <a:cxn ang="0">
                    <a:pos x="92" y="1148"/>
                  </a:cxn>
                  <a:cxn ang="0">
                    <a:pos x="22" y="1202"/>
                  </a:cxn>
                  <a:cxn ang="0">
                    <a:pos x="0" y="1262"/>
                  </a:cxn>
                  <a:cxn ang="0">
                    <a:pos x="27" y="1327"/>
                  </a:cxn>
                  <a:cxn ang="0">
                    <a:pos x="98" y="1382"/>
                  </a:cxn>
                  <a:cxn ang="0">
                    <a:pos x="196" y="1425"/>
                  </a:cxn>
                  <a:cxn ang="0">
                    <a:pos x="326" y="1469"/>
                  </a:cxn>
                  <a:cxn ang="0">
                    <a:pos x="217" y="1414"/>
                  </a:cxn>
                  <a:cxn ang="0">
                    <a:pos x="147" y="1360"/>
                  </a:cxn>
                  <a:cxn ang="0">
                    <a:pos x="120" y="1306"/>
                  </a:cxn>
                  <a:cxn ang="0">
                    <a:pos x="141" y="1257"/>
                  </a:cxn>
                  <a:cxn ang="0">
                    <a:pos x="212" y="1208"/>
                  </a:cxn>
                  <a:cxn ang="0">
                    <a:pos x="342" y="1164"/>
                  </a:cxn>
                  <a:cxn ang="0">
                    <a:pos x="527" y="1121"/>
                  </a:cxn>
                  <a:cxn ang="0">
                    <a:pos x="771" y="1088"/>
                  </a:cxn>
                </a:cxnLst>
                <a:rect l="0" t="0" r="r" b="b"/>
                <a:pathLst>
                  <a:path w="2296" h="1469">
                    <a:moveTo>
                      <a:pt x="771" y="1088"/>
                    </a:moveTo>
                    <a:lnTo>
                      <a:pt x="982" y="1061"/>
                    </a:lnTo>
                    <a:lnTo>
                      <a:pt x="1178" y="1034"/>
                    </a:lnTo>
                    <a:lnTo>
                      <a:pt x="1357" y="1012"/>
                    </a:lnTo>
                    <a:lnTo>
                      <a:pt x="1520" y="985"/>
                    </a:lnTo>
                    <a:lnTo>
                      <a:pt x="1666" y="957"/>
                    </a:lnTo>
                    <a:lnTo>
                      <a:pt x="1796" y="930"/>
                    </a:lnTo>
                    <a:lnTo>
                      <a:pt x="1916" y="897"/>
                    </a:lnTo>
                    <a:lnTo>
                      <a:pt x="2013" y="870"/>
                    </a:lnTo>
                    <a:lnTo>
                      <a:pt x="2100" y="832"/>
                    </a:lnTo>
                    <a:lnTo>
                      <a:pt x="2171" y="800"/>
                    </a:lnTo>
                    <a:lnTo>
                      <a:pt x="2220" y="756"/>
                    </a:lnTo>
                    <a:lnTo>
                      <a:pt x="2263" y="712"/>
                    </a:lnTo>
                    <a:lnTo>
                      <a:pt x="2285" y="669"/>
                    </a:lnTo>
                    <a:lnTo>
                      <a:pt x="2296" y="614"/>
                    </a:lnTo>
                    <a:lnTo>
                      <a:pt x="2290" y="560"/>
                    </a:lnTo>
                    <a:lnTo>
                      <a:pt x="2269" y="500"/>
                    </a:lnTo>
                    <a:lnTo>
                      <a:pt x="2241" y="457"/>
                    </a:lnTo>
                    <a:lnTo>
                      <a:pt x="2198" y="408"/>
                    </a:lnTo>
                    <a:lnTo>
                      <a:pt x="2144" y="364"/>
                    </a:lnTo>
                    <a:lnTo>
                      <a:pt x="2079" y="321"/>
                    </a:lnTo>
                    <a:lnTo>
                      <a:pt x="2008" y="277"/>
                    </a:lnTo>
                    <a:lnTo>
                      <a:pt x="1927" y="234"/>
                    </a:lnTo>
                    <a:lnTo>
                      <a:pt x="1769" y="157"/>
                    </a:lnTo>
                    <a:lnTo>
                      <a:pt x="1688" y="125"/>
                    </a:lnTo>
                    <a:lnTo>
                      <a:pt x="1612" y="92"/>
                    </a:lnTo>
                    <a:lnTo>
                      <a:pt x="1536" y="65"/>
                    </a:lnTo>
                    <a:lnTo>
                      <a:pt x="1476" y="43"/>
                    </a:lnTo>
                    <a:lnTo>
                      <a:pt x="1422" y="27"/>
                    </a:lnTo>
                    <a:lnTo>
                      <a:pt x="1384" y="10"/>
                    </a:lnTo>
                    <a:lnTo>
                      <a:pt x="1357" y="5"/>
                    </a:lnTo>
                    <a:lnTo>
                      <a:pt x="1346" y="0"/>
                    </a:lnTo>
                    <a:lnTo>
                      <a:pt x="1498" y="54"/>
                    </a:lnTo>
                    <a:lnTo>
                      <a:pt x="1655" y="119"/>
                    </a:lnTo>
                    <a:lnTo>
                      <a:pt x="1807" y="185"/>
                    </a:lnTo>
                    <a:lnTo>
                      <a:pt x="1948" y="255"/>
                    </a:lnTo>
                    <a:lnTo>
                      <a:pt x="2013" y="288"/>
                    </a:lnTo>
                    <a:lnTo>
                      <a:pt x="2068" y="326"/>
                    </a:lnTo>
                    <a:lnTo>
                      <a:pt x="2122" y="364"/>
                    </a:lnTo>
                    <a:lnTo>
                      <a:pt x="2171" y="402"/>
                    </a:lnTo>
                    <a:lnTo>
                      <a:pt x="2209" y="440"/>
                    </a:lnTo>
                    <a:lnTo>
                      <a:pt x="2236" y="478"/>
                    </a:lnTo>
                    <a:lnTo>
                      <a:pt x="2252" y="522"/>
                    </a:lnTo>
                    <a:lnTo>
                      <a:pt x="2263" y="560"/>
                    </a:lnTo>
                    <a:lnTo>
                      <a:pt x="2258" y="598"/>
                    </a:lnTo>
                    <a:lnTo>
                      <a:pt x="2241" y="636"/>
                    </a:lnTo>
                    <a:lnTo>
                      <a:pt x="2214" y="669"/>
                    </a:lnTo>
                    <a:lnTo>
                      <a:pt x="2171" y="702"/>
                    </a:lnTo>
                    <a:lnTo>
                      <a:pt x="2122" y="729"/>
                    </a:lnTo>
                    <a:lnTo>
                      <a:pt x="2062" y="756"/>
                    </a:lnTo>
                    <a:lnTo>
                      <a:pt x="1997" y="778"/>
                    </a:lnTo>
                    <a:lnTo>
                      <a:pt x="1921" y="800"/>
                    </a:lnTo>
                    <a:lnTo>
                      <a:pt x="1834" y="821"/>
                    </a:lnTo>
                    <a:lnTo>
                      <a:pt x="1748" y="843"/>
                    </a:lnTo>
                    <a:lnTo>
                      <a:pt x="1552" y="876"/>
                    </a:lnTo>
                    <a:lnTo>
                      <a:pt x="1351" y="908"/>
                    </a:lnTo>
                    <a:lnTo>
                      <a:pt x="1134" y="941"/>
                    </a:lnTo>
                    <a:lnTo>
                      <a:pt x="923" y="968"/>
                    </a:lnTo>
                    <a:lnTo>
                      <a:pt x="716" y="995"/>
                    </a:lnTo>
                    <a:lnTo>
                      <a:pt x="521" y="1028"/>
                    </a:lnTo>
                    <a:lnTo>
                      <a:pt x="434" y="1044"/>
                    </a:lnTo>
                    <a:lnTo>
                      <a:pt x="353" y="1066"/>
                    </a:lnTo>
                    <a:lnTo>
                      <a:pt x="277" y="1082"/>
                    </a:lnTo>
                    <a:lnTo>
                      <a:pt x="206" y="1104"/>
                    </a:lnTo>
                    <a:lnTo>
                      <a:pt x="147" y="1126"/>
                    </a:lnTo>
                    <a:lnTo>
                      <a:pt x="92" y="1148"/>
                    </a:lnTo>
                    <a:lnTo>
                      <a:pt x="54" y="1175"/>
                    </a:lnTo>
                    <a:lnTo>
                      <a:pt x="22" y="1202"/>
                    </a:lnTo>
                    <a:lnTo>
                      <a:pt x="6" y="1229"/>
                    </a:lnTo>
                    <a:lnTo>
                      <a:pt x="0" y="1262"/>
                    </a:lnTo>
                    <a:lnTo>
                      <a:pt x="11" y="1295"/>
                    </a:lnTo>
                    <a:lnTo>
                      <a:pt x="27" y="1327"/>
                    </a:lnTo>
                    <a:lnTo>
                      <a:pt x="54" y="1355"/>
                    </a:lnTo>
                    <a:lnTo>
                      <a:pt x="98" y="1382"/>
                    </a:lnTo>
                    <a:lnTo>
                      <a:pt x="141" y="1404"/>
                    </a:lnTo>
                    <a:lnTo>
                      <a:pt x="196" y="1425"/>
                    </a:lnTo>
                    <a:lnTo>
                      <a:pt x="261" y="1447"/>
                    </a:lnTo>
                    <a:lnTo>
                      <a:pt x="326" y="1469"/>
                    </a:lnTo>
                    <a:lnTo>
                      <a:pt x="266" y="1442"/>
                    </a:lnTo>
                    <a:lnTo>
                      <a:pt x="217" y="1414"/>
                    </a:lnTo>
                    <a:lnTo>
                      <a:pt x="174" y="1387"/>
                    </a:lnTo>
                    <a:lnTo>
                      <a:pt x="147" y="1360"/>
                    </a:lnTo>
                    <a:lnTo>
                      <a:pt x="125" y="1333"/>
                    </a:lnTo>
                    <a:lnTo>
                      <a:pt x="120" y="1306"/>
                    </a:lnTo>
                    <a:lnTo>
                      <a:pt x="125" y="1278"/>
                    </a:lnTo>
                    <a:lnTo>
                      <a:pt x="141" y="1257"/>
                    </a:lnTo>
                    <a:lnTo>
                      <a:pt x="174" y="1229"/>
                    </a:lnTo>
                    <a:lnTo>
                      <a:pt x="212" y="1208"/>
                    </a:lnTo>
                    <a:lnTo>
                      <a:pt x="272" y="1186"/>
                    </a:lnTo>
                    <a:lnTo>
                      <a:pt x="342" y="1164"/>
                    </a:lnTo>
                    <a:lnTo>
                      <a:pt x="423" y="1142"/>
                    </a:lnTo>
                    <a:lnTo>
                      <a:pt x="527" y="1121"/>
                    </a:lnTo>
                    <a:lnTo>
                      <a:pt x="641" y="1104"/>
                    </a:lnTo>
                    <a:lnTo>
                      <a:pt x="771" y="1088"/>
                    </a:lnTo>
                    <a:lnTo>
                      <a:pt x="771" y="108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90980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410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Liemohn @ GEM-CEDAR 2016</a:t>
            </a:r>
            <a:endParaRPr lang="en-US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12AFDAA-3D9E-0D45-88AF-8989466955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Liemohn @ GEM-CEDAR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5E90EA8-ACE3-8345-A666-CCDF5AF3EA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0991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0991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Liemohn @ GEM-CEDAR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393B2E0-6404-6443-9CC1-277568CAA1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Liemohn @ GEM-CEDAR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07AB274-8D6C-BD41-937B-40B313C0D3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Liemohn @ GEM-CEDAR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F2DF6B3-F881-2047-BD7B-B6C366F1F6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19200"/>
            <a:ext cx="4343400" cy="4879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343400" cy="4879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Liemohn @ GEM-CEDAR 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AE80413-608A-F249-BAA6-F218D1E305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Liemohn @ GEM-CEDAR 2016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AB7CFC1-6C73-7D4F-9E53-EDBF8B6EB7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Liemohn @ GEM-CEDAR 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DA2F3DC-74B6-FF4D-8160-0B5292849E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Liemohn @ GEM-CEDAR 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6AA008C-CA22-6045-861D-2B9362ABEE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Liemohn @ GEM-CEDAR 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0601241-F59B-4A48-A5AE-83512AF470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Liemohn @ GEM-CEDAR 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EB799C7-31B8-7C4D-9FC2-2B550494B6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sp>
          <p:nvSpPr>
            <p:cNvPr id="3075" name="Freeform 3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076" name="Group 4"/>
            <p:cNvGrpSpPr>
              <a:grpSpLocks/>
            </p:cNvGrpSpPr>
            <p:nvPr userDrawn="1"/>
          </p:nvGrpSpPr>
          <p:grpSpPr bwMode="auto">
            <a:xfrm>
              <a:off x="1728" y="1409"/>
              <a:ext cx="4027" cy="2906"/>
              <a:chOff x="1728" y="1409"/>
              <a:chExt cx="4027" cy="2906"/>
            </a:xfrm>
          </p:grpSpPr>
          <p:sp>
            <p:nvSpPr>
              <p:cNvPr id="3077" name="Freeform 5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8" name="Freeform 6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9" name="Freeform 7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90980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80" name="Freeform 8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81" name="Freeform 9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90980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82" name="Freeform 10"/>
              <p:cNvSpPr>
                <a:spLocks/>
              </p:cNvSpPr>
              <p:nvPr/>
            </p:nvSpPr>
            <p:spPr bwMode="hidden">
              <a:xfrm>
                <a:off x="3231" y="1409"/>
                <a:ext cx="2296" cy="1469"/>
              </a:xfrm>
              <a:custGeom>
                <a:avLst/>
                <a:gdLst/>
                <a:ahLst/>
                <a:cxnLst>
                  <a:cxn ang="0">
                    <a:pos x="982" y="1061"/>
                  </a:cxn>
                  <a:cxn ang="0">
                    <a:pos x="1357" y="1012"/>
                  </a:cxn>
                  <a:cxn ang="0">
                    <a:pos x="1666" y="957"/>
                  </a:cxn>
                  <a:cxn ang="0">
                    <a:pos x="1916" y="897"/>
                  </a:cxn>
                  <a:cxn ang="0">
                    <a:pos x="2100" y="832"/>
                  </a:cxn>
                  <a:cxn ang="0">
                    <a:pos x="2220" y="756"/>
                  </a:cxn>
                  <a:cxn ang="0">
                    <a:pos x="2285" y="669"/>
                  </a:cxn>
                  <a:cxn ang="0">
                    <a:pos x="2290" y="560"/>
                  </a:cxn>
                  <a:cxn ang="0">
                    <a:pos x="2241" y="457"/>
                  </a:cxn>
                  <a:cxn ang="0">
                    <a:pos x="2144" y="364"/>
                  </a:cxn>
                  <a:cxn ang="0">
                    <a:pos x="2008" y="277"/>
                  </a:cxn>
                  <a:cxn ang="0">
                    <a:pos x="1769" y="157"/>
                  </a:cxn>
                  <a:cxn ang="0">
                    <a:pos x="1612" y="92"/>
                  </a:cxn>
                  <a:cxn ang="0">
                    <a:pos x="1476" y="43"/>
                  </a:cxn>
                  <a:cxn ang="0">
                    <a:pos x="1384" y="10"/>
                  </a:cxn>
                  <a:cxn ang="0">
                    <a:pos x="1346" y="0"/>
                  </a:cxn>
                  <a:cxn ang="0">
                    <a:pos x="1655" y="119"/>
                  </a:cxn>
                  <a:cxn ang="0">
                    <a:pos x="1948" y="255"/>
                  </a:cxn>
                  <a:cxn ang="0">
                    <a:pos x="2068" y="326"/>
                  </a:cxn>
                  <a:cxn ang="0">
                    <a:pos x="2171" y="402"/>
                  </a:cxn>
                  <a:cxn ang="0">
                    <a:pos x="2236" y="478"/>
                  </a:cxn>
                  <a:cxn ang="0">
                    <a:pos x="2263" y="560"/>
                  </a:cxn>
                  <a:cxn ang="0">
                    <a:pos x="2241" y="636"/>
                  </a:cxn>
                  <a:cxn ang="0">
                    <a:pos x="2171" y="702"/>
                  </a:cxn>
                  <a:cxn ang="0">
                    <a:pos x="2062" y="756"/>
                  </a:cxn>
                  <a:cxn ang="0">
                    <a:pos x="1921" y="800"/>
                  </a:cxn>
                  <a:cxn ang="0">
                    <a:pos x="1748" y="843"/>
                  </a:cxn>
                  <a:cxn ang="0">
                    <a:pos x="1351" y="908"/>
                  </a:cxn>
                  <a:cxn ang="0">
                    <a:pos x="923" y="968"/>
                  </a:cxn>
                  <a:cxn ang="0">
                    <a:pos x="521" y="1028"/>
                  </a:cxn>
                  <a:cxn ang="0">
                    <a:pos x="353" y="1066"/>
                  </a:cxn>
                  <a:cxn ang="0">
                    <a:pos x="206" y="1104"/>
                  </a:cxn>
                  <a:cxn ang="0">
                    <a:pos x="92" y="1148"/>
                  </a:cxn>
                  <a:cxn ang="0">
                    <a:pos x="22" y="1202"/>
                  </a:cxn>
                  <a:cxn ang="0">
                    <a:pos x="0" y="1262"/>
                  </a:cxn>
                  <a:cxn ang="0">
                    <a:pos x="27" y="1327"/>
                  </a:cxn>
                  <a:cxn ang="0">
                    <a:pos x="98" y="1382"/>
                  </a:cxn>
                  <a:cxn ang="0">
                    <a:pos x="196" y="1425"/>
                  </a:cxn>
                  <a:cxn ang="0">
                    <a:pos x="326" y="1469"/>
                  </a:cxn>
                  <a:cxn ang="0">
                    <a:pos x="217" y="1414"/>
                  </a:cxn>
                  <a:cxn ang="0">
                    <a:pos x="147" y="1360"/>
                  </a:cxn>
                  <a:cxn ang="0">
                    <a:pos x="120" y="1306"/>
                  </a:cxn>
                  <a:cxn ang="0">
                    <a:pos x="141" y="1257"/>
                  </a:cxn>
                  <a:cxn ang="0">
                    <a:pos x="212" y="1208"/>
                  </a:cxn>
                  <a:cxn ang="0">
                    <a:pos x="342" y="1164"/>
                  </a:cxn>
                  <a:cxn ang="0">
                    <a:pos x="527" y="1121"/>
                  </a:cxn>
                  <a:cxn ang="0">
                    <a:pos x="771" y="1088"/>
                  </a:cxn>
                </a:cxnLst>
                <a:rect l="0" t="0" r="r" b="b"/>
                <a:pathLst>
                  <a:path w="2296" h="1469">
                    <a:moveTo>
                      <a:pt x="771" y="1088"/>
                    </a:moveTo>
                    <a:lnTo>
                      <a:pt x="982" y="1061"/>
                    </a:lnTo>
                    <a:lnTo>
                      <a:pt x="1178" y="1034"/>
                    </a:lnTo>
                    <a:lnTo>
                      <a:pt x="1357" y="1012"/>
                    </a:lnTo>
                    <a:lnTo>
                      <a:pt x="1520" y="985"/>
                    </a:lnTo>
                    <a:lnTo>
                      <a:pt x="1666" y="957"/>
                    </a:lnTo>
                    <a:lnTo>
                      <a:pt x="1796" y="930"/>
                    </a:lnTo>
                    <a:lnTo>
                      <a:pt x="1916" y="897"/>
                    </a:lnTo>
                    <a:lnTo>
                      <a:pt x="2013" y="870"/>
                    </a:lnTo>
                    <a:lnTo>
                      <a:pt x="2100" y="832"/>
                    </a:lnTo>
                    <a:lnTo>
                      <a:pt x="2171" y="800"/>
                    </a:lnTo>
                    <a:lnTo>
                      <a:pt x="2220" y="756"/>
                    </a:lnTo>
                    <a:lnTo>
                      <a:pt x="2263" y="712"/>
                    </a:lnTo>
                    <a:lnTo>
                      <a:pt x="2285" y="669"/>
                    </a:lnTo>
                    <a:lnTo>
                      <a:pt x="2296" y="614"/>
                    </a:lnTo>
                    <a:lnTo>
                      <a:pt x="2290" y="560"/>
                    </a:lnTo>
                    <a:lnTo>
                      <a:pt x="2269" y="500"/>
                    </a:lnTo>
                    <a:lnTo>
                      <a:pt x="2241" y="457"/>
                    </a:lnTo>
                    <a:lnTo>
                      <a:pt x="2198" y="408"/>
                    </a:lnTo>
                    <a:lnTo>
                      <a:pt x="2144" y="364"/>
                    </a:lnTo>
                    <a:lnTo>
                      <a:pt x="2079" y="321"/>
                    </a:lnTo>
                    <a:lnTo>
                      <a:pt x="2008" y="277"/>
                    </a:lnTo>
                    <a:lnTo>
                      <a:pt x="1927" y="234"/>
                    </a:lnTo>
                    <a:lnTo>
                      <a:pt x="1769" y="157"/>
                    </a:lnTo>
                    <a:lnTo>
                      <a:pt x="1688" y="125"/>
                    </a:lnTo>
                    <a:lnTo>
                      <a:pt x="1612" y="92"/>
                    </a:lnTo>
                    <a:lnTo>
                      <a:pt x="1536" y="65"/>
                    </a:lnTo>
                    <a:lnTo>
                      <a:pt x="1476" y="43"/>
                    </a:lnTo>
                    <a:lnTo>
                      <a:pt x="1422" y="27"/>
                    </a:lnTo>
                    <a:lnTo>
                      <a:pt x="1384" y="10"/>
                    </a:lnTo>
                    <a:lnTo>
                      <a:pt x="1357" y="5"/>
                    </a:lnTo>
                    <a:lnTo>
                      <a:pt x="1346" y="0"/>
                    </a:lnTo>
                    <a:lnTo>
                      <a:pt x="1498" y="54"/>
                    </a:lnTo>
                    <a:lnTo>
                      <a:pt x="1655" y="119"/>
                    </a:lnTo>
                    <a:lnTo>
                      <a:pt x="1807" y="185"/>
                    </a:lnTo>
                    <a:lnTo>
                      <a:pt x="1948" y="255"/>
                    </a:lnTo>
                    <a:lnTo>
                      <a:pt x="2013" y="288"/>
                    </a:lnTo>
                    <a:lnTo>
                      <a:pt x="2068" y="326"/>
                    </a:lnTo>
                    <a:lnTo>
                      <a:pt x="2122" y="364"/>
                    </a:lnTo>
                    <a:lnTo>
                      <a:pt x="2171" y="402"/>
                    </a:lnTo>
                    <a:lnTo>
                      <a:pt x="2209" y="440"/>
                    </a:lnTo>
                    <a:lnTo>
                      <a:pt x="2236" y="478"/>
                    </a:lnTo>
                    <a:lnTo>
                      <a:pt x="2252" y="522"/>
                    </a:lnTo>
                    <a:lnTo>
                      <a:pt x="2263" y="560"/>
                    </a:lnTo>
                    <a:lnTo>
                      <a:pt x="2258" y="598"/>
                    </a:lnTo>
                    <a:lnTo>
                      <a:pt x="2241" y="636"/>
                    </a:lnTo>
                    <a:lnTo>
                      <a:pt x="2214" y="669"/>
                    </a:lnTo>
                    <a:lnTo>
                      <a:pt x="2171" y="702"/>
                    </a:lnTo>
                    <a:lnTo>
                      <a:pt x="2122" y="729"/>
                    </a:lnTo>
                    <a:lnTo>
                      <a:pt x="2062" y="756"/>
                    </a:lnTo>
                    <a:lnTo>
                      <a:pt x="1997" y="778"/>
                    </a:lnTo>
                    <a:lnTo>
                      <a:pt x="1921" y="800"/>
                    </a:lnTo>
                    <a:lnTo>
                      <a:pt x="1834" y="821"/>
                    </a:lnTo>
                    <a:lnTo>
                      <a:pt x="1748" y="843"/>
                    </a:lnTo>
                    <a:lnTo>
                      <a:pt x="1552" y="876"/>
                    </a:lnTo>
                    <a:lnTo>
                      <a:pt x="1351" y="908"/>
                    </a:lnTo>
                    <a:lnTo>
                      <a:pt x="1134" y="941"/>
                    </a:lnTo>
                    <a:lnTo>
                      <a:pt x="923" y="968"/>
                    </a:lnTo>
                    <a:lnTo>
                      <a:pt x="716" y="995"/>
                    </a:lnTo>
                    <a:lnTo>
                      <a:pt x="521" y="1028"/>
                    </a:lnTo>
                    <a:lnTo>
                      <a:pt x="434" y="1044"/>
                    </a:lnTo>
                    <a:lnTo>
                      <a:pt x="353" y="1066"/>
                    </a:lnTo>
                    <a:lnTo>
                      <a:pt x="277" y="1082"/>
                    </a:lnTo>
                    <a:lnTo>
                      <a:pt x="206" y="1104"/>
                    </a:lnTo>
                    <a:lnTo>
                      <a:pt x="147" y="1126"/>
                    </a:lnTo>
                    <a:lnTo>
                      <a:pt x="92" y="1148"/>
                    </a:lnTo>
                    <a:lnTo>
                      <a:pt x="54" y="1175"/>
                    </a:lnTo>
                    <a:lnTo>
                      <a:pt x="22" y="1202"/>
                    </a:lnTo>
                    <a:lnTo>
                      <a:pt x="6" y="1229"/>
                    </a:lnTo>
                    <a:lnTo>
                      <a:pt x="0" y="1262"/>
                    </a:lnTo>
                    <a:lnTo>
                      <a:pt x="11" y="1295"/>
                    </a:lnTo>
                    <a:lnTo>
                      <a:pt x="27" y="1327"/>
                    </a:lnTo>
                    <a:lnTo>
                      <a:pt x="54" y="1355"/>
                    </a:lnTo>
                    <a:lnTo>
                      <a:pt x="98" y="1382"/>
                    </a:lnTo>
                    <a:lnTo>
                      <a:pt x="141" y="1404"/>
                    </a:lnTo>
                    <a:lnTo>
                      <a:pt x="196" y="1425"/>
                    </a:lnTo>
                    <a:lnTo>
                      <a:pt x="261" y="1447"/>
                    </a:lnTo>
                    <a:lnTo>
                      <a:pt x="326" y="1469"/>
                    </a:lnTo>
                    <a:lnTo>
                      <a:pt x="266" y="1442"/>
                    </a:lnTo>
                    <a:lnTo>
                      <a:pt x="217" y="1414"/>
                    </a:lnTo>
                    <a:lnTo>
                      <a:pt x="174" y="1387"/>
                    </a:lnTo>
                    <a:lnTo>
                      <a:pt x="147" y="1360"/>
                    </a:lnTo>
                    <a:lnTo>
                      <a:pt x="125" y="1333"/>
                    </a:lnTo>
                    <a:lnTo>
                      <a:pt x="120" y="1306"/>
                    </a:lnTo>
                    <a:lnTo>
                      <a:pt x="125" y="1278"/>
                    </a:lnTo>
                    <a:lnTo>
                      <a:pt x="141" y="1257"/>
                    </a:lnTo>
                    <a:lnTo>
                      <a:pt x="174" y="1229"/>
                    </a:lnTo>
                    <a:lnTo>
                      <a:pt x="212" y="1208"/>
                    </a:lnTo>
                    <a:lnTo>
                      <a:pt x="272" y="1186"/>
                    </a:lnTo>
                    <a:lnTo>
                      <a:pt x="342" y="1164"/>
                    </a:lnTo>
                    <a:lnTo>
                      <a:pt x="423" y="1142"/>
                    </a:lnTo>
                    <a:lnTo>
                      <a:pt x="527" y="1121"/>
                    </a:lnTo>
                    <a:lnTo>
                      <a:pt x="641" y="1104"/>
                    </a:lnTo>
                    <a:lnTo>
                      <a:pt x="771" y="1088"/>
                    </a:lnTo>
                    <a:lnTo>
                      <a:pt x="771" y="108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90980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3083" name="Rectangle 11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84" name="Rectangle 12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152400" y="1219200"/>
            <a:ext cx="8839200" cy="487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r>
              <a:rPr lang="en-US" smtClean="0"/>
              <a:t>Liemohn @ GEM-CEDAR 2016</a:t>
            </a:r>
            <a:endParaRPr lang="en-US"/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471BF0BF-40D3-1242-B6F8-0AB3F0BDA797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ctr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Palatino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Palatino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Palatino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Palatino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Palatino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Palatino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Palatino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Palatino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n"/>
        <a:defRPr sz="2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n"/>
        <a:defRPr sz="2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76275" y="812055"/>
            <a:ext cx="7793038" cy="1819155"/>
          </a:xfrm>
        </p:spPr>
        <p:txBody>
          <a:bodyPr/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 to the Conductance Challenge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2631210"/>
            <a:ext cx="8509000" cy="2991654"/>
          </a:xfrm>
        </p:spPr>
        <p:txBody>
          <a:bodyPr/>
          <a:lstStyle/>
          <a:p>
            <a:pPr>
              <a:tabLst>
                <a:tab pos="7653338" algn="r"/>
              </a:tabLst>
            </a:pPr>
            <a:r>
              <a:rPr lang="en-US" sz="2000" dirty="0" smtClean="0">
                <a:solidFill>
                  <a:schemeClr val="hlink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Joint GEM-CEDAR Workshop</a:t>
            </a:r>
          </a:p>
          <a:p>
            <a:pPr>
              <a:tabLst>
                <a:tab pos="7653338" algn="r"/>
              </a:tabLst>
            </a:pPr>
            <a:r>
              <a:rPr lang="en-US" sz="2000" dirty="0" smtClean="0">
                <a:solidFill>
                  <a:schemeClr val="hlink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June 20-24, 2016</a:t>
            </a:r>
          </a:p>
          <a:p>
            <a:pPr>
              <a:tabLst>
                <a:tab pos="7653338" algn="r"/>
              </a:tabLst>
            </a:pPr>
            <a:endParaRPr lang="en-US" sz="2000" dirty="0">
              <a:solidFill>
                <a:schemeClr val="hlink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>
              <a:tabLst>
                <a:tab pos="7653338" algn="r"/>
              </a:tabLst>
            </a:pPr>
            <a:r>
              <a:rPr lang="en-US" sz="2000" dirty="0" smtClean="0">
                <a:solidFill>
                  <a:schemeClr val="hlink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Mike Liemohn for the rest of the leadership crew</a:t>
            </a:r>
          </a:p>
          <a:p>
            <a:pPr>
              <a:tabLst>
                <a:tab pos="7653338" algn="r"/>
              </a:tabLst>
            </a:pPr>
            <a:endParaRPr lang="en-US" sz="2000" dirty="0" smtClean="0">
              <a:solidFill>
                <a:schemeClr val="hlink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>
              <a:tabLst>
                <a:tab pos="7653338" algn="r"/>
              </a:tabLst>
            </a:pPr>
            <a:r>
              <a:rPr lang="en-US" sz="2000" dirty="0" err="1" smtClean="0">
                <a:solidFill>
                  <a:schemeClr val="hlink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Ja</a:t>
            </a:r>
            <a:r>
              <a:rPr lang="en-US" sz="2000" dirty="0" smtClean="0">
                <a:solidFill>
                  <a:schemeClr val="hlink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Soon Shim, Masha </a:t>
            </a:r>
            <a:r>
              <a:rPr lang="en-US" sz="2000" dirty="0" err="1" smtClean="0">
                <a:solidFill>
                  <a:schemeClr val="hlink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Kuznetsoza</a:t>
            </a:r>
            <a:r>
              <a:rPr lang="en-US" sz="2000" dirty="0" smtClean="0">
                <a:solidFill>
                  <a:schemeClr val="hlink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, Katie Garcia-Sage, </a:t>
            </a:r>
            <a:r>
              <a:rPr lang="en-US" sz="2000" dirty="0" err="1" smtClean="0">
                <a:solidFill>
                  <a:schemeClr val="hlink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Mihail</a:t>
            </a:r>
            <a:r>
              <a:rPr lang="en-US" sz="2000" dirty="0" smtClean="0">
                <a:solidFill>
                  <a:schemeClr val="hlink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Codrescu, </a:t>
            </a:r>
            <a:r>
              <a:rPr lang="en-US" sz="2000" dirty="0" err="1" smtClean="0">
                <a:solidFill>
                  <a:schemeClr val="hlink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Yongliang</a:t>
            </a:r>
            <a:r>
              <a:rPr lang="en-US" sz="2000" dirty="0" smtClean="0">
                <a:solidFill>
                  <a:schemeClr val="hlink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Zhang, Lutz </a:t>
            </a:r>
            <a:r>
              <a:rPr lang="en-US" sz="2000" dirty="0" err="1" smtClean="0">
                <a:solidFill>
                  <a:schemeClr val="hlink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Rast</a:t>
            </a:r>
            <a:r>
              <a:rPr lang="en-US" sz="2000" dirty="0" err="1" smtClean="0">
                <a:solidFill>
                  <a:schemeClr val="hlink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ätter</a:t>
            </a:r>
            <a:r>
              <a:rPr lang="en-US" sz="2000" dirty="0" smtClean="0">
                <a:solidFill>
                  <a:schemeClr val="hlink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en-US" sz="2000" dirty="0" err="1" smtClean="0">
                <a:solidFill>
                  <a:schemeClr val="hlink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Rov</a:t>
            </a:r>
            <a:r>
              <a:rPr lang="en-US" sz="2000" dirty="0" smtClean="0">
                <a:solidFill>
                  <a:schemeClr val="hlink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sz="2000" dirty="0" err="1" smtClean="0">
                <a:solidFill>
                  <a:schemeClr val="hlink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Redmon</a:t>
            </a:r>
            <a:r>
              <a:rPr lang="en-US" sz="2000" dirty="0" smtClean="0">
                <a:solidFill>
                  <a:schemeClr val="hlink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, and Mike Liemohn</a:t>
            </a:r>
            <a:endParaRPr lang="en-US" sz="2000" dirty="0" smtClean="0">
              <a:solidFill>
                <a:schemeClr val="hlink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>
              <a:tabLst>
                <a:tab pos="7653338" algn="r"/>
              </a:tabLst>
            </a:pPr>
            <a:endParaRPr lang="en-US" sz="2000" dirty="0" smtClean="0">
              <a:solidFill>
                <a:schemeClr val="hlink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2244495" y="284657"/>
            <a:ext cx="460895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Palatino" charset="0"/>
              </a:rPr>
              <a:t>GEM-CEDAR</a:t>
            </a:r>
            <a:r>
              <a:rPr 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Palatino" charset="0"/>
              </a:rPr>
              <a:t> </a:t>
            </a: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" charset="0"/>
              </a:rPr>
              <a:t>Workshop, </a:t>
            </a:r>
            <a:r>
              <a:rPr 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Palatino" charset="0"/>
              </a:rPr>
              <a:t>June 20, </a:t>
            </a: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" charset="0"/>
              </a:rPr>
              <a:t>2016</a:t>
            </a:r>
          </a:p>
        </p:txBody>
      </p:sp>
      <p:pic>
        <p:nvPicPr>
          <p:cNvPr id="8" name="Picture 7" descr="CLASPLogo_FinalCMYK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4673" y="6034137"/>
            <a:ext cx="588133" cy="644217"/>
          </a:xfrm>
          <a:prstGeom prst="rect">
            <a:avLst/>
          </a:prstGeom>
          <a:solidFill>
            <a:schemeClr val="tx1"/>
          </a:solidFill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are relying more and more on numerical simulations</a:t>
            </a:r>
          </a:p>
          <a:p>
            <a:pPr lvl="1"/>
            <a:r>
              <a:rPr lang="en-US" dirty="0" smtClean="0"/>
              <a:t>Especially global numerical simulations of the coupled </a:t>
            </a:r>
            <a:r>
              <a:rPr lang="en-US" dirty="0" err="1" smtClean="0"/>
              <a:t>geospace</a:t>
            </a:r>
            <a:r>
              <a:rPr lang="en-US" dirty="0" smtClean="0"/>
              <a:t> system</a:t>
            </a:r>
          </a:p>
          <a:p>
            <a:pPr lvl="1"/>
            <a:r>
              <a:rPr lang="en-US" dirty="0" smtClean="0"/>
              <a:t>The system is complex, with nonlinear feedback mechanisms throughout the coupling between the magnetosphere, ionosphere, and thermosphere</a:t>
            </a:r>
          </a:p>
          <a:p>
            <a:r>
              <a:rPr lang="en-US" b="1" dirty="0" smtClean="0">
                <a:solidFill>
                  <a:srgbClr val="FFEF00"/>
                </a:solidFill>
              </a:rPr>
              <a:t>There is a need to understand and quantify how thermosphere-ionosphere-magnetosphere coupling affects model performance</a:t>
            </a:r>
            <a:endParaRPr lang="en-US" b="1" dirty="0">
              <a:solidFill>
                <a:srgbClr val="FFEF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Liemohn @ GEM-CEDAR 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B274-8D6C-BD41-937B-40B313C0D36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782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Focus: </a:t>
            </a:r>
            <a:r>
              <a:rPr lang="en-US" dirty="0" err="1" smtClean="0"/>
              <a:t>Ionospheric</a:t>
            </a:r>
            <a:r>
              <a:rPr lang="en-US" dirty="0" smtClean="0"/>
              <a:t> Conductance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We have a problem</a:t>
            </a:r>
          </a:p>
          <a:p>
            <a:pPr lvl="1"/>
            <a:r>
              <a:rPr lang="en-US" dirty="0" smtClean="0"/>
              <a:t>Every major coupled </a:t>
            </a:r>
            <a:r>
              <a:rPr lang="en-US" dirty="0" err="1" smtClean="0"/>
              <a:t>geospace</a:t>
            </a:r>
            <a:r>
              <a:rPr lang="en-US" dirty="0" smtClean="0"/>
              <a:t> model includes an </a:t>
            </a:r>
            <a:r>
              <a:rPr lang="en-US" dirty="0" err="1" smtClean="0"/>
              <a:t>ionospheric</a:t>
            </a:r>
            <a:r>
              <a:rPr lang="en-US" dirty="0" smtClean="0"/>
              <a:t> electrodynamics solver</a:t>
            </a:r>
          </a:p>
          <a:p>
            <a:pPr lvl="1"/>
            <a:r>
              <a:rPr lang="en-US" dirty="0" smtClean="0"/>
              <a:t>Every major coupled </a:t>
            </a:r>
            <a:r>
              <a:rPr lang="en-US" dirty="0" err="1" smtClean="0"/>
              <a:t>geospace</a:t>
            </a:r>
            <a:r>
              <a:rPr lang="en-US" dirty="0" smtClean="0"/>
              <a:t> model includes some specification for </a:t>
            </a:r>
            <a:r>
              <a:rPr lang="en-US" dirty="0" err="1" smtClean="0"/>
              <a:t>ionospheric</a:t>
            </a:r>
            <a:r>
              <a:rPr lang="en-US" dirty="0" smtClean="0"/>
              <a:t> conductance</a:t>
            </a:r>
          </a:p>
          <a:p>
            <a:pPr lvl="1"/>
            <a:r>
              <a:rPr lang="en-US" dirty="0" smtClean="0"/>
              <a:t>Every one of these conductance models has serious limitations</a:t>
            </a:r>
          </a:p>
          <a:p>
            <a:r>
              <a:rPr lang="en-US" dirty="0" smtClean="0"/>
              <a:t>Conductance specification has not kept up</a:t>
            </a:r>
          </a:p>
          <a:p>
            <a:pPr lvl="1"/>
            <a:r>
              <a:rPr lang="en-US" dirty="0" smtClean="0"/>
              <a:t>Developed using data from specific events/intervals</a:t>
            </a:r>
          </a:p>
          <a:p>
            <a:pPr lvl="1"/>
            <a:r>
              <a:rPr lang="en-US" dirty="0" smtClean="0"/>
              <a:t>Not based on the full range of SW inputs and geomagnetic activity levels</a:t>
            </a:r>
          </a:p>
          <a:p>
            <a:pPr lvl="1"/>
            <a:r>
              <a:rPr lang="en-US" dirty="0" smtClean="0"/>
              <a:t>Sometimes tweaked to improve the results for a run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Liemohn @ GEM-CEDAR 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B274-8D6C-BD41-937B-40B313C0D36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283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we doing this week?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Kick-starting the challenge</a:t>
            </a:r>
          </a:p>
          <a:p>
            <a:r>
              <a:rPr lang="en-US" dirty="0" smtClean="0"/>
              <a:t>Three sessions are planned, today and tomorrow</a:t>
            </a:r>
          </a:p>
          <a:p>
            <a:r>
              <a:rPr lang="en-US" dirty="0" smtClean="0"/>
              <a:t>Session 1:  M-I-T model validation techniques</a:t>
            </a:r>
          </a:p>
          <a:p>
            <a:pPr lvl="1"/>
            <a:r>
              <a:rPr lang="en-US" dirty="0" smtClean="0"/>
              <a:t>Data availability, event lists, metrics choices</a:t>
            </a:r>
          </a:p>
          <a:p>
            <a:r>
              <a:rPr lang="en-US" dirty="0" smtClean="0"/>
              <a:t>Session 2:  Conductance inputs and effects</a:t>
            </a:r>
          </a:p>
          <a:p>
            <a:pPr lvl="1"/>
            <a:r>
              <a:rPr lang="en-US" dirty="0" err="1" smtClean="0"/>
              <a:t>Auroral</a:t>
            </a:r>
            <a:r>
              <a:rPr lang="en-US" dirty="0" smtClean="0"/>
              <a:t> precipitation, </a:t>
            </a:r>
            <a:r>
              <a:rPr lang="en-US" dirty="0" err="1" smtClean="0"/>
              <a:t>Poynting</a:t>
            </a:r>
            <a:r>
              <a:rPr lang="en-US" dirty="0" smtClean="0"/>
              <a:t> flux, MHD FACs, modeling the ionosphere, feedback on </a:t>
            </a:r>
            <a:r>
              <a:rPr lang="en-US" dirty="0" err="1" smtClean="0"/>
              <a:t>geospace</a:t>
            </a:r>
            <a:endParaRPr lang="en-US" dirty="0" smtClean="0"/>
          </a:p>
          <a:p>
            <a:r>
              <a:rPr lang="en-US" dirty="0" smtClean="0"/>
              <a:t>Session 3: Conversation on the challenge</a:t>
            </a:r>
          </a:p>
          <a:p>
            <a:pPr lvl="1"/>
            <a:r>
              <a:rPr lang="en-US" dirty="0" smtClean="0"/>
              <a:t>Current state of conductance models, steps needed to improve these models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Liemohn @ GEM-CEDAR 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B274-8D6C-BD41-937B-40B313C0D36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976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we </a:t>
            </a:r>
            <a:r>
              <a:rPr lang="en-US" i="1" dirty="0" smtClean="0"/>
              <a:t>not</a:t>
            </a:r>
            <a:r>
              <a:rPr lang="en-US" dirty="0" smtClean="0"/>
              <a:t> doing?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are not declaring winners and losers in a head-to-head metrics mash-up</a:t>
            </a:r>
          </a:p>
          <a:p>
            <a:pPr lvl="1"/>
            <a:r>
              <a:rPr lang="en-US" dirty="0" smtClean="0"/>
              <a:t>We want to understand and highlight effects of input/boundary conditions and numerical implementation</a:t>
            </a:r>
          </a:p>
          <a:p>
            <a:pPr lvl="1"/>
            <a:r>
              <a:rPr lang="en-US" dirty="0" smtClean="0"/>
              <a:t>We want to explore the physical processes responsible for the evolution of the </a:t>
            </a:r>
            <a:r>
              <a:rPr lang="en-US" dirty="0" err="1" smtClean="0"/>
              <a:t>geospace</a:t>
            </a:r>
            <a:r>
              <a:rPr lang="en-US" dirty="0" smtClean="0"/>
              <a:t> system</a:t>
            </a:r>
          </a:p>
          <a:p>
            <a:r>
              <a:rPr lang="en-US" dirty="0" smtClean="0"/>
              <a:t>So, we are not doing this just to test current models</a:t>
            </a:r>
          </a:p>
          <a:p>
            <a:pPr lvl="1"/>
            <a:r>
              <a:rPr lang="en-US" dirty="0" smtClean="0"/>
              <a:t>We want to improve current models</a:t>
            </a:r>
          </a:p>
          <a:p>
            <a:pPr lvl="1"/>
            <a:r>
              <a:rPr lang="en-US" dirty="0" smtClean="0"/>
              <a:t>We want to improve code output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Liemohn @ GEM-CEDAR 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B274-8D6C-BD41-937B-40B313C0D36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256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measure of 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just a challenge to define which of the existing codes is “best” for some set of events</a:t>
            </a:r>
          </a:p>
          <a:p>
            <a:r>
              <a:rPr lang="en-US" dirty="0" smtClean="0"/>
              <a:t>Goal:  reducing model-data error over time</a:t>
            </a:r>
          </a:p>
          <a:p>
            <a:pPr lvl="1"/>
            <a:r>
              <a:rPr lang="en-US" dirty="0" smtClean="0"/>
              <a:t>Success is measured by a better prediction of the state of </a:t>
            </a:r>
            <a:r>
              <a:rPr lang="en-US" dirty="0" err="1" smtClean="0"/>
              <a:t>geospace</a:t>
            </a:r>
            <a:r>
              <a:rPr lang="en-US" dirty="0" smtClean="0"/>
              <a:t> via more realistic </a:t>
            </a:r>
            <a:r>
              <a:rPr lang="en-US" smtClean="0"/>
              <a:t>conductance specifications</a:t>
            </a:r>
            <a:endParaRPr lang="en-US" dirty="0"/>
          </a:p>
          <a:p>
            <a:pPr lvl="1"/>
            <a:r>
              <a:rPr lang="en-US" dirty="0" smtClean="0"/>
              <a:t>Success is achieved by understanding conductance-related feedback processes and nonlinearities in the </a:t>
            </a:r>
            <a:r>
              <a:rPr lang="en-US" dirty="0" err="1" smtClean="0"/>
              <a:t>geospace</a:t>
            </a:r>
            <a:r>
              <a:rPr lang="en-US" dirty="0" smtClean="0"/>
              <a:t> system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Liemohn @ GEM-CEDAR 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B274-8D6C-BD41-937B-40B313C0D36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650605"/>
      </p:ext>
    </p:extLst>
  </p:cSld>
  <p:clrMapOvr>
    <a:masterClrMapping/>
  </p:clrMapOvr>
</p:sld>
</file>

<file path=ppt/theme/theme1.xml><?xml version="1.0" encoding="utf-8"?>
<a:theme xmlns:a="http://schemas.openxmlformats.org/drawingml/2006/main" name="Stream">
  <a:themeElements>
    <a:clrScheme name="Stream 6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Palatino"/>
        <a:ea typeface=""/>
        <a:cs typeface=""/>
      </a:majorFont>
      <a:minorFont>
        <a:latin typeface="Palatin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Stream 1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D80000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E9AA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362626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AEACAC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49411F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B1B0AB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5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003300"/>
        </a:accent1>
        <a:accent2>
          <a:srgbClr val="33CC33"/>
        </a:accent2>
        <a:accent3>
          <a:srgbClr val="B1C8AA"/>
        </a:accent3>
        <a:accent4>
          <a:srgbClr val="DADADA"/>
        </a:accent4>
        <a:accent5>
          <a:srgbClr val="AAADAA"/>
        </a:accent5>
        <a:accent6>
          <a:srgbClr val="2DB92D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2E2E46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ADADB0"/>
        </a:accent5>
        <a:accent6>
          <a:srgbClr val="5D8BBA"/>
        </a:accent6>
        <a:hlink>
          <a:srgbClr val="99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11521</TotalTime>
  <Words>454</Words>
  <Application>Microsoft Macintosh PowerPoint</Application>
  <PresentationFormat>On-screen Show (4:3)</PresentationFormat>
  <Paragraphs>54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Stream</vt:lpstr>
      <vt:lpstr>Intro to the Conductance Challenge</vt:lpstr>
      <vt:lpstr>Motivation</vt:lpstr>
      <vt:lpstr>The Focus: Ionospheric Conductance</vt:lpstr>
      <vt:lpstr>What are we doing this week?</vt:lpstr>
      <vt:lpstr>What are we not doing?</vt:lpstr>
      <vt:lpstr>Our measure of success</vt:lpstr>
    </vt:vector>
  </TitlesOfParts>
  <Company>University of Michigan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Ring Current During Sawtooth Oscillations: Data-Model Comparisons During 2 Events</dc:title>
  <cp:lastModifiedBy>Mike Liemohn</cp:lastModifiedBy>
  <cp:revision>145</cp:revision>
  <cp:lastPrinted>2012-01-21T16:48:33Z</cp:lastPrinted>
  <dcterms:created xsi:type="dcterms:W3CDTF">2009-12-13T17:12:32Z</dcterms:created>
  <dcterms:modified xsi:type="dcterms:W3CDTF">2016-06-20T17:22:47Z</dcterms:modified>
</cp:coreProperties>
</file>