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44" r:id="rId2"/>
    <p:sldId id="347" r:id="rId3"/>
    <p:sldId id="289" r:id="rId4"/>
    <p:sldId id="290" r:id="rId5"/>
    <p:sldId id="293" r:id="rId6"/>
    <p:sldId id="348" r:id="rId7"/>
    <p:sldId id="265" r:id="rId8"/>
    <p:sldId id="264" r:id="rId9"/>
    <p:sldId id="295" r:id="rId10"/>
    <p:sldId id="266" r:id="rId11"/>
    <p:sldId id="277" r:id="rId12"/>
    <p:sldId id="281" r:id="rId13"/>
    <p:sldId id="363" r:id="rId14"/>
    <p:sldId id="300" r:id="rId15"/>
    <p:sldId id="307" r:id="rId16"/>
    <p:sldId id="327" r:id="rId17"/>
    <p:sldId id="284" r:id="rId18"/>
    <p:sldId id="311" r:id="rId19"/>
    <p:sldId id="362" r:id="rId20"/>
    <p:sldId id="364" r:id="rId21"/>
    <p:sldId id="285" r:id="rId22"/>
    <p:sldId id="276" r:id="rId23"/>
    <p:sldId id="268" r:id="rId24"/>
    <p:sldId id="367" r:id="rId25"/>
    <p:sldId id="368" r:id="rId26"/>
    <p:sldId id="369" r:id="rId27"/>
    <p:sldId id="260" r:id="rId28"/>
    <p:sldId id="256" r:id="rId29"/>
    <p:sldId id="324" r:id="rId30"/>
    <p:sldId id="283" r:id="rId31"/>
    <p:sldId id="356" r:id="rId32"/>
    <p:sldId id="302" r:id="rId33"/>
    <p:sldId id="288" r:id="rId34"/>
    <p:sldId id="291" r:id="rId35"/>
    <p:sldId id="29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6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A276-54DE-2D4E-A974-E69B86DA196B}" type="datetimeFigureOut">
              <a:rPr lang="en-US" smtClean="0"/>
              <a:t>6/19/16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D60DE-827A-A845-AD6C-2795404C7020}" type="slidenum">
              <a:rPr lang="en-US" smtClean="0"/>
              <a:t>‹#›</a:t>
            </a:fld>
            <a:endParaRPr lang="en-US"/>
          </a:p>
        </p:txBody>
      </p:sp>
    </p:spTree>
    <p:extLst>
      <p:ext uri="{BB962C8B-B14F-4D97-AF65-F5344CB8AC3E}">
        <p14:creationId xmlns:p14="http://schemas.microsoft.com/office/powerpoint/2010/main" val="2940971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a:t>
            </a:r>
            <a:r>
              <a:rPr lang="en-US" baseline="0" dirty="0" smtClean="0"/>
              <a:t> this study is to show that field-aligned currents can be used to determine </a:t>
            </a:r>
            <a:r>
              <a:rPr lang="en-US" baseline="0" dirty="0" err="1" smtClean="0"/>
              <a:t>ionospheric</a:t>
            </a:r>
            <a:r>
              <a:rPr lang="en-US" baseline="0" dirty="0" smtClean="0"/>
              <a:t> conductivities.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a:t>
            </a:fld>
            <a:endParaRPr lang="en-US"/>
          </a:p>
        </p:txBody>
      </p:sp>
    </p:spTree>
    <p:extLst>
      <p:ext uri="{BB962C8B-B14F-4D97-AF65-F5344CB8AC3E}">
        <p14:creationId xmlns:p14="http://schemas.microsoft.com/office/powerpoint/2010/main" val="188897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combined, the statistical results yield an MLT-dependent transfer function between field-aligned currents and conductivities.  The top panel shows how the Pedersen Conductance varies with local time and field-aligned current.  The bottom panel shows the average Hall to Pedersen</a:t>
            </a:r>
            <a:r>
              <a:rPr lang="en-US" baseline="0" dirty="0" smtClean="0"/>
              <a:t> conductance ratio as a function of MLT for both upward and downward field-aligned current regions.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10</a:t>
            </a:fld>
            <a:endParaRPr lang="en-US"/>
          </a:p>
        </p:txBody>
      </p:sp>
    </p:spTree>
    <p:extLst>
      <p:ext uri="{BB962C8B-B14F-4D97-AF65-F5344CB8AC3E}">
        <p14:creationId xmlns:p14="http://schemas.microsoft.com/office/powerpoint/2010/main" val="142561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Pedersen and Hall </a:t>
            </a:r>
            <a:r>
              <a:rPr lang="en-US" dirty="0" err="1" smtClean="0"/>
              <a:t>conductances</a:t>
            </a:r>
            <a:r>
              <a:rPr lang="en-US" dirty="0" smtClean="0"/>
              <a:t> can be combined with the original field-aligned currents to calculate</a:t>
            </a:r>
            <a:r>
              <a:rPr lang="en-US" baseline="0" dirty="0" smtClean="0"/>
              <a:t> the self-consistent electrostatic potential using Ohm’s Law and current continuity.  With the </a:t>
            </a:r>
            <a:r>
              <a:rPr lang="en-US" baseline="0" dirty="0" err="1" smtClean="0"/>
              <a:t>conductances</a:t>
            </a:r>
            <a:r>
              <a:rPr lang="en-US" baseline="0" dirty="0" smtClean="0"/>
              <a:t> and electric fields known, horizontal </a:t>
            </a:r>
            <a:r>
              <a:rPr lang="en-US" baseline="0" dirty="0" err="1" smtClean="0"/>
              <a:t>ionospheric</a:t>
            </a:r>
            <a:r>
              <a:rPr lang="en-US" baseline="0" dirty="0" smtClean="0"/>
              <a:t> currents and Joule heat can be calculated, also self-consistently with the measured field-aligned currents.  Self consistency is checked by </a:t>
            </a:r>
            <a:r>
              <a:rPr lang="en-US" baseline="0" dirty="0" err="1" smtClean="0"/>
              <a:t>recomputing</a:t>
            </a:r>
            <a:r>
              <a:rPr lang="en-US" baseline="0" dirty="0" smtClean="0"/>
              <a:t> the field-aligned currents from the divergence of the horizontal currents.  The final check is to use the </a:t>
            </a:r>
            <a:r>
              <a:rPr lang="en-US" baseline="0" dirty="0" err="1" smtClean="0"/>
              <a:t>ionospheric</a:t>
            </a:r>
            <a:r>
              <a:rPr lang="en-US" baseline="0" dirty="0" smtClean="0"/>
              <a:t> currents to predict ground-based magnetic </a:t>
            </a:r>
            <a:r>
              <a:rPr lang="en-US" baseline="0" dirty="0" err="1" smtClean="0"/>
              <a:t>perturbations,which</a:t>
            </a:r>
            <a:r>
              <a:rPr lang="en-US" baseline="0" dirty="0" smtClean="0"/>
              <a:t> can be compared to observations.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11</a:t>
            </a:fld>
            <a:endParaRPr lang="en-US"/>
          </a:p>
        </p:txBody>
      </p:sp>
    </p:spTree>
    <p:extLst>
      <p:ext uri="{BB962C8B-B14F-4D97-AF65-F5344CB8AC3E}">
        <p14:creationId xmlns:p14="http://schemas.microsoft.com/office/powerpoint/2010/main" val="105030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for May 28, 2011, shows a narrow feature at about 8:30 UT.  The actual perturbation is more than 1500 </a:t>
            </a:r>
            <a:r>
              <a:rPr lang="en-US" dirty="0" err="1" smtClean="0"/>
              <a:t>nT</a:t>
            </a:r>
            <a:r>
              <a:rPr lang="en-US" dirty="0" smtClean="0"/>
              <a:t>, three times stronger than the predicted value.  The </a:t>
            </a:r>
            <a:r>
              <a:rPr lang="en-US" dirty="0" err="1" smtClean="0"/>
              <a:t>electrojet</a:t>
            </a:r>
            <a:r>
              <a:rPr lang="en-US" dirty="0" smtClean="0"/>
              <a:t> maps during this time</a:t>
            </a:r>
            <a:r>
              <a:rPr lang="en-US" baseline="0" dirty="0" smtClean="0"/>
              <a:t> interval is shown in the next slide.</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12</a:t>
            </a:fld>
            <a:endParaRPr lang="en-US"/>
          </a:p>
        </p:txBody>
      </p:sp>
    </p:spTree>
    <p:extLst>
      <p:ext uri="{BB962C8B-B14F-4D97-AF65-F5344CB8AC3E}">
        <p14:creationId xmlns:p14="http://schemas.microsoft.com/office/powerpoint/2010/main" val="293616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maps at two-minute</a:t>
            </a:r>
            <a:r>
              <a:rPr lang="en-US" baseline="0" dirty="0" smtClean="0"/>
              <a:t> intervals between 8:20 and 8:30 UT show that the sharp negative bay in the magnetometer data is from a westward traveling surge, beginning from a localized westward </a:t>
            </a:r>
            <a:r>
              <a:rPr lang="en-US" baseline="0" dirty="0" err="1" smtClean="0"/>
              <a:t>electrojet</a:t>
            </a:r>
            <a:r>
              <a:rPr lang="en-US" baseline="0" dirty="0" smtClean="0"/>
              <a:t> in the post-midnight sector.  The surge extends almost 12 hours of local time in two minutes.  The magnitude of the predicted magnetic deflection depends on accurately computing the contributions from all currents in the vicinity of Poker Flat, which is between two oppositely directed </a:t>
            </a:r>
            <a:r>
              <a:rPr lang="en-US" baseline="0" dirty="0" err="1" smtClean="0"/>
              <a:t>electrojets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13</a:t>
            </a:fld>
            <a:endParaRPr lang="en-US"/>
          </a:p>
        </p:txBody>
      </p:sp>
    </p:spTree>
    <p:extLst>
      <p:ext uri="{BB962C8B-B14F-4D97-AF65-F5344CB8AC3E}">
        <p14:creationId xmlns:p14="http://schemas.microsoft.com/office/powerpoint/2010/main" val="288124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show that the technique</a:t>
            </a:r>
            <a:r>
              <a:rPr lang="en-US" baseline="0" dirty="0" smtClean="0"/>
              <a:t> works for other magnetometer stations besides Poker Flat.</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14</a:t>
            </a:fld>
            <a:endParaRPr lang="en-US"/>
          </a:p>
        </p:txBody>
      </p:sp>
    </p:spTree>
    <p:extLst>
      <p:ext uri="{BB962C8B-B14F-4D97-AF65-F5344CB8AC3E}">
        <p14:creationId xmlns:p14="http://schemas.microsoft.com/office/powerpoint/2010/main" val="5615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another showing some very narrow features, and some notable differences between measured and predicted values.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15</a:t>
            </a:fld>
            <a:endParaRPr lang="en-US"/>
          </a:p>
        </p:txBody>
      </p:sp>
    </p:spTree>
    <p:extLst>
      <p:ext uri="{BB962C8B-B14F-4D97-AF65-F5344CB8AC3E}">
        <p14:creationId xmlns:p14="http://schemas.microsoft.com/office/powerpoint/2010/main" val="369466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from </a:t>
            </a:r>
            <a:r>
              <a:rPr lang="en-US" dirty="0" err="1" smtClean="0"/>
              <a:t>Tromso</a:t>
            </a:r>
            <a:r>
              <a:rPr lang="en-US" dirty="0" smtClean="0"/>
              <a:t>.  All three of the prominent features in the </a:t>
            </a:r>
            <a:r>
              <a:rPr lang="en-US" dirty="0" err="1" smtClean="0"/>
              <a:t>Tromso</a:t>
            </a:r>
            <a:r>
              <a:rPr lang="en-US" dirty="0" smtClean="0"/>
              <a:t> magnetometer are replicated.</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16</a:t>
            </a:fld>
            <a:endParaRPr lang="en-US"/>
          </a:p>
        </p:txBody>
      </p:sp>
    </p:spTree>
    <p:extLst>
      <p:ext uri="{BB962C8B-B14F-4D97-AF65-F5344CB8AC3E}">
        <p14:creationId xmlns:p14="http://schemas.microsoft.com/office/powerpoint/2010/main" val="3160036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another,</a:t>
            </a:r>
            <a:r>
              <a:rPr lang="en-US" baseline="0" dirty="0" smtClean="0"/>
              <a:t> except that the feature near 16 UT is not replicated.</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17</a:t>
            </a:fld>
            <a:endParaRPr lang="en-US"/>
          </a:p>
        </p:txBody>
      </p:sp>
    </p:spTree>
    <p:extLst>
      <p:ext uri="{BB962C8B-B14F-4D97-AF65-F5344CB8AC3E}">
        <p14:creationId xmlns:p14="http://schemas.microsoft.com/office/powerpoint/2010/main" val="72102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a</a:t>
            </a:r>
            <a:r>
              <a:rPr lang="en-US" baseline="0" dirty="0" smtClean="0"/>
              <a:t> one-month comparison of measured versus calculated magnetometer perturbations at </a:t>
            </a:r>
            <a:r>
              <a:rPr lang="en-US" baseline="0" dirty="0" err="1" smtClean="0"/>
              <a:t>Tromso</a:t>
            </a:r>
            <a:r>
              <a:rPr lang="en-US" baseline="0" dirty="0" smtClean="0"/>
              <a:t>.  All the major magnetometer deflections are replicated.</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18</a:t>
            </a:fld>
            <a:endParaRPr lang="en-US"/>
          </a:p>
        </p:txBody>
      </p:sp>
    </p:spTree>
    <p:extLst>
      <p:ext uri="{BB962C8B-B14F-4D97-AF65-F5344CB8AC3E}">
        <p14:creationId xmlns:p14="http://schemas.microsoft.com/office/powerpoint/2010/main" val="2503324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validate the technique,</a:t>
            </a:r>
            <a:r>
              <a:rPr lang="en-US" baseline="0" dirty="0" smtClean="0"/>
              <a:t> the Hall and Pedersen </a:t>
            </a:r>
            <a:r>
              <a:rPr lang="en-US" baseline="0" dirty="0" err="1" smtClean="0"/>
              <a:t>conductances</a:t>
            </a:r>
            <a:r>
              <a:rPr lang="en-US" baseline="0" dirty="0" smtClean="0"/>
              <a:t> at each point were used to estimate the energy flux.  By integrating the energy flux over the entire hemisphere, we get the total power into the high </a:t>
            </a:r>
            <a:r>
              <a:rPr lang="en-US" baseline="0" dirty="0" err="1" smtClean="0"/>
              <a:t>laittude</a:t>
            </a:r>
            <a:r>
              <a:rPr lang="en-US" baseline="0" dirty="0" smtClean="0"/>
              <a:t> </a:t>
            </a:r>
            <a:r>
              <a:rPr lang="en-US" baseline="0" dirty="0" err="1" smtClean="0"/>
              <a:t>auroral</a:t>
            </a:r>
            <a:r>
              <a:rPr lang="en-US" baseline="0" dirty="0" smtClean="0"/>
              <a:t> zone.  This can be compared with the Hemispherical Power Index provided by OVATION Prime.</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21</a:t>
            </a:fld>
            <a:endParaRPr lang="en-US"/>
          </a:p>
        </p:txBody>
      </p:sp>
    </p:spTree>
    <p:extLst>
      <p:ext uri="{BB962C8B-B14F-4D97-AF65-F5344CB8AC3E}">
        <p14:creationId xmlns:p14="http://schemas.microsoft.com/office/powerpoint/2010/main" val="39183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makes use of simultaneous and coincident</a:t>
            </a:r>
            <a:r>
              <a:rPr lang="en-US" baseline="0" dirty="0" smtClean="0"/>
              <a:t> measurements of conductivity made by the Poker Flat Incoherent Scatter Radar and field-aligned currents made by AMPERE.</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a:t>
            </a:fld>
            <a:endParaRPr lang="en-US"/>
          </a:p>
        </p:txBody>
      </p:sp>
    </p:spTree>
    <p:extLst>
      <p:ext uri="{BB962C8B-B14F-4D97-AF65-F5344CB8AC3E}">
        <p14:creationId xmlns:p14="http://schemas.microsoft.com/office/powerpoint/2010/main" val="1970905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technique gives excellent</a:t>
            </a:r>
            <a:r>
              <a:rPr lang="en-US" baseline="0" dirty="0" smtClean="0"/>
              <a:t> agreement with hemispherical power as determined from OVATION-Prime.</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22</a:t>
            </a:fld>
            <a:endParaRPr lang="en-US"/>
          </a:p>
        </p:txBody>
      </p:sp>
    </p:spTree>
    <p:extLst>
      <p:ext uri="{BB962C8B-B14F-4D97-AF65-F5344CB8AC3E}">
        <p14:creationId xmlns:p14="http://schemas.microsoft.com/office/powerpoint/2010/main" val="59699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 OVATION-Prime</a:t>
            </a:r>
            <a:r>
              <a:rPr lang="en-US" baseline="0" dirty="0" smtClean="0"/>
              <a:t> gives values 10 to 20 percent higher than those determined from field-aligned currents.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23</a:t>
            </a:fld>
            <a:endParaRPr lang="en-US"/>
          </a:p>
        </p:txBody>
      </p:sp>
    </p:spTree>
    <p:extLst>
      <p:ext uri="{BB962C8B-B14F-4D97-AF65-F5344CB8AC3E}">
        <p14:creationId xmlns:p14="http://schemas.microsoft.com/office/powerpoint/2010/main" val="366851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24</a:t>
            </a:fld>
            <a:endParaRPr lang="en-US"/>
          </a:p>
        </p:txBody>
      </p:sp>
    </p:spTree>
    <p:extLst>
      <p:ext uri="{BB962C8B-B14F-4D97-AF65-F5344CB8AC3E}">
        <p14:creationId xmlns:p14="http://schemas.microsoft.com/office/powerpoint/2010/main" val="250930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comparisons</a:t>
            </a:r>
            <a:r>
              <a:rPr lang="en-US" baseline="0" dirty="0" smtClean="0"/>
              <a:t> have been made using the </a:t>
            </a:r>
            <a:r>
              <a:rPr lang="en-US" baseline="0" dirty="0" err="1" smtClean="0"/>
              <a:t>ionospheric</a:t>
            </a:r>
            <a:r>
              <a:rPr lang="en-US" baseline="0" dirty="0" smtClean="0"/>
              <a:t> currents to calculate the H component of the ground-based magnetometer data (blue trace).  This example shows good correlation between the two data sets for the Poker Flat magnetometer.  Although the magnitudes of the perturbations differ, the technique replicates many of the rapid temporal variations seen in the magnetometer data.</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27</a:t>
            </a:fld>
            <a:endParaRPr lang="en-US"/>
          </a:p>
        </p:txBody>
      </p:sp>
    </p:spTree>
    <p:extLst>
      <p:ext uri="{BB962C8B-B14F-4D97-AF65-F5344CB8AC3E}">
        <p14:creationId xmlns:p14="http://schemas.microsoft.com/office/powerpoint/2010/main" val="114381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good (but</a:t>
            </a:r>
            <a:r>
              <a:rPr lang="en-US" baseline="0" dirty="0" smtClean="0"/>
              <a:t> not perfect!) agreement between measured and predicted magnetic perturbations.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28</a:t>
            </a:fld>
            <a:endParaRPr lang="en-US"/>
          </a:p>
        </p:txBody>
      </p:sp>
    </p:spTree>
    <p:extLst>
      <p:ext uri="{BB962C8B-B14F-4D97-AF65-F5344CB8AC3E}">
        <p14:creationId xmlns:p14="http://schemas.microsoft.com/office/powerpoint/2010/main" val="2252122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the data for the other Valentine’s Day storm—2013.  The maps of the </a:t>
            </a:r>
            <a:r>
              <a:rPr lang="en-US" baseline="0" dirty="0" err="1" smtClean="0"/>
              <a:t>electrojets</a:t>
            </a:r>
            <a:r>
              <a:rPr lang="en-US" baseline="0" dirty="0" smtClean="0"/>
              <a:t> at the two times indicated by yellow lines are shown in the next slide.</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29</a:t>
            </a:fld>
            <a:endParaRPr lang="en-US"/>
          </a:p>
        </p:txBody>
      </p:sp>
    </p:spTree>
    <p:extLst>
      <p:ext uri="{BB962C8B-B14F-4D97-AF65-F5344CB8AC3E}">
        <p14:creationId xmlns:p14="http://schemas.microsoft.com/office/powerpoint/2010/main" val="3489121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from </a:t>
            </a:r>
            <a:r>
              <a:rPr lang="en-US" dirty="0" err="1" smtClean="0"/>
              <a:t>Tromso</a:t>
            </a:r>
            <a:r>
              <a:rPr lang="en-US" dirty="0" smtClean="0"/>
              <a:t>.</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30</a:t>
            </a:fld>
            <a:endParaRPr lang="en-US"/>
          </a:p>
        </p:txBody>
      </p:sp>
    </p:spTree>
    <p:extLst>
      <p:ext uri="{BB962C8B-B14F-4D97-AF65-F5344CB8AC3E}">
        <p14:creationId xmlns:p14="http://schemas.microsoft.com/office/powerpoint/2010/main" val="758685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areas represent westward electric fields.</a:t>
            </a:r>
            <a:r>
              <a:rPr lang="en-US" baseline="0" dirty="0" smtClean="0"/>
              <a:t>  Green areas are eastward.  (The blank area in the middle of the westward </a:t>
            </a:r>
            <a:r>
              <a:rPr lang="en-US" baseline="0" dirty="0" err="1" smtClean="0"/>
              <a:t>electrojet</a:t>
            </a:r>
            <a:r>
              <a:rPr lang="en-US" baseline="0" dirty="0" smtClean="0"/>
              <a:t> in the right panel is because the color bar saturated.)</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31</a:t>
            </a:fld>
            <a:endParaRPr lang="en-US"/>
          </a:p>
        </p:txBody>
      </p:sp>
    </p:spTree>
    <p:extLst>
      <p:ext uri="{BB962C8B-B14F-4D97-AF65-F5344CB8AC3E}">
        <p14:creationId xmlns:p14="http://schemas.microsoft.com/office/powerpoint/2010/main" val="3498443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from Fort Churchill.</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32</a:t>
            </a:fld>
            <a:endParaRPr lang="en-US"/>
          </a:p>
        </p:txBody>
      </p:sp>
    </p:spTree>
    <p:extLst>
      <p:ext uri="{BB962C8B-B14F-4D97-AF65-F5344CB8AC3E}">
        <p14:creationId xmlns:p14="http://schemas.microsoft.com/office/powerpoint/2010/main" val="194736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conductivity</a:t>
            </a:r>
            <a:r>
              <a:rPr lang="en-US" baseline="0" dirty="0" smtClean="0"/>
              <a:t> and field-aligned current measurements made simultaneously and coincidentally at Poker Flat, Alaska as a function of UT over two active days.  Magnetic midnight at Poker Flat is around 11 UT.</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33</a:t>
            </a:fld>
            <a:endParaRPr lang="en-US"/>
          </a:p>
        </p:txBody>
      </p:sp>
    </p:spTree>
    <p:extLst>
      <p:ext uri="{BB962C8B-B14F-4D97-AF65-F5344CB8AC3E}">
        <p14:creationId xmlns:p14="http://schemas.microsoft.com/office/powerpoint/2010/main" val="87820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a:t>
            </a:r>
            <a:r>
              <a:rPr lang="en-US" baseline="0" dirty="0" smtClean="0"/>
              <a:t> two consecutive active days.</a:t>
            </a:r>
          </a:p>
          <a:p>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a:t>
            </a:fld>
            <a:endParaRPr lang="en-US"/>
          </a:p>
        </p:txBody>
      </p:sp>
    </p:spTree>
    <p:extLst>
      <p:ext uri="{BB962C8B-B14F-4D97-AF65-F5344CB8AC3E}">
        <p14:creationId xmlns:p14="http://schemas.microsoft.com/office/powerpoint/2010/main" val="3945868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this one only one day.</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34</a:t>
            </a:fld>
            <a:endParaRPr lang="en-US"/>
          </a:p>
        </p:txBody>
      </p:sp>
    </p:spTree>
    <p:extLst>
      <p:ext uri="{BB962C8B-B14F-4D97-AF65-F5344CB8AC3E}">
        <p14:creationId xmlns:p14="http://schemas.microsoft.com/office/powerpoint/2010/main" val="100263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consecutive</a:t>
            </a:r>
            <a:r>
              <a:rPr lang="en-US" baseline="0" dirty="0" smtClean="0"/>
              <a:t> days.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35</a:t>
            </a:fld>
            <a:endParaRPr lang="en-US"/>
          </a:p>
        </p:txBody>
      </p:sp>
    </p:spTree>
    <p:extLst>
      <p:ext uri="{BB962C8B-B14F-4D97-AF65-F5344CB8AC3E}">
        <p14:creationId xmlns:p14="http://schemas.microsoft.com/office/powerpoint/2010/main" val="358905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a:t>
            </a:r>
            <a:r>
              <a:rPr lang="en-US" baseline="0" dirty="0" smtClean="0"/>
              <a:t> this one showing an enhancement in conductivity in a region of downward current.</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4</a:t>
            </a:fld>
            <a:endParaRPr lang="en-US"/>
          </a:p>
        </p:txBody>
      </p:sp>
    </p:spTree>
    <p:extLst>
      <p:ext uri="{BB962C8B-B14F-4D97-AF65-F5344CB8AC3E}">
        <p14:creationId xmlns:p14="http://schemas.microsoft.com/office/powerpoint/2010/main" val="222009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more days.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5</a:t>
            </a:fld>
            <a:endParaRPr lang="en-US"/>
          </a:p>
        </p:txBody>
      </p:sp>
    </p:spTree>
    <p:extLst>
      <p:ext uri="{BB962C8B-B14F-4D97-AF65-F5344CB8AC3E}">
        <p14:creationId xmlns:p14="http://schemas.microsoft.com/office/powerpoint/2010/main" val="100397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a:t>
            </a:r>
            <a:r>
              <a:rPr lang="en-US" baseline="0" dirty="0" smtClean="0"/>
              <a:t> magnetically active days were used in the study, although quiet time data are included in the database as well.</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6</a:t>
            </a:fld>
            <a:endParaRPr lang="en-US"/>
          </a:p>
        </p:txBody>
      </p:sp>
    </p:spTree>
    <p:extLst>
      <p:ext uri="{BB962C8B-B14F-4D97-AF65-F5344CB8AC3E}">
        <p14:creationId xmlns:p14="http://schemas.microsoft.com/office/powerpoint/2010/main" val="2066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scatter plot showing all the data.  Upward field-aligned</a:t>
            </a:r>
            <a:r>
              <a:rPr lang="en-US" baseline="0" dirty="0" smtClean="0"/>
              <a:t> currents are positive.  Downward currents are negative.</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7</a:t>
            </a:fld>
            <a:endParaRPr lang="en-US"/>
          </a:p>
        </p:txBody>
      </p:sp>
    </p:spTree>
    <p:extLst>
      <p:ext uri="{BB962C8B-B14F-4D97-AF65-F5344CB8AC3E}">
        <p14:creationId xmlns:p14="http://schemas.microsoft.com/office/powerpoint/2010/main" val="419007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Binned and averaged values showing how</a:t>
            </a:r>
            <a:r>
              <a:rPr lang="en-US" baseline="0" dirty="0" smtClean="0"/>
              <a:t> field-aligned currents are related to Pedersen Conductance.  Conductance increases with field-aligned current in both downward and upward current regions, but </a:t>
            </a:r>
            <a:r>
              <a:rPr lang="en-US" baseline="0" dirty="0" err="1" smtClean="0"/>
              <a:t>conductances</a:t>
            </a:r>
            <a:r>
              <a:rPr lang="en-US" baseline="0" dirty="0" smtClean="0"/>
              <a:t> increase more with current in the upward current regions.	  Averages are for data for solar zenith angels greater than 70 degrees.</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8</a:t>
            </a:fld>
            <a:endParaRPr lang="en-US"/>
          </a:p>
        </p:txBody>
      </p:sp>
    </p:spTree>
    <p:extLst>
      <p:ext uri="{BB962C8B-B14F-4D97-AF65-F5344CB8AC3E}">
        <p14:creationId xmlns:p14="http://schemas.microsoft.com/office/powerpoint/2010/main" val="50001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Sorting the data into broad UT (MLT) intervals, shows that the functional dependence between field-aligned currents and conductivities is dependent on local time, as one would expect because the field lines map to different parts of the magnetosphere.  UT intervals correspond to 15 to 19, 21 to 01, 01 to 05, 05 to 09 MLT.</a:t>
            </a:r>
            <a:endParaRPr lang="en-US" dirty="0"/>
          </a:p>
        </p:txBody>
      </p:sp>
      <p:sp>
        <p:nvSpPr>
          <p:cNvPr id="4" name="Slide Number Placeholder 3"/>
          <p:cNvSpPr>
            <a:spLocks noGrp="1"/>
          </p:cNvSpPr>
          <p:nvPr>
            <p:ph type="sldNum" sz="quarter" idx="10"/>
          </p:nvPr>
        </p:nvSpPr>
        <p:spPr/>
        <p:txBody>
          <a:bodyPr/>
          <a:lstStyle/>
          <a:p>
            <a:fld id="{56ED60DE-827A-A845-AD6C-2795404C7020}" type="slidenum">
              <a:rPr lang="en-US" smtClean="0"/>
              <a:t>9</a:t>
            </a:fld>
            <a:endParaRPr lang="en-US"/>
          </a:p>
        </p:txBody>
      </p:sp>
    </p:spTree>
    <p:extLst>
      <p:ext uri="{BB962C8B-B14F-4D97-AF65-F5344CB8AC3E}">
        <p14:creationId xmlns:p14="http://schemas.microsoft.com/office/powerpoint/2010/main" val="422499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8FF36-BCEF-3E4B-B320-A1DE8A7436B6}" type="datetimeFigureOut">
              <a:rPr lang="en-US" smtClean="0"/>
              <a:t>6/19/16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49019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8FF36-BCEF-3E4B-B320-A1DE8A7436B6}" type="datetimeFigureOut">
              <a:rPr lang="en-US" smtClean="0"/>
              <a:t>6/19/16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105245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8FF36-BCEF-3E4B-B320-A1DE8A7436B6}" type="datetimeFigureOut">
              <a:rPr lang="en-US" smtClean="0"/>
              <a:t>6/19/16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337454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8FF36-BCEF-3E4B-B320-A1DE8A7436B6}" type="datetimeFigureOut">
              <a:rPr lang="en-US" smtClean="0"/>
              <a:t>6/19/16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104981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8FF36-BCEF-3E4B-B320-A1DE8A7436B6}" type="datetimeFigureOut">
              <a:rPr lang="en-US" smtClean="0"/>
              <a:t>6/19/16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181865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8FF36-BCEF-3E4B-B320-A1DE8A7436B6}" type="datetimeFigureOut">
              <a:rPr lang="en-US" smtClean="0"/>
              <a:t>6/19/16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381509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8FF36-BCEF-3E4B-B320-A1DE8A7436B6}" type="datetimeFigureOut">
              <a:rPr lang="en-US" smtClean="0"/>
              <a:t>6/19/16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406140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8FF36-BCEF-3E4B-B320-A1DE8A7436B6}" type="datetimeFigureOut">
              <a:rPr lang="en-US" smtClean="0"/>
              <a:t>6/19/16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55255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FF36-BCEF-3E4B-B320-A1DE8A7436B6}" type="datetimeFigureOut">
              <a:rPr lang="en-US" smtClean="0"/>
              <a:t>6/19/16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90894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8FF36-BCEF-3E4B-B320-A1DE8A7436B6}" type="datetimeFigureOut">
              <a:rPr lang="en-US" smtClean="0"/>
              <a:t>6/19/16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145794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8FF36-BCEF-3E4B-B320-A1DE8A7436B6}" type="datetimeFigureOut">
              <a:rPr lang="en-US" smtClean="0"/>
              <a:t>6/19/16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13E99-C553-4C40-8FEF-3E4A0771E2F8}" type="slidenum">
              <a:rPr lang="en-US" smtClean="0"/>
              <a:t>‹#›</a:t>
            </a:fld>
            <a:endParaRPr lang="en-US"/>
          </a:p>
        </p:txBody>
      </p:sp>
    </p:spTree>
    <p:extLst>
      <p:ext uri="{BB962C8B-B14F-4D97-AF65-F5344CB8AC3E}">
        <p14:creationId xmlns:p14="http://schemas.microsoft.com/office/powerpoint/2010/main" val="877318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FF36-BCEF-3E4B-B320-A1DE8A7436B6}" type="datetimeFigureOut">
              <a:rPr lang="en-US" smtClean="0"/>
              <a:t>6/19/16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3E99-C553-4C40-8FEF-3E4A0771E2F8}" type="slidenum">
              <a:rPr lang="en-US" smtClean="0"/>
              <a:t>‹#›</a:t>
            </a:fld>
            <a:endParaRPr lang="en-US"/>
          </a:p>
        </p:txBody>
      </p:sp>
    </p:spTree>
    <p:extLst>
      <p:ext uri="{BB962C8B-B14F-4D97-AF65-F5344CB8AC3E}">
        <p14:creationId xmlns:p14="http://schemas.microsoft.com/office/powerpoint/2010/main" val="103065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9876"/>
            <a:ext cx="8229600" cy="1143000"/>
          </a:xfrm>
        </p:spPr>
        <p:txBody>
          <a:bodyPr>
            <a:normAutofit fontScale="90000"/>
          </a:bodyPr>
          <a:lstStyle/>
          <a:p>
            <a:r>
              <a:rPr lang="en-US" sz="3200" b="1" dirty="0" smtClean="0"/>
              <a:t>AMPERE-PFISR Study of </a:t>
            </a:r>
            <a:br>
              <a:rPr lang="en-US" sz="3200" b="1" dirty="0" smtClean="0"/>
            </a:br>
            <a:r>
              <a:rPr lang="en-US" sz="3200" b="1" dirty="0" smtClean="0"/>
              <a:t>Field-Aligned Currents and Conductivities</a:t>
            </a:r>
            <a:br>
              <a:rPr lang="en-US" sz="3200" b="1" dirty="0" smtClean="0"/>
            </a:br>
            <a:endParaRPr lang="en-US" sz="3200" b="1" dirty="0"/>
          </a:p>
        </p:txBody>
      </p:sp>
      <p:grpSp>
        <p:nvGrpSpPr>
          <p:cNvPr id="10" name="Group 9"/>
          <p:cNvGrpSpPr/>
          <p:nvPr/>
        </p:nvGrpSpPr>
        <p:grpSpPr>
          <a:xfrm>
            <a:off x="596901" y="2632783"/>
            <a:ext cx="3187700" cy="3285417"/>
            <a:chOff x="1154935" y="3461521"/>
            <a:chExt cx="3059469" cy="2959530"/>
          </a:xfrm>
        </p:grpSpPr>
        <p:pic>
          <p:nvPicPr>
            <p:cNvPr id="11" name="Picture 10"/>
            <p:cNvPicPr>
              <a:picLocks noChangeAspect="1"/>
            </p:cNvPicPr>
            <p:nvPr/>
          </p:nvPicPr>
          <p:blipFill rotWithShape="1">
            <a:blip r:embed="rId3"/>
            <a:srcRect l="49366" t="9354" b="6822"/>
            <a:stretch/>
          </p:blipFill>
          <p:spPr>
            <a:xfrm>
              <a:off x="1154935" y="3461521"/>
              <a:ext cx="3059469" cy="2959530"/>
            </a:xfrm>
            <a:prstGeom prst="rect">
              <a:avLst/>
            </a:prstGeom>
          </p:spPr>
        </p:pic>
        <p:sp>
          <p:nvSpPr>
            <p:cNvPr id="12" name="Rectangle 11"/>
            <p:cNvSpPr/>
            <p:nvPr/>
          </p:nvSpPr>
          <p:spPr>
            <a:xfrm>
              <a:off x="1168890" y="5959534"/>
              <a:ext cx="310338" cy="4475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4"/>
          <a:stretch>
            <a:fillRect/>
          </a:stretch>
        </p:blipFill>
        <p:spPr>
          <a:xfrm>
            <a:off x="4186120" y="2665312"/>
            <a:ext cx="4678480" cy="3125887"/>
          </a:xfrm>
          <a:prstGeom prst="rect">
            <a:avLst/>
          </a:prstGeom>
        </p:spPr>
      </p:pic>
      <p:sp>
        <p:nvSpPr>
          <p:cNvPr id="3" name="TextBox 2"/>
          <p:cNvSpPr txBox="1"/>
          <p:nvPr/>
        </p:nvSpPr>
        <p:spPr>
          <a:xfrm>
            <a:off x="2032000" y="1184276"/>
            <a:ext cx="5003800" cy="923330"/>
          </a:xfrm>
          <a:prstGeom prst="rect">
            <a:avLst/>
          </a:prstGeom>
          <a:noFill/>
        </p:spPr>
        <p:txBody>
          <a:bodyPr wrap="square" rtlCol="0">
            <a:spAutoFit/>
          </a:bodyPr>
          <a:lstStyle/>
          <a:p>
            <a:pPr algn="ctr"/>
            <a:r>
              <a:rPr lang="en-US" dirty="0" smtClean="0"/>
              <a:t>Bob Robinson and Katie Garcia-Sage</a:t>
            </a:r>
          </a:p>
          <a:p>
            <a:pPr algn="ctr"/>
            <a:r>
              <a:rPr lang="en-US" dirty="0" smtClean="0"/>
              <a:t>The Catholic University of America</a:t>
            </a:r>
          </a:p>
          <a:p>
            <a:pPr algn="ctr"/>
            <a:r>
              <a:rPr lang="en-US" dirty="0" smtClean="0"/>
              <a:t>NASA Goddard Space Flight Center</a:t>
            </a:r>
            <a:endParaRPr lang="en-US" dirty="0"/>
          </a:p>
        </p:txBody>
      </p:sp>
    </p:spTree>
    <p:extLst>
      <p:ext uri="{BB962C8B-B14F-4D97-AF65-F5344CB8AC3E}">
        <p14:creationId xmlns:p14="http://schemas.microsoft.com/office/powerpoint/2010/main" val="1515680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del 7b Conductance Function.pdf"/>
          <p:cNvPicPr>
            <a:picLocks noChangeAspect="1"/>
          </p:cNvPicPr>
          <p:nvPr/>
        </p:nvPicPr>
        <p:blipFill rotWithShape="1">
          <a:blip r:embed="rId3">
            <a:extLst>
              <a:ext uri="{28A0092B-C50C-407E-A947-70E740481C1C}">
                <a14:useLocalDpi xmlns:a14="http://schemas.microsoft.com/office/drawing/2010/main" val="0"/>
              </a:ext>
            </a:extLst>
          </a:blip>
          <a:srcRect l="10161" r="5767" b="41832"/>
          <a:stretch/>
        </p:blipFill>
        <p:spPr>
          <a:xfrm>
            <a:off x="575733" y="912171"/>
            <a:ext cx="8312589" cy="4407709"/>
          </a:xfrm>
          <a:prstGeom prst="rect">
            <a:avLst/>
          </a:prstGeom>
        </p:spPr>
      </p:pic>
      <p:sp>
        <p:nvSpPr>
          <p:cNvPr id="2" name="TextBox 1"/>
          <p:cNvSpPr txBox="1"/>
          <p:nvPr/>
        </p:nvSpPr>
        <p:spPr>
          <a:xfrm>
            <a:off x="948268" y="1676404"/>
            <a:ext cx="508000" cy="1477328"/>
          </a:xfrm>
          <a:prstGeom prst="rect">
            <a:avLst/>
          </a:prstGeom>
          <a:solidFill>
            <a:schemeClr val="bg1"/>
          </a:solidFill>
        </p:spPr>
        <p:txBody>
          <a:bodyPr wrap="square" rtlCol="0">
            <a:spAutoFit/>
          </a:bodyPr>
          <a:lstStyle/>
          <a:p>
            <a:pPr algn="r"/>
            <a:r>
              <a:rPr lang="en-US" dirty="0" smtClean="0"/>
              <a:t>+2</a:t>
            </a:r>
          </a:p>
          <a:p>
            <a:pPr algn="r"/>
            <a:endParaRPr lang="en-US" dirty="0" smtClean="0"/>
          </a:p>
          <a:p>
            <a:pPr algn="r"/>
            <a:r>
              <a:rPr lang="en-US" dirty="0" smtClean="0"/>
              <a:t>0</a:t>
            </a:r>
          </a:p>
          <a:p>
            <a:pPr algn="r"/>
            <a:endParaRPr lang="en-US" dirty="0"/>
          </a:p>
          <a:p>
            <a:pPr algn="r"/>
            <a:r>
              <a:rPr lang="en-US" dirty="0" smtClean="0"/>
              <a:t>-2</a:t>
            </a:r>
            <a:endParaRPr lang="en-US" dirty="0"/>
          </a:p>
        </p:txBody>
      </p:sp>
      <p:sp>
        <p:nvSpPr>
          <p:cNvPr id="4" name="TextBox 3"/>
          <p:cNvSpPr txBox="1"/>
          <p:nvPr/>
        </p:nvSpPr>
        <p:spPr>
          <a:xfrm rot="16200000">
            <a:off x="355600" y="2286000"/>
            <a:ext cx="1025604" cy="369332"/>
          </a:xfrm>
          <a:prstGeom prst="rect">
            <a:avLst/>
          </a:prstGeom>
          <a:noFill/>
        </p:spPr>
        <p:txBody>
          <a:bodyPr wrap="none" rtlCol="0">
            <a:spAutoFit/>
          </a:bodyPr>
          <a:lstStyle/>
          <a:p>
            <a:r>
              <a:rPr lang="en-US" dirty="0" smtClean="0"/>
              <a:t>J-parallel</a:t>
            </a:r>
            <a:endParaRPr lang="en-US" dirty="0"/>
          </a:p>
        </p:txBody>
      </p:sp>
      <p:sp>
        <p:nvSpPr>
          <p:cNvPr id="5" name="TextBox 4"/>
          <p:cNvSpPr txBox="1"/>
          <p:nvPr/>
        </p:nvSpPr>
        <p:spPr>
          <a:xfrm rot="16200000">
            <a:off x="-263578" y="4063341"/>
            <a:ext cx="2263961" cy="369332"/>
          </a:xfrm>
          <a:prstGeom prst="rect">
            <a:avLst/>
          </a:prstGeom>
          <a:noFill/>
        </p:spPr>
        <p:txBody>
          <a:bodyPr wrap="none" rtlCol="0">
            <a:spAutoFit/>
          </a:bodyPr>
          <a:lstStyle/>
          <a:p>
            <a:r>
              <a:rPr lang="en-US" dirty="0" smtClean="0"/>
              <a:t>Hall to Pedersen Ratio</a:t>
            </a:r>
            <a:endParaRPr lang="en-US" dirty="0"/>
          </a:p>
        </p:txBody>
      </p:sp>
      <p:sp>
        <p:nvSpPr>
          <p:cNvPr id="6" name="TextBox 5"/>
          <p:cNvSpPr txBox="1"/>
          <p:nvPr/>
        </p:nvSpPr>
        <p:spPr>
          <a:xfrm>
            <a:off x="3522127" y="1473208"/>
            <a:ext cx="2341844" cy="369332"/>
          </a:xfrm>
          <a:prstGeom prst="rect">
            <a:avLst/>
          </a:prstGeom>
          <a:noFill/>
        </p:spPr>
        <p:txBody>
          <a:bodyPr wrap="none" rtlCol="0">
            <a:spAutoFit/>
          </a:bodyPr>
          <a:lstStyle/>
          <a:p>
            <a:r>
              <a:rPr lang="en-US" dirty="0" smtClean="0"/>
              <a:t>Pedersen Conductance</a:t>
            </a:r>
            <a:endParaRPr lang="en-US" dirty="0"/>
          </a:p>
        </p:txBody>
      </p:sp>
      <p:sp>
        <p:nvSpPr>
          <p:cNvPr id="7" name="TextBox 6"/>
          <p:cNvSpPr txBox="1"/>
          <p:nvPr/>
        </p:nvSpPr>
        <p:spPr>
          <a:xfrm>
            <a:off x="4851400" y="3496389"/>
            <a:ext cx="1345253" cy="307777"/>
          </a:xfrm>
          <a:prstGeom prst="rect">
            <a:avLst/>
          </a:prstGeom>
          <a:noFill/>
        </p:spPr>
        <p:txBody>
          <a:bodyPr wrap="none" rtlCol="0">
            <a:spAutoFit/>
          </a:bodyPr>
          <a:lstStyle/>
          <a:p>
            <a:r>
              <a:rPr lang="en-US" sz="1400" dirty="0" smtClean="0"/>
              <a:t>Upward current</a:t>
            </a:r>
            <a:endParaRPr lang="en-US" sz="1400" dirty="0"/>
          </a:p>
        </p:txBody>
      </p:sp>
      <p:sp>
        <p:nvSpPr>
          <p:cNvPr id="8" name="TextBox 7"/>
          <p:cNvSpPr txBox="1"/>
          <p:nvPr/>
        </p:nvSpPr>
        <p:spPr>
          <a:xfrm>
            <a:off x="2197100" y="3994666"/>
            <a:ext cx="1563536" cy="307777"/>
          </a:xfrm>
          <a:prstGeom prst="rect">
            <a:avLst/>
          </a:prstGeom>
          <a:noFill/>
        </p:spPr>
        <p:txBody>
          <a:bodyPr wrap="none" rtlCol="0">
            <a:spAutoFit/>
          </a:bodyPr>
          <a:lstStyle/>
          <a:p>
            <a:r>
              <a:rPr lang="en-US" sz="1400" dirty="0" smtClean="0"/>
              <a:t>Downward current</a:t>
            </a:r>
            <a:endParaRPr lang="en-US" sz="1400" dirty="0"/>
          </a:p>
        </p:txBody>
      </p:sp>
      <p:cxnSp>
        <p:nvCxnSpPr>
          <p:cNvPr id="10" name="Straight Connector 9"/>
          <p:cNvCxnSpPr/>
          <p:nvPr/>
        </p:nvCxnSpPr>
        <p:spPr>
          <a:xfrm flipH="1">
            <a:off x="4622800" y="3674189"/>
            <a:ext cx="279400" cy="123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708400" y="3962400"/>
            <a:ext cx="203200" cy="18764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6293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3-07 at 12.32.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0" y="1181144"/>
            <a:ext cx="2416093" cy="2440646"/>
          </a:xfrm>
          <a:prstGeom prst="rect">
            <a:avLst/>
          </a:prstGeom>
        </p:spPr>
      </p:pic>
      <p:sp>
        <p:nvSpPr>
          <p:cNvPr id="12" name="TextBox 11"/>
          <p:cNvSpPr txBox="1"/>
          <p:nvPr/>
        </p:nvSpPr>
        <p:spPr>
          <a:xfrm>
            <a:off x="70556" y="645737"/>
            <a:ext cx="2223686" cy="646331"/>
          </a:xfrm>
          <a:prstGeom prst="rect">
            <a:avLst/>
          </a:prstGeom>
          <a:noFill/>
        </p:spPr>
        <p:txBody>
          <a:bodyPr wrap="none" rtlCol="0">
            <a:spAutoFit/>
          </a:bodyPr>
          <a:lstStyle/>
          <a:p>
            <a:pPr algn="ctr"/>
            <a:r>
              <a:rPr lang="en-US" dirty="0" smtClean="0"/>
              <a:t>Begin with AMPERE</a:t>
            </a:r>
          </a:p>
          <a:p>
            <a:pPr algn="ctr"/>
            <a:r>
              <a:rPr lang="en-US" dirty="0" smtClean="0"/>
              <a:t>Field-aligned currents</a:t>
            </a:r>
            <a:endParaRPr lang="en-US" dirty="0"/>
          </a:p>
        </p:txBody>
      </p:sp>
      <p:grpSp>
        <p:nvGrpSpPr>
          <p:cNvPr id="17" name="Group 16"/>
          <p:cNvGrpSpPr/>
          <p:nvPr/>
        </p:nvGrpSpPr>
        <p:grpSpPr>
          <a:xfrm>
            <a:off x="5599622" y="4405620"/>
            <a:ext cx="2367842" cy="2452380"/>
            <a:chOff x="4506150" y="4560841"/>
            <a:chExt cx="2367842" cy="2452380"/>
          </a:xfrm>
        </p:grpSpPr>
        <p:pic>
          <p:nvPicPr>
            <p:cNvPr id="2" name="Picture 1" descr="Screen Shot 2016-03-07 at 12.43.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150" y="4614332"/>
              <a:ext cx="2354647" cy="2398889"/>
            </a:xfrm>
            <a:prstGeom prst="rect">
              <a:avLst/>
            </a:prstGeom>
          </p:spPr>
        </p:pic>
        <p:sp>
          <p:nvSpPr>
            <p:cNvPr id="26" name="Rectangle 25"/>
            <p:cNvSpPr/>
            <p:nvPr/>
          </p:nvSpPr>
          <p:spPr>
            <a:xfrm>
              <a:off x="4667951" y="4560841"/>
              <a:ext cx="2206041" cy="2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Joule Heat</a:t>
              </a:r>
              <a:endParaRPr lang="en-US" sz="1400" dirty="0">
                <a:solidFill>
                  <a:schemeClr val="tx1"/>
                </a:solidFill>
              </a:endParaRPr>
            </a:p>
          </p:txBody>
        </p:sp>
      </p:grpSp>
      <p:grpSp>
        <p:nvGrpSpPr>
          <p:cNvPr id="19" name="Group 18"/>
          <p:cNvGrpSpPr/>
          <p:nvPr/>
        </p:nvGrpSpPr>
        <p:grpSpPr>
          <a:xfrm>
            <a:off x="2880727" y="3404543"/>
            <a:ext cx="2374912" cy="2168265"/>
            <a:chOff x="4166043" y="3279062"/>
            <a:chExt cx="2269957" cy="2223154"/>
          </a:xfrm>
        </p:grpSpPr>
        <p:pic>
          <p:nvPicPr>
            <p:cNvPr id="8" name="Picture 7" descr="Screen Shot 2016-03-07 at 12.32.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6043" y="3279062"/>
              <a:ext cx="2269957" cy="2223154"/>
            </a:xfrm>
            <a:prstGeom prst="rect">
              <a:avLst/>
            </a:prstGeom>
            <a:ln>
              <a:solidFill>
                <a:schemeClr val="tx1"/>
              </a:solidFill>
            </a:ln>
          </p:spPr>
        </p:pic>
        <p:sp>
          <p:nvSpPr>
            <p:cNvPr id="29" name="Rectangle 28"/>
            <p:cNvSpPr/>
            <p:nvPr/>
          </p:nvSpPr>
          <p:spPr>
            <a:xfrm>
              <a:off x="4190263" y="3287890"/>
              <a:ext cx="2206041" cy="2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rPr>
                <a:t>Ionospheric</a:t>
              </a:r>
              <a:r>
                <a:rPr lang="en-US" sz="1400" dirty="0" smtClean="0">
                  <a:solidFill>
                    <a:schemeClr val="tx1"/>
                  </a:solidFill>
                </a:rPr>
                <a:t> Currents</a:t>
              </a:r>
              <a:endParaRPr lang="en-US" sz="1400" dirty="0">
                <a:solidFill>
                  <a:schemeClr val="tx1"/>
                </a:solidFill>
              </a:endParaRPr>
            </a:p>
          </p:txBody>
        </p:sp>
      </p:grpSp>
      <p:sp>
        <p:nvSpPr>
          <p:cNvPr id="32" name="Left Arrow 31"/>
          <p:cNvSpPr/>
          <p:nvPr/>
        </p:nvSpPr>
        <p:spPr>
          <a:xfrm>
            <a:off x="4366451" y="5033301"/>
            <a:ext cx="252584" cy="237199"/>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eft Arrow 32"/>
          <p:cNvSpPr/>
          <p:nvPr/>
        </p:nvSpPr>
        <p:spPr>
          <a:xfrm>
            <a:off x="5255639" y="3832831"/>
            <a:ext cx="1301187" cy="187413"/>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556826" y="1607858"/>
            <a:ext cx="2496869" cy="3392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Convection Pattern</a:t>
            </a:r>
            <a:endParaRPr lang="en-US" sz="1400" dirty="0">
              <a:solidFill>
                <a:schemeClr val="tx1"/>
              </a:solidFill>
            </a:endParaRPr>
          </a:p>
        </p:txBody>
      </p:sp>
      <p:pic>
        <p:nvPicPr>
          <p:cNvPr id="6" name="Picture 5" descr="Screen Shot 2016-03-18 at 12.03.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27" y="3678868"/>
            <a:ext cx="2404992" cy="2371051"/>
          </a:xfrm>
          <a:prstGeom prst="rect">
            <a:avLst/>
          </a:prstGeom>
        </p:spPr>
      </p:pic>
      <p:sp>
        <p:nvSpPr>
          <p:cNvPr id="14" name="TextBox 13"/>
          <p:cNvSpPr txBox="1"/>
          <p:nvPr/>
        </p:nvSpPr>
        <p:spPr>
          <a:xfrm>
            <a:off x="70556" y="5948655"/>
            <a:ext cx="2370666" cy="923330"/>
          </a:xfrm>
          <a:prstGeom prst="rect">
            <a:avLst/>
          </a:prstGeom>
          <a:noFill/>
        </p:spPr>
        <p:txBody>
          <a:bodyPr wrap="square" rtlCol="0">
            <a:spAutoFit/>
          </a:bodyPr>
          <a:lstStyle/>
          <a:p>
            <a:pPr algn="ctr"/>
            <a:r>
              <a:rPr lang="en-US" dirty="0" smtClean="0"/>
              <a:t>Self-Consistency Check with Derived Field-aligned Currents</a:t>
            </a:r>
            <a:endParaRPr lang="en-US" dirty="0"/>
          </a:p>
        </p:txBody>
      </p:sp>
      <p:sp>
        <p:nvSpPr>
          <p:cNvPr id="21" name="Up-Down Arrow 20"/>
          <p:cNvSpPr/>
          <p:nvPr/>
        </p:nvSpPr>
        <p:spPr>
          <a:xfrm>
            <a:off x="1024252" y="3345613"/>
            <a:ext cx="358647" cy="487218"/>
          </a:xfrm>
          <a:prstGeom prst="upDownArrow">
            <a:avLst/>
          </a:prstGeom>
          <a:solidFill>
            <a:srgbClr val="00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2146009" y="2768600"/>
            <a:ext cx="4410817" cy="27221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Left Arrow 29"/>
          <p:cNvSpPr/>
          <p:nvPr/>
        </p:nvSpPr>
        <p:spPr>
          <a:xfrm>
            <a:off x="2120609" y="4245525"/>
            <a:ext cx="760118" cy="21358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2627962" y="562467"/>
            <a:ext cx="3476978" cy="1957610"/>
            <a:chOff x="2339622" y="125190"/>
            <a:chExt cx="4024023" cy="2237010"/>
          </a:xfrm>
        </p:grpSpPr>
        <p:pic>
          <p:nvPicPr>
            <p:cNvPr id="4" name="Picture 3" descr="Screen Shot 2016-03-07 at 12.41.4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622" y="211772"/>
              <a:ext cx="2011163" cy="2053061"/>
            </a:xfrm>
            <a:prstGeom prst="rect">
              <a:avLst/>
            </a:prstGeom>
          </p:spPr>
        </p:pic>
        <p:pic>
          <p:nvPicPr>
            <p:cNvPr id="3" name="Picture 2" descr="Screen Shot 2016-03-07 at 12.42.0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6450" y="211400"/>
              <a:ext cx="1997195" cy="2059736"/>
            </a:xfrm>
            <a:prstGeom prst="rect">
              <a:avLst/>
            </a:prstGeom>
          </p:spPr>
        </p:pic>
        <p:sp>
          <p:nvSpPr>
            <p:cNvPr id="22" name="Rectangle 21"/>
            <p:cNvSpPr/>
            <p:nvPr/>
          </p:nvSpPr>
          <p:spPr>
            <a:xfrm>
              <a:off x="2403596" y="125190"/>
              <a:ext cx="3960049" cy="223701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ight Arrow 33"/>
          <p:cNvSpPr/>
          <p:nvPr/>
        </p:nvSpPr>
        <p:spPr>
          <a:xfrm>
            <a:off x="6104940" y="1947102"/>
            <a:ext cx="451886" cy="22459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4267200" y="2520077"/>
            <a:ext cx="215900" cy="884466"/>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wn Arrow 35"/>
          <p:cNvSpPr/>
          <p:nvPr/>
        </p:nvSpPr>
        <p:spPr>
          <a:xfrm>
            <a:off x="7429500" y="4045644"/>
            <a:ext cx="190500" cy="636289"/>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wn Arrow 36"/>
          <p:cNvSpPr/>
          <p:nvPr/>
        </p:nvSpPr>
        <p:spPr>
          <a:xfrm>
            <a:off x="5930900" y="2520077"/>
            <a:ext cx="174040" cy="2161856"/>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p:cNvSpPr/>
          <p:nvPr/>
        </p:nvSpPr>
        <p:spPr>
          <a:xfrm>
            <a:off x="2120609" y="2082800"/>
            <a:ext cx="507353" cy="177800"/>
          </a:xfrm>
          <a:prstGeom prst="righ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descr="Screen Shot 2016-04-06 at 5.37.5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6009" y="5878377"/>
            <a:ext cx="3663985" cy="1022442"/>
          </a:xfrm>
          <a:prstGeom prst="rect">
            <a:avLst/>
          </a:prstGeom>
        </p:spPr>
      </p:pic>
      <p:sp>
        <p:nvSpPr>
          <p:cNvPr id="40" name="Down Arrow 39"/>
          <p:cNvSpPr/>
          <p:nvPr/>
        </p:nvSpPr>
        <p:spPr>
          <a:xfrm>
            <a:off x="5105400" y="5572808"/>
            <a:ext cx="215900" cy="375847"/>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669822" y="5695767"/>
            <a:ext cx="2544286" cy="276999"/>
          </a:xfrm>
          <a:prstGeom prst="rect">
            <a:avLst/>
          </a:prstGeom>
          <a:noFill/>
        </p:spPr>
        <p:txBody>
          <a:bodyPr wrap="none" rtlCol="0">
            <a:spAutoFit/>
          </a:bodyPr>
          <a:lstStyle/>
          <a:p>
            <a:r>
              <a:rPr lang="en-US" sz="1200" dirty="0" smtClean="0"/>
              <a:t>Ground Magnetometer Perturbations</a:t>
            </a:r>
            <a:endParaRPr lang="en-US" sz="1200" dirty="0"/>
          </a:p>
        </p:txBody>
      </p:sp>
      <p:sp>
        <p:nvSpPr>
          <p:cNvPr id="25" name="Rectangle 24"/>
          <p:cNvSpPr/>
          <p:nvPr/>
        </p:nvSpPr>
        <p:spPr>
          <a:xfrm>
            <a:off x="4546137" y="592400"/>
            <a:ext cx="1495303" cy="2663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Hall Conductance</a:t>
            </a:r>
            <a:endParaRPr lang="en-US" sz="1200" dirty="0">
              <a:solidFill>
                <a:schemeClr val="tx1"/>
              </a:solidFill>
            </a:endParaRPr>
          </a:p>
        </p:txBody>
      </p:sp>
      <p:sp>
        <p:nvSpPr>
          <p:cNvPr id="24" name="Rectangle 23"/>
          <p:cNvSpPr/>
          <p:nvPr/>
        </p:nvSpPr>
        <p:spPr>
          <a:xfrm>
            <a:off x="2743200" y="582390"/>
            <a:ext cx="1661453" cy="276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Pedersen Conductance</a:t>
            </a:r>
            <a:endParaRPr lang="en-US" sz="1200" dirty="0">
              <a:solidFill>
                <a:schemeClr val="tx1"/>
              </a:solidFill>
            </a:endParaRPr>
          </a:p>
        </p:txBody>
      </p:sp>
      <p:grpSp>
        <p:nvGrpSpPr>
          <p:cNvPr id="45" name="Group 44"/>
          <p:cNvGrpSpPr/>
          <p:nvPr/>
        </p:nvGrpSpPr>
        <p:grpSpPr>
          <a:xfrm>
            <a:off x="6594926" y="1943100"/>
            <a:ext cx="2422074" cy="2102544"/>
            <a:chOff x="1930400" y="1714500"/>
            <a:chExt cx="3606820" cy="3111500"/>
          </a:xfrm>
        </p:grpSpPr>
        <p:pic>
          <p:nvPicPr>
            <p:cNvPr id="44" name="Picture 43" descr="image8.png"/>
            <p:cNvPicPr>
              <a:picLocks noChangeAspect="1"/>
            </p:cNvPicPr>
            <p:nvPr/>
          </p:nvPicPr>
          <p:blipFill rotWithShape="1">
            <a:blip r:embed="rId10">
              <a:extLst>
                <a:ext uri="{28A0092B-C50C-407E-A947-70E740481C1C}">
                  <a14:useLocalDpi xmlns:a14="http://schemas.microsoft.com/office/drawing/2010/main" val="0"/>
                </a:ext>
              </a:extLst>
            </a:blip>
            <a:srcRect l="21059" t="22222" r="18505" b="25427"/>
            <a:stretch/>
          </p:blipFill>
          <p:spPr>
            <a:xfrm>
              <a:off x="1930400" y="1714500"/>
              <a:ext cx="3606820" cy="3111500"/>
            </a:xfrm>
            <a:prstGeom prst="rect">
              <a:avLst/>
            </a:prstGeom>
            <a:ln>
              <a:solidFill>
                <a:schemeClr val="tx1"/>
              </a:solidFill>
            </a:ln>
          </p:spPr>
        </p:pic>
        <p:sp>
          <p:nvSpPr>
            <p:cNvPr id="43" name="Oval 42"/>
            <p:cNvSpPr/>
            <p:nvPr/>
          </p:nvSpPr>
          <p:spPr>
            <a:xfrm>
              <a:off x="2819400" y="2402288"/>
              <a:ext cx="1812334" cy="168711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954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5 at 9.12.58 AM.png"/>
          <p:cNvPicPr>
            <a:picLocks noChangeAspect="1"/>
          </p:cNvPicPr>
          <p:nvPr/>
        </p:nvPicPr>
        <p:blipFill rotWithShape="1">
          <a:blip r:embed="rId3">
            <a:extLst>
              <a:ext uri="{28A0092B-C50C-407E-A947-70E740481C1C}">
                <a14:useLocalDpi xmlns:a14="http://schemas.microsoft.com/office/drawing/2010/main" val="0"/>
              </a:ext>
            </a:extLst>
          </a:blip>
          <a:srcRect b="-1059"/>
          <a:stretch/>
        </p:blipFill>
        <p:spPr>
          <a:xfrm>
            <a:off x="0" y="1"/>
            <a:ext cx="9144000" cy="3234266"/>
          </a:xfrm>
          <a:prstGeom prst="rect">
            <a:avLst/>
          </a:prstGeom>
        </p:spPr>
      </p:pic>
      <p:pic>
        <p:nvPicPr>
          <p:cNvPr id="4" name="Picture 3" descr="Screen Shot 2016-04-28 at 10.29.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1" y="3191862"/>
            <a:ext cx="9804393" cy="2108200"/>
          </a:xfrm>
          <a:prstGeom prst="rect">
            <a:avLst/>
          </a:prstGeom>
        </p:spPr>
      </p:pic>
      <p:pic>
        <p:nvPicPr>
          <p:cNvPr id="5" name="Picture 4" descr="Screen Shot 2016-06-11 at 4.25.42 PM.png"/>
          <p:cNvPicPr>
            <a:picLocks noChangeAspect="1"/>
          </p:cNvPicPr>
          <p:nvPr/>
        </p:nvPicPr>
        <p:blipFill rotWithShape="1">
          <a:blip r:embed="rId5">
            <a:extLst>
              <a:ext uri="{28A0092B-C50C-407E-A947-70E740481C1C}">
                <a14:useLocalDpi xmlns:a14="http://schemas.microsoft.com/office/drawing/2010/main" val="0"/>
              </a:ext>
            </a:extLst>
          </a:blip>
          <a:srcRect l="-2710" t="883" r="2710" b="50800"/>
          <a:stretch/>
        </p:blipFill>
        <p:spPr>
          <a:xfrm>
            <a:off x="-88900" y="2950562"/>
            <a:ext cx="9232900" cy="2552700"/>
          </a:xfrm>
          <a:prstGeom prst="rect">
            <a:avLst/>
          </a:prstGeom>
        </p:spPr>
      </p:pic>
      <p:sp>
        <p:nvSpPr>
          <p:cNvPr id="2" name="Rectangle 1"/>
          <p:cNvSpPr/>
          <p:nvPr/>
        </p:nvSpPr>
        <p:spPr>
          <a:xfrm>
            <a:off x="3302000" y="330200"/>
            <a:ext cx="698500" cy="4749800"/>
          </a:xfrm>
          <a:prstGeom prst="rect">
            <a:avLst/>
          </a:prstGeom>
          <a:solidFill>
            <a:schemeClr val="accent3">
              <a:lumMod val="60000"/>
              <a:lumOff val="4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98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723900"/>
            <a:ext cx="9166606" cy="6302502"/>
            <a:chOff x="0" y="266700"/>
            <a:chExt cx="9166606" cy="6302502"/>
          </a:xfrm>
        </p:grpSpPr>
        <p:grpSp>
          <p:nvGrpSpPr>
            <p:cNvPr id="8" name="Group 7"/>
            <p:cNvGrpSpPr/>
            <p:nvPr/>
          </p:nvGrpSpPr>
          <p:grpSpPr>
            <a:xfrm>
              <a:off x="0" y="266700"/>
              <a:ext cx="9166606" cy="3124200"/>
              <a:chOff x="0" y="0"/>
              <a:chExt cx="9166606" cy="3124200"/>
            </a:xfrm>
          </p:grpSpPr>
          <p:pic>
            <p:nvPicPr>
              <p:cNvPr id="2" name="Picture 1" descr="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24200" cy="3124200"/>
              </a:xfrm>
              <a:prstGeom prst="rect">
                <a:avLst/>
              </a:prstGeom>
            </p:spPr>
          </p:pic>
          <p:pic>
            <p:nvPicPr>
              <p:cNvPr id="3" name="Picture 2" descr="imag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02" y="0"/>
                <a:ext cx="3124200" cy="3124200"/>
              </a:xfrm>
              <a:prstGeom prst="rect">
                <a:avLst/>
              </a:prstGeom>
            </p:spPr>
          </p:pic>
          <p:pic>
            <p:nvPicPr>
              <p:cNvPr id="4" name="Picture 3" descr="image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406" y="0"/>
                <a:ext cx="3124200" cy="3124200"/>
              </a:xfrm>
              <a:prstGeom prst="rect">
                <a:avLst/>
              </a:prstGeom>
            </p:spPr>
          </p:pic>
        </p:grpSp>
        <p:grpSp>
          <p:nvGrpSpPr>
            <p:cNvPr id="9" name="Group 8"/>
            <p:cNvGrpSpPr/>
            <p:nvPr/>
          </p:nvGrpSpPr>
          <p:grpSpPr>
            <a:xfrm>
              <a:off x="0" y="3390900"/>
              <a:ext cx="9163304" cy="3178302"/>
              <a:chOff x="0" y="3708400"/>
              <a:chExt cx="9163304" cy="3178302"/>
            </a:xfrm>
          </p:grpSpPr>
          <p:pic>
            <p:nvPicPr>
              <p:cNvPr id="5" name="Picture 4" descr="image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33800"/>
                <a:ext cx="3149600" cy="3149600"/>
              </a:xfrm>
              <a:prstGeom prst="rect">
                <a:avLst/>
              </a:prstGeom>
            </p:spPr>
          </p:pic>
          <p:pic>
            <p:nvPicPr>
              <p:cNvPr id="6" name="Picture 5" descr="image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6504" y="3733800"/>
                <a:ext cx="3152902" cy="3152902"/>
              </a:xfrm>
              <a:prstGeom prst="rect">
                <a:avLst/>
              </a:prstGeom>
            </p:spPr>
          </p:pic>
          <p:pic>
            <p:nvPicPr>
              <p:cNvPr id="7" name="Picture 6" descr="image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3704" y="3708400"/>
                <a:ext cx="3149600" cy="3149600"/>
              </a:xfrm>
              <a:prstGeom prst="rect">
                <a:avLst/>
              </a:prstGeom>
            </p:spPr>
          </p:pic>
        </p:grpSp>
      </p:grpSp>
      <p:sp>
        <p:nvSpPr>
          <p:cNvPr id="12" name="TextBox 11"/>
          <p:cNvSpPr txBox="1"/>
          <p:nvPr/>
        </p:nvSpPr>
        <p:spPr>
          <a:xfrm>
            <a:off x="1016000" y="165101"/>
            <a:ext cx="6946900" cy="369332"/>
          </a:xfrm>
          <a:prstGeom prst="rect">
            <a:avLst/>
          </a:prstGeom>
          <a:noFill/>
        </p:spPr>
        <p:txBody>
          <a:bodyPr wrap="square" rtlCol="0">
            <a:spAutoFit/>
          </a:bodyPr>
          <a:lstStyle/>
          <a:p>
            <a:pPr algn="ctr"/>
            <a:r>
              <a:rPr lang="en-US" b="1" dirty="0" err="1" smtClean="0"/>
              <a:t>Ionospheric</a:t>
            </a:r>
            <a:r>
              <a:rPr lang="en-US" b="1" dirty="0" smtClean="0"/>
              <a:t> Current Evolution in a Westward Traveling Surge</a:t>
            </a:r>
            <a:endParaRPr lang="en-US" b="1" dirty="0"/>
          </a:p>
        </p:txBody>
      </p:sp>
    </p:spTree>
    <p:extLst>
      <p:ext uri="{BB962C8B-B14F-4D97-AF65-F5344CB8AC3E}">
        <p14:creationId xmlns:p14="http://schemas.microsoft.com/office/powerpoint/2010/main" val="79110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8 at 10.35.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44600"/>
            <a:ext cx="8597900" cy="2400300"/>
          </a:xfrm>
          <a:prstGeom prst="rect">
            <a:avLst/>
          </a:prstGeom>
        </p:spPr>
      </p:pic>
      <p:pic>
        <p:nvPicPr>
          <p:cNvPr id="3" name="Picture 2" descr="Screen Shot 2016-04-18 at 10.36.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 y="3530600"/>
            <a:ext cx="9055100" cy="2997200"/>
          </a:xfrm>
          <a:prstGeom prst="rect">
            <a:avLst/>
          </a:prstGeom>
        </p:spPr>
      </p:pic>
      <p:cxnSp>
        <p:nvCxnSpPr>
          <p:cNvPr id="5" name="Straight Connector 4"/>
          <p:cNvCxnSpPr/>
          <p:nvPr/>
        </p:nvCxnSpPr>
        <p:spPr>
          <a:xfrm>
            <a:off x="3378200" y="2019300"/>
            <a:ext cx="50800" cy="416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410200" y="2057400"/>
            <a:ext cx="50800" cy="416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02400" y="2019300"/>
            <a:ext cx="50800" cy="416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43700" y="2057400"/>
            <a:ext cx="50800" cy="4165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9286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0 at 3.42.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5" y="3014133"/>
            <a:ext cx="8873067" cy="3884278"/>
          </a:xfrm>
          <a:prstGeom prst="rect">
            <a:avLst/>
          </a:prstGeom>
        </p:spPr>
      </p:pic>
      <p:pic>
        <p:nvPicPr>
          <p:cNvPr id="3" name="Picture 2" descr="Screen Shot 2016-04-20 at 3.43.09 PM.pdf"/>
          <p:cNvPicPr>
            <a:picLocks noChangeAspect="1"/>
          </p:cNvPicPr>
          <p:nvPr/>
        </p:nvPicPr>
        <p:blipFill rotWithShape="1">
          <a:blip r:embed="rId4">
            <a:extLst>
              <a:ext uri="{28A0092B-C50C-407E-A947-70E740481C1C}">
                <a14:useLocalDpi xmlns:a14="http://schemas.microsoft.com/office/drawing/2010/main" val="0"/>
              </a:ext>
            </a:extLst>
          </a:blip>
          <a:srcRect t="27408" b="59760"/>
          <a:stretch/>
        </p:blipFill>
        <p:spPr>
          <a:xfrm>
            <a:off x="-287867" y="338667"/>
            <a:ext cx="9160934" cy="2675465"/>
          </a:xfrm>
          <a:prstGeom prst="rect">
            <a:avLst/>
          </a:prstGeom>
        </p:spPr>
      </p:pic>
    </p:spTree>
    <p:extLst>
      <p:ext uri="{BB962C8B-B14F-4D97-AF65-F5344CB8AC3E}">
        <p14:creationId xmlns:p14="http://schemas.microsoft.com/office/powerpoint/2010/main" val="2920439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9 at 10.26.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3358486"/>
            <a:ext cx="7772400" cy="3499514"/>
          </a:xfrm>
          <a:prstGeom prst="rect">
            <a:avLst/>
          </a:prstGeom>
        </p:spPr>
      </p:pic>
      <p:pic>
        <p:nvPicPr>
          <p:cNvPr id="9" name="Picture 8" descr="Screen Shot 2016-05-29 at 2.31.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0"/>
            <a:ext cx="8026400" cy="3086100"/>
          </a:xfrm>
          <a:prstGeom prst="rect">
            <a:avLst/>
          </a:prstGeom>
        </p:spPr>
      </p:pic>
      <p:cxnSp>
        <p:nvCxnSpPr>
          <p:cNvPr id="7" name="Straight Connector 6"/>
          <p:cNvCxnSpPr/>
          <p:nvPr/>
        </p:nvCxnSpPr>
        <p:spPr>
          <a:xfrm flipH="1">
            <a:off x="7518400" y="126336"/>
            <a:ext cx="25400" cy="6311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502400" y="127000"/>
            <a:ext cx="25400" cy="6311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5588000" y="127000"/>
            <a:ext cx="25400" cy="63119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0327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5 at 11.11.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3" y="95169"/>
            <a:ext cx="9872133" cy="3393098"/>
          </a:xfrm>
          <a:prstGeom prst="rect">
            <a:avLst/>
          </a:prstGeom>
        </p:spPr>
      </p:pic>
      <p:pic>
        <p:nvPicPr>
          <p:cNvPr id="3" name="Picture 2" descr="Screen Shot 2016-04-15 at 11.11.1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3" y="3754886"/>
            <a:ext cx="9144000" cy="2730581"/>
          </a:xfrm>
          <a:prstGeom prst="rect">
            <a:avLst/>
          </a:prstGeom>
        </p:spPr>
      </p:pic>
      <p:cxnSp>
        <p:nvCxnSpPr>
          <p:cNvPr id="5" name="Straight Connector 4"/>
          <p:cNvCxnSpPr/>
          <p:nvPr/>
        </p:nvCxnSpPr>
        <p:spPr>
          <a:xfrm>
            <a:off x="541867" y="423333"/>
            <a:ext cx="0" cy="6062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07067" y="457200"/>
            <a:ext cx="0" cy="6062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87600" y="389465"/>
            <a:ext cx="0" cy="6062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04267" y="457200"/>
            <a:ext cx="0" cy="6062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892800" y="423331"/>
            <a:ext cx="0" cy="606213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2628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20 at 2.4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79" y="0"/>
            <a:ext cx="9711838" cy="3156431"/>
          </a:xfrm>
          <a:prstGeom prst="rect">
            <a:avLst/>
          </a:prstGeom>
        </p:spPr>
      </p:pic>
      <p:pic>
        <p:nvPicPr>
          <p:cNvPr id="5" name="Picture 4" descr="Screen Shot 2016-04-19 at 1.10.05 PM.png"/>
          <p:cNvPicPr>
            <a:picLocks noChangeAspect="1"/>
          </p:cNvPicPr>
          <p:nvPr/>
        </p:nvPicPr>
        <p:blipFill rotWithShape="1">
          <a:blip r:embed="rId4">
            <a:extLst>
              <a:ext uri="{28A0092B-C50C-407E-A947-70E740481C1C}">
                <a14:useLocalDpi xmlns:a14="http://schemas.microsoft.com/office/drawing/2010/main" val="0"/>
              </a:ext>
            </a:extLst>
          </a:blip>
          <a:srcRect t="39697"/>
          <a:stretch/>
        </p:blipFill>
        <p:spPr>
          <a:xfrm>
            <a:off x="37351" y="2876274"/>
            <a:ext cx="8842857" cy="3981726"/>
          </a:xfrm>
          <a:prstGeom prst="rect">
            <a:avLst/>
          </a:prstGeom>
        </p:spPr>
      </p:pic>
      <p:sp>
        <p:nvSpPr>
          <p:cNvPr id="6" name="TextBox 5"/>
          <p:cNvSpPr txBox="1"/>
          <p:nvPr/>
        </p:nvSpPr>
        <p:spPr>
          <a:xfrm>
            <a:off x="1279273" y="541636"/>
            <a:ext cx="1550068" cy="369332"/>
          </a:xfrm>
          <a:prstGeom prst="rect">
            <a:avLst/>
          </a:prstGeom>
          <a:noFill/>
        </p:spPr>
        <p:txBody>
          <a:bodyPr wrap="square" rtlCol="0">
            <a:spAutoFit/>
          </a:bodyPr>
          <a:lstStyle/>
          <a:p>
            <a:r>
              <a:rPr lang="en-US" dirty="0" smtClean="0"/>
              <a:t>From AMPERE</a:t>
            </a:r>
            <a:endParaRPr lang="en-US" dirty="0"/>
          </a:p>
        </p:txBody>
      </p:sp>
      <p:sp>
        <p:nvSpPr>
          <p:cNvPr id="7" name="TextBox 6"/>
          <p:cNvSpPr txBox="1"/>
          <p:nvPr/>
        </p:nvSpPr>
        <p:spPr>
          <a:xfrm>
            <a:off x="3940534" y="5761887"/>
            <a:ext cx="2371600" cy="369332"/>
          </a:xfrm>
          <a:prstGeom prst="rect">
            <a:avLst/>
          </a:prstGeom>
          <a:noFill/>
        </p:spPr>
        <p:txBody>
          <a:bodyPr wrap="none" rtlCol="0">
            <a:spAutoFit/>
          </a:bodyPr>
          <a:lstStyle/>
          <a:p>
            <a:r>
              <a:rPr lang="en-US" dirty="0" err="1" smtClean="0"/>
              <a:t>Tromso</a:t>
            </a:r>
            <a:r>
              <a:rPr lang="en-US" dirty="0" smtClean="0"/>
              <a:t> Magnetometer</a:t>
            </a:r>
            <a:endParaRPr lang="en-US" dirty="0"/>
          </a:p>
        </p:txBody>
      </p:sp>
      <p:sp>
        <p:nvSpPr>
          <p:cNvPr id="8" name="Rectangle 7"/>
          <p:cNvSpPr/>
          <p:nvPr/>
        </p:nvSpPr>
        <p:spPr>
          <a:xfrm>
            <a:off x="887087" y="6247492"/>
            <a:ext cx="700332" cy="20544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79077" y="364204"/>
            <a:ext cx="1858214" cy="369332"/>
          </a:xfrm>
          <a:prstGeom prst="rect">
            <a:avLst/>
          </a:prstGeom>
          <a:noFill/>
        </p:spPr>
        <p:txBody>
          <a:bodyPr wrap="square" rtlCol="0">
            <a:spAutoFit/>
          </a:bodyPr>
          <a:lstStyle/>
          <a:p>
            <a:r>
              <a:rPr lang="en-US" u="sng" dirty="0" smtClean="0"/>
              <a:t>September 2011</a:t>
            </a:r>
            <a:endParaRPr lang="en-US" u="sng" dirty="0"/>
          </a:p>
        </p:txBody>
      </p:sp>
    </p:spTree>
    <p:extLst>
      <p:ext uri="{BB962C8B-B14F-4D97-AF65-F5344CB8AC3E}">
        <p14:creationId xmlns:p14="http://schemas.microsoft.com/office/powerpoint/2010/main" val="28785212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
            <a:ext cx="8229600" cy="665162"/>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533400" y="1026319"/>
            <a:ext cx="8229600" cy="5260181"/>
          </a:xfrm>
        </p:spPr>
        <p:txBody>
          <a:bodyPr>
            <a:normAutofit fontScale="85000" lnSpcReduction="10000"/>
          </a:bodyPr>
          <a:lstStyle/>
          <a:p>
            <a:r>
              <a:rPr lang="en-US" dirty="0" smtClean="0"/>
              <a:t>A conductivity model based on field-aligned currents gives:</a:t>
            </a:r>
          </a:p>
          <a:p>
            <a:pPr lvl="1"/>
            <a:r>
              <a:rPr lang="en-US" dirty="0" smtClean="0"/>
              <a:t>Spatial and temporal consistency between the field-aligned currents and enhanced conductivity regions</a:t>
            </a:r>
          </a:p>
          <a:p>
            <a:pPr lvl="1"/>
            <a:r>
              <a:rPr lang="en-US" dirty="0" smtClean="0"/>
              <a:t>Horizontal </a:t>
            </a:r>
            <a:r>
              <a:rPr lang="en-US" dirty="0" smtClean="0"/>
              <a:t>currents that reproduce magnetic perturbations measured by ground-based magnetometers</a:t>
            </a:r>
          </a:p>
          <a:p>
            <a:r>
              <a:rPr lang="en-US" dirty="0" smtClean="0"/>
              <a:t>Field-aligned currents represent a “key” parameter that constrains the state of the ionosphere-magnetosphere coupled system</a:t>
            </a:r>
          </a:p>
          <a:p>
            <a:r>
              <a:rPr lang="en-US" dirty="0" smtClean="0"/>
              <a:t>Note to modelers:</a:t>
            </a:r>
          </a:p>
          <a:p>
            <a:pPr lvl="1"/>
            <a:r>
              <a:rPr lang="en-US" dirty="0" smtClean="0"/>
              <a:t>Concentrate on getting field-aligned currents right</a:t>
            </a:r>
          </a:p>
          <a:p>
            <a:pPr lvl="1"/>
            <a:r>
              <a:rPr lang="en-US" dirty="0" smtClean="0"/>
              <a:t>If possible, assimilate FAC data (from AMPERE)</a:t>
            </a:r>
          </a:p>
          <a:p>
            <a:pPr lvl="1"/>
            <a:r>
              <a:rPr lang="en-US" dirty="0" smtClean="0"/>
              <a:t>Use field-aligned currents for validation</a:t>
            </a:r>
          </a:p>
          <a:p>
            <a:pPr marL="457200" lvl="1" indent="0">
              <a:buNone/>
            </a:pPr>
            <a:endParaRPr lang="en-US" dirty="0"/>
          </a:p>
        </p:txBody>
      </p:sp>
    </p:spTree>
    <p:extLst>
      <p:ext uri="{BB962C8B-B14F-4D97-AF65-F5344CB8AC3E}">
        <p14:creationId xmlns:p14="http://schemas.microsoft.com/office/powerpoint/2010/main" val="2694012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900" y="1247776"/>
            <a:ext cx="3924300" cy="4086224"/>
          </a:xfrm>
        </p:spPr>
        <p:txBody>
          <a:bodyPr>
            <a:noAutofit/>
          </a:bodyPr>
          <a:lstStyle/>
          <a:p>
            <a:r>
              <a:rPr lang="en-US" sz="2400" dirty="0" smtClean="0"/>
              <a:t>PFISR has been measuring </a:t>
            </a:r>
            <a:r>
              <a:rPr lang="en-US" sz="2400" dirty="0" err="1" smtClean="0"/>
              <a:t>ionospheric</a:t>
            </a:r>
            <a:r>
              <a:rPr lang="en-US" sz="2400" dirty="0" smtClean="0"/>
              <a:t> electron densities, ion and electron temperatures, and plasma drifts almost continuously every 10 minutes since 2009.  With AMPERE, it provides ~1.5 million simultaneous measurements of field-aligned currents and </a:t>
            </a:r>
            <a:r>
              <a:rPr lang="en-US" sz="2400" dirty="0" err="1" smtClean="0"/>
              <a:t>ionospheric</a:t>
            </a:r>
            <a:r>
              <a:rPr lang="en-US" sz="2400" dirty="0" smtClean="0"/>
              <a:t> parameters, including conductivities.</a:t>
            </a:r>
            <a:endParaRPr lang="en-US" sz="2400" dirty="0"/>
          </a:p>
        </p:txBody>
      </p:sp>
      <p:pic>
        <p:nvPicPr>
          <p:cNvPr id="3" name="Picture 2" descr="Screen Shot 2016-05-29 at 10.17.39 PM.png"/>
          <p:cNvPicPr>
            <a:picLocks noChangeAspect="1"/>
          </p:cNvPicPr>
          <p:nvPr/>
        </p:nvPicPr>
        <p:blipFill rotWithShape="1">
          <a:blip r:embed="rId3">
            <a:extLst>
              <a:ext uri="{28A0092B-C50C-407E-A947-70E740481C1C}">
                <a14:useLocalDpi xmlns:a14="http://schemas.microsoft.com/office/drawing/2010/main" val="0"/>
              </a:ext>
            </a:extLst>
          </a:blip>
          <a:srcRect l="4816"/>
          <a:stretch/>
        </p:blipFill>
        <p:spPr>
          <a:xfrm>
            <a:off x="304800" y="1095376"/>
            <a:ext cx="4165600" cy="4448781"/>
          </a:xfrm>
          <a:prstGeom prst="rect">
            <a:avLst/>
          </a:prstGeom>
        </p:spPr>
      </p:pic>
      <p:sp>
        <p:nvSpPr>
          <p:cNvPr id="4" name="5-Point Star 3"/>
          <p:cNvSpPr/>
          <p:nvPr/>
        </p:nvSpPr>
        <p:spPr>
          <a:xfrm>
            <a:off x="1993900" y="4241800"/>
            <a:ext cx="241300" cy="254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8754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Improvements</a:t>
            </a:r>
            <a:endParaRPr lang="en-US" dirty="0"/>
          </a:p>
        </p:txBody>
      </p:sp>
      <p:sp>
        <p:nvSpPr>
          <p:cNvPr id="3" name="Content Placeholder 2"/>
          <p:cNvSpPr>
            <a:spLocks noGrp="1"/>
          </p:cNvSpPr>
          <p:nvPr>
            <p:ph idx="1"/>
          </p:nvPr>
        </p:nvSpPr>
        <p:spPr>
          <a:xfrm>
            <a:off x="457200" y="711200"/>
            <a:ext cx="8229600" cy="5575300"/>
          </a:xfrm>
        </p:spPr>
        <p:txBody>
          <a:bodyPr>
            <a:normAutofit fontScale="62500" lnSpcReduction="20000"/>
          </a:bodyPr>
          <a:lstStyle/>
          <a:p>
            <a:r>
              <a:rPr lang="en-US" dirty="0" smtClean="0"/>
              <a:t>Use a larger PFISR database for better statistics</a:t>
            </a:r>
          </a:p>
          <a:p>
            <a:r>
              <a:rPr lang="en-US" dirty="0" smtClean="0"/>
              <a:t>Incorporate data from </a:t>
            </a:r>
            <a:r>
              <a:rPr lang="en-US" dirty="0" err="1" smtClean="0"/>
              <a:t>Sondrestrom</a:t>
            </a:r>
            <a:r>
              <a:rPr lang="en-US" dirty="0" smtClean="0"/>
              <a:t>, </a:t>
            </a:r>
            <a:r>
              <a:rPr lang="en-US" dirty="0" err="1" smtClean="0"/>
              <a:t>Tromso</a:t>
            </a:r>
            <a:r>
              <a:rPr lang="en-US" dirty="0" smtClean="0"/>
              <a:t>, </a:t>
            </a:r>
            <a:r>
              <a:rPr lang="en-US" dirty="0" err="1" smtClean="0"/>
              <a:t>Sodankyla</a:t>
            </a:r>
            <a:endParaRPr lang="en-US" dirty="0" smtClean="0"/>
          </a:p>
          <a:p>
            <a:r>
              <a:rPr lang="en-US" dirty="0" smtClean="0"/>
              <a:t>Verify conductance contribution from solar EUV</a:t>
            </a:r>
          </a:p>
          <a:p>
            <a:r>
              <a:rPr lang="en-US" dirty="0" smtClean="0"/>
              <a:t>Check model used for conductance calculation</a:t>
            </a:r>
          </a:p>
          <a:p>
            <a:r>
              <a:rPr lang="en-US" dirty="0" smtClean="0"/>
              <a:t>Check model used for energy flux calculation</a:t>
            </a:r>
          </a:p>
          <a:p>
            <a:r>
              <a:rPr lang="en-US" dirty="0" smtClean="0"/>
              <a:t>Check magnetic/geographic coordinate transformations</a:t>
            </a:r>
          </a:p>
          <a:p>
            <a:r>
              <a:rPr lang="en-US" dirty="0" smtClean="0"/>
              <a:t>Improve handling of </a:t>
            </a:r>
            <a:r>
              <a:rPr lang="en-US" dirty="0" err="1" smtClean="0"/>
              <a:t>conductances</a:t>
            </a:r>
            <a:r>
              <a:rPr lang="en-US" dirty="0" smtClean="0"/>
              <a:t> in regions of small field-aligned currents</a:t>
            </a:r>
          </a:p>
          <a:p>
            <a:r>
              <a:rPr lang="en-US" dirty="0"/>
              <a:t>Fix the electrostatic potential calculation at high </a:t>
            </a:r>
            <a:r>
              <a:rPr lang="en-US" dirty="0" smtClean="0"/>
              <a:t>latitudes</a:t>
            </a:r>
          </a:p>
          <a:p>
            <a:r>
              <a:rPr lang="en-US" dirty="0" smtClean="0"/>
              <a:t>Better integration of currents to determine ground-based perturbations;  inclusion of image current contributions</a:t>
            </a:r>
          </a:p>
          <a:p>
            <a:r>
              <a:rPr lang="en-US" dirty="0" smtClean="0"/>
              <a:t>Perform validation studies using ground-based magnetometers, satellite and ground-based optical imagery, satellite-based particle precipitation measurements</a:t>
            </a:r>
          </a:p>
          <a:p>
            <a:r>
              <a:rPr lang="en-US" dirty="0" smtClean="0"/>
              <a:t>Identify unique signatures in field-aligned currents corresponding to specific types of aurora</a:t>
            </a:r>
          </a:p>
          <a:p>
            <a:r>
              <a:rPr lang="en-US" dirty="0" smtClean="0"/>
              <a:t>Understand and, if necessary, compensate for energy flux and conductance in the midnight gap.</a:t>
            </a:r>
          </a:p>
          <a:p>
            <a:endParaRPr lang="en-US" dirty="0"/>
          </a:p>
        </p:txBody>
      </p:sp>
    </p:spTree>
    <p:extLst>
      <p:ext uri="{BB962C8B-B14F-4D97-AF65-F5344CB8AC3E}">
        <p14:creationId xmlns:p14="http://schemas.microsoft.com/office/powerpoint/2010/main" val="2842601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gmah201110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083" y="3409949"/>
            <a:ext cx="3498850" cy="3498850"/>
          </a:xfrm>
          <a:prstGeom prst="rect">
            <a:avLst/>
          </a:prstGeom>
        </p:spPr>
      </p:pic>
      <p:pic>
        <p:nvPicPr>
          <p:cNvPr id="4" name="Picture 3" descr="sigmap201110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083" y="142875"/>
            <a:ext cx="3498850" cy="3498850"/>
          </a:xfrm>
          <a:prstGeom prst="rect">
            <a:avLst/>
          </a:prstGeom>
        </p:spPr>
      </p:pic>
      <p:pic>
        <p:nvPicPr>
          <p:cNvPr id="5" name="Picture 4" descr="eflux201110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333" y="3409949"/>
            <a:ext cx="3386666" cy="3386666"/>
          </a:xfrm>
          <a:prstGeom prst="rect">
            <a:avLst/>
          </a:prstGeom>
        </p:spPr>
      </p:pic>
      <p:pic>
        <p:nvPicPr>
          <p:cNvPr id="6" name="Picture 5" descr="Screen Shot 2016-04-15 at 7.38.1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8400" y="413907"/>
            <a:ext cx="2844800" cy="2996042"/>
          </a:xfrm>
          <a:prstGeom prst="rect">
            <a:avLst/>
          </a:prstGeom>
        </p:spPr>
      </p:pic>
      <p:sp>
        <p:nvSpPr>
          <p:cNvPr id="8" name="Right Arrow 7"/>
          <p:cNvSpPr/>
          <p:nvPr/>
        </p:nvSpPr>
        <p:spPr>
          <a:xfrm>
            <a:off x="4013200" y="1943100"/>
            <a:ext cx="1651000" cy="127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3103991">
            <a:off x="3496559" y="3716684"/>
            <a:ext cx="2683411" cy="1144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3962398" y="5080000"/>
            <a:ext cx="1701802" cy="12700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8744095">
            <a:off x="3552410" y="3628808"/>
            <a:ext cx="2478800" cy="15477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5928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y 28 2011 HPI.png"/>
          <p:cNvPicPr>
            <a:picLocks noChangeAspect="1"/>
          </p:cNvPicPr>
          <p:nvPr/>
        </p:nvPicPr>
        <p:blipFill rotWithShape="1">
          <a:blip r:embed="rId3">
            <a:extLst>
              <a:ext uri="{28A0092B-C50C-407E-A947-70E740481C1C}">
                <a14:useLocalDpi xmlns:a14="http://schemas.microsoft.com/office/drawing/2010/main" val="0"/>
              </a:ext>
            </a:extLst>
          </a:blip>
          <a:srcRect l="5425" r="5810"/>
          <a:stretch/>
        </p:blipFill>
        <p:spPr>
          <a:xfrm>
            <a:off x="1892300" y="84669"/>
            <a:ext cx="5130800" cy="6417733"/>
          </a:xfrm>
          <a:prstGeom prst="rect">
            <a:avLst/>
          </a:prstGeom>
        </p:spPr>
      </p:pic>
      <p:sp>
        <p:nvSpPr>
          <p:cNvPr id="3" name="Rectangle 2"/>
          <p:cNvSpPr/>
          <p:nvPr/>
        </p:nvSpPr>
        <p:spPr>
          <a:xfrm>
            <a:off x="1765300" y="3136900"/>
            <a:ext cx="5778500" cy="520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9016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4 at 11.55.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534" y="-254001"/>
            <a:ext cx="5770828" cy="4487333"/>
          </a:xfrm>
          <a:prstGeom prst="rect">
            <a:avLst/>
          </a:prstGeom>
        </p:spPr>
      </p:pic>
      <p:pic>
        <p:nvPicPr>
          <p:cNvPr id="3" name="Picture 2" descr="Screen Shot 2016-04-14 at 11.54.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33" y="3465785"/>
            <a:ext cx="6366934" cy="3121281"/>
          </a:xfrm>
          <a:prstGeom prst="rect">
            <a:avLst/>
          </a:prstGeom>
        </p:spPr>
      </p:pic>
    </p:spTree>
    <p:extLst>
      <p:ext uri="{BB962C8B-B14F-4D97-AF65-F5344CB8AC3E}">
        <p14:creationId xmlns:p14="http://schemas.microsoft.com/office/powerpoint/2010/main" val="29514939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5 at 7.44.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8" y="3577167"/>
            <a:ext cx="8699498" cy="3674534"/>
          </a:xfrm>
          <a:prstGeom prst="rect">
            <a:avLst/>
          </a:prstGeom>
        </p:spPr>
      </p:pic>
      <p:pic>
        <p:nvPicPr>
          <p:cNvPr id="2" name="Picture 1" descr="Screen Shot 2016-04-15 at 7.43.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231526"/>
            <a:ext cx="9144000" cy="3730875"/>
          </a:xfrm>
          <a:prstGeom prst="rect">
            <a:avLst/>
          </a:prstGeom>
        </p:spPr>
      </p:pic>
    </p:spTree>
    <p:extLst>
      <p:ext uri="{BB962C8B-B14F-4D97-AF65-F5344CB8AC3E}">
        <p14:creationId xmlns:p14="http://schemas.microsoft.com/office/powerpoint/2010/main" val="17713263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4 at 11.52.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867" y="120650"/>
            <a:ext cx="5249333" cy="3867472"/>
          </a:xfrm>
          <a:prstGeom prst="rect">
            <a:avLst/>
          </a:prstGeom>
        </p:spPr>
      </p:pic>
      <p:pic>
        <p:nvPicPr>
          <p:cNvPr id="3" name="Picture 2" descr="Screen Shot 2016-04-14 at 11.51.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932" y="3101914"/>
            <a:ext cx="5960533" cy="3028203"/>
          </a:xfrm>
          <a:prstGeom prst="rect">
            <a:avLst/>
          </a:prstGeom>
        </p:spPr>
      </p:pic>
    </p:spTree>
    <p:extLst>
      <p:ext uri="{BB962C8B-B14F-4D97-AF65-F5344CB8AC3E}">
        <p14:creationId xmlns:p14="http://schemas.microsoft.com/office/powerpoint/2010/main" val="23700017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4 at 11.58.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33" y="-152401"/>
            <a:ext cx="6584906" cy="3522134"/>
          </a:xfrm>
          <a:prstGeom prst="rect">
            <a:avLst/>
          </a:prstGeom>
        </p:spPr>
      </p:pic>
      <p:pic>
        <p:nvPicPr>
          <p:cNvPr id="3" name="Picture 2" descr="Screen Shot 2016-04-14 at 11.57.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9954"/>
            <a:ext cx="7112000" cy="3718045"/>
          </a:xfrm>
          <a:prstGeom prst="rect">
            <a:avLst/>
          </a:prstGeom>
        </p:spPr>
      </p:pic>
    </p:spTree>
    <p:extLst>
      <p:ext uri="{BB962C8B-B14F-4D97-AF65-F5344CB8AC3E}">
        <p14:creationId xmlns:p14="http://schemas.microsoft.com/office/powerpoint/2010/main" val="5130949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3 at 2.37.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82" y="0"/>
            <a:ext cx="8382000" cy="3780118"/>
          </a:xfrm>
          <a:prstGeom prst="rect">
            <a:avLst/>
          </a:prstGeom>
        </p:spPr>
      </p:pic>
      <p:pic>
        <p:nvPicPr>
          <p:cNvPr id="4" name="Picture 3" descr="Screen Shot 2016-04-07 at 10.23.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16738"/>
            <a:ext cx="8448580" cy="3848352"/>
          </a:xfrm>
          <a:prstGeom prst="rect">
            <a:avLst/>
          </a:prstGeom>
        </p:spPr>
      </p:pic>
      <p:sp>
        <p:nvSpPr>
          <p:cNvPr id="3" name="TextBox 2"/>
          <p:cNvSpPr txBox="1"/>
          <p:nvPr/>
        </p:nvSpPr>
        <p:spPr>
          <a:xfrm>
            <a:off x="2591382" y="441867"/>
            <a:ext cx="2172390" cy="369332"/>
          </a:xfrm>
          <a:prstGeom prst="rect">
            <a:avLst/>
          </a:prstGeom>
          <a:noFill/>
        </p:spPr>
        <p:txBody>
          <a:bodyPr wrap="none" rtlCol="0">
            <a:spAutoFit/>
          </a:bodyPr>
          <a:lstStyle/>
          <a:p>
            <a:r>
              <a:rPr lang="en-US" dirty="0" smtClean="0"/>
              <a:t>Predicted Ground DB</a:t>
            </a:r>
            <a:endParaRPr lang="en-US" dirty="0"/>
          </a:p>
        </p:txBody>
      </p:sp>
      <p:sp>
        <p:nvSpPr>
          <p:cNvPr id="12" name="TextBox 11"/>
          <p:cNvSpPr txBox="1"/>
          <p:nvPr/>
        </p:nvSpPr>
        <p:spPr>
          <a:xfrm>
            <a:off x="1298835" y="2228214"/>
            <a:ext cx="2163423" cy="830997"/>
          </a:xfrm>
          <a:prstGeom prst="rect">
            <a:avLst/>
          </a:prstGeom>
          <a:noFill/>
        </p:spPr>
        <p:txBody>
          <a:bodyPr wrap="none" rtlCol="0">
            <a:spAutoFit/>
          </a:bodyPr>
          <a:lstStyle/>
          <a:p>
            <a:pPr algn="ctr"/>
            <a:r>
              <a:rPr lang="en-US" sz="2400" b="1" dirty="0" smtClean="0"/>
              <a:t>March 17, 2015</a:t>
            </a:r>
          </a:p>
          <a:p>
            <a:pPr algn="ctr"/>
            <a:r>
              <a:rPr lang="en-US" sz="2400" b="1" dirty="0" smtClean="0"/>
              <a:t>Poker Flat</a:t>
            </a:r>
            <a:endParaRPr lang="en-US" sz="2400" b="1" dirty="0"/>
          </a:p>
        </p:txBody>
      </p:sp>
    </p:spTree>
    <p:extLst>
      <p:ext uri="{BB962C8B-B14F-4D97-AF65-F5344CB8AC3E}">
        <p14:creationId xmlns:p14="http://schemas.microsoft.com/office/powerpoint/2010/main" val="5341448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06 at 5.37.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15" y="3303791"/>
            <a:ext cx="7684984" cy="2144509"/>
          </a:xfrm>
          <a:prstGeom prst="rect">
            <a:avLst/>
          </a:prstGeom>
        </p:spPr>
      </p:pic>
      <p:pic>
        <p:nvPicPr>
          <p:cNvPr id="4" name="Picture 3" descr="Screen Shot 2016-04-06 at 5.17.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127" y="12317"/>
            <a:ext cx="6900604" cy="3555010"/>
          </a:xfrm>
          <a:prstGeom prst="rect">
            <a:avLst/>
          </a:prstGeom>
        </p:spPr>
      </p:pic>
      <p:sp>
        <p:nvSpPr>
          <p:cNvPr id="14" name="TextBox 13"/>
          <p:cNvSpPr txBox="1"/>
          <p:nvPr/>
        </p:nvSpPr>
        <p:spPr>
          <a:xfrm>
            <a:off x="345497" y="3567327"/>
            <a:ext cx="812385" cy="1015663"/>
          </a:xfrm>
          <a:prstGeom prst="rect">
            <a:avLst/>
          </a:prstGeom>
          <a:noFill/>
        </p:spPr>
        <p:txBody>
          <a:bodyPr wrap="square" rtlCol="0">
            <a:spAutoFit/>
          </a:bodyPr>
          <a:lstStyle/>
          <a:p>
            <a:r>
              <a:rPr lang="en-US" sz="1200" dirty="0" smtClean="0"/>
              <a:t>Eastward Current Over Poker Flat (A/km)</a:t>
            </a:r>
            <a:endParaRPr lang="en-US" sz="1200" dirty="0"/>
          </a:p>
        </p:txBody>
      </p:sp>
      <p:sp>
        <p:nvSpPr>
          <p:cNvPr id="3" name="TextBox 2"/>
          <p:cNvSpPr txBox="1"/>
          <p:nvPr/>
        </p:nvSpPr>
        <p:spPr>
          <a:xfrm>
            <a:off x="3148862" y="5479306"/>
            <a:ext cx="2358037" cy="830997"/>
          </a:xfrm>
          <a:prstGeom prst="rect">
            <a:avLst/>
          </a:prstGeom>
          <a:noFill/>
        </p:spPr>
        <p:txBody>
          <a:bodyPr wrap="none" rtlCol="0">
            <a:spAutoFit/>
          </a:bodyPr>
          <a:lstStyle/>
          <a:p>
            <a:pPr algn="ctr"/>
            <a:r>
              <a:rPr lang="en-US" sz="2400" b="1" dirty="0" smtClean="0"/>
              <a:t>October 11, 2010</a:t>
            </a:r>
          </a:p>
          <a:p>
            <a:pPr algn="ctr"/>
            <a:r>
              <a:rPr lang="en-US" sz="2400" b="1" dirty="0" smtClean="0"/>
              <a:t>Poker Flat</a:t>
            </a:r>
            <a:endParaRPr lang="en-US" sz="2400" b="1" dirty="0"/>
          </a:p>
        </p:txBody>
      </p:sp>
    </p:spTree>
    <p:extLst>
      <p:ext uri="{BB962C8B-B14F-4D97-AF65-F5344CB8AC3E}">
        <p14:creationId xmlns:p14="http://schemas.microsoft.com/office/powerpoint/2010/main" val="21252981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5-26 at 1.2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2805959"/>
            <a:ext cx="9144000" cy="3251942"/>
          </a:xfrm>
          <a:prstGeom prst="rect">
            <a:avLst/>
          </a:prstGeom>
        </p:spPr>
      </p:pic>
      <p:pic>
        <p:nvPicPr>
          <p:cNvPr id="3" name="Picture 2" descr="Screen Shot 2016-05-26 at 1.21.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01600"/>
            <a:ext cx="8445500" cy="2895600"/>
          </a:xfrm>
          <a:prstGeom prst="rect">
            <a:avLst/>
          </a:prstGeom>
        </p:spPr>
      </p:pic>
      <p:cxnSp>
        <p:nvCxnSpPr>
          <p:cNvPr id="5" name="Straight Connector 4"/>
          <p:cNvCxnSpPr/>
          <p:nvPr/>
        </p:nvCxnSpPr>
        <p:spPr>
          <a:xfrm>
            <a:off x="6248400" y="203200"/>
            <a:ext cx="0" cy="560070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905500" y="196850"/>
            <a:ext cx="0" cy="560070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054100" y="304800"/>
            <a:ext cx="1574800" cy="923330"/>
          </a:xfrm>
          <a:prstGeom prst="rect">
            <a:avLst/>
          </a:prstGeom>
          <a:noFill/>
        </p:spPr>
        <p:txBody>
          <a:bodyPr wrap="square" rtlCol="0">
            <a:spAutoFit/>
          </a:bodyPr>
          <a:lstStyle/>
          <a:p>
            <a:r>
              <a:rPr lang="en-US" dirty="0" smtClean="0">
                <a:solidFill>
                  <a:schemeClr val="bg1"/>
                </a:solidFill>
              </a:rPr>
              <a:t>Predicted H component perturbation</a:t>
            </a:r>
            <a:endParaRPr lang="en-US" dirty="0">
              <a:solidFill>
                <a:schemeClr val="bg1"/>
              </a:solidFill>
            </a:endParaRPr>
          </a:p>
        </p:txBody>
      </p:sp>
    </p:spTree>
    <p:extLst>
      <p:ext uri="{BB962C8B-B14F-4D97-AF65-F5344CB8AC3E}">
        <p14:creationId xmlns:p14="http://schemas.microsoft.com/office/powerpoint/2010/main" val="2923850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6 at 12.40.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38094"/>
          </a:xfrm>
          <a:prstGeom prst="rect">
            <a:avLst/>
          </a:prstGeom>
        </p:spPr>
      </p:pic>
      <p:cxnSp>
        <p:nvCxnSpPr>
          <p:cNvPr id="3" name="Straight Connector 2"/>
          <p:cNvCxnSpPr/>
          <p:nvPr/>
        </p:nvCxnSpPr>
        <p:spPr>
          <a:xfrm>
            <a:off x="825500" y="4013200"/>
            <a:ext cx="762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3965" y="1879600"/>
            <a:ext cx="9011398" cy="4247317"/>
            <a:chOff x="13965" y="1778000"/>
            <a:chExt cx="9011398" cy="4247317"/>
          </a:xfrm>
        </p:grpSpPr>
        <p:sp>
          <p:nvSpPr>
            <p:cNvPr id="9" name="TextBox 8"/>
            <p:cNvSpPr txBox="1"/>
            <p:nvPr/>
          </p:nvSpPr>
          <p:spPr>
            <a:xfrm rot="16200000">
              <a:off x="-862567" y="3062196"/>
              <a:ext cx="2122396" cy="369332"/>
            </a:xfrm>
            <a:prstGeom prst="rect">
              <a:avLst/>
            </a:prstGeom>
            <a:noFill/>
          </p:spPr>
          <p:txBody>
            <a:bodyPr wrap="none" rtlCol="0">
              <a:spAutoFit/>
            </a:bodyPr>
            <a:lstStyle/>
            <a:p>
              <a:r>
                <a:rPr lang="en-US" dirty="0" smtClean="0"/>
                <a:t>Conductance (mhos)</a:t>
              </a:r>
              <a:endParaRPr lang="en-US" dirty="0"/>
            </a:p>
          </p:txBody>
        </p:sp>
        <p:sp>
          <p:nvSpPr>
            <p:cNvPr id="10" name="TextBox 9"/>
            <p:cNvSpPr txBox="1"/>
            <p:nvPr/>
          </p:nvSpPr>
          <p:spPr>
            <a:xfrm>
              <a:off x="8267700" y="1778000"/>
              <a:ext cx="547596" cy="4247317"/>
            </a:xfrm>
            <a:prstGeom prst="rect">
              <a:avLst/>
            </a:prstGeom>
            <a:noFill/>
          </p:spPr>
          <p:txBody>
            <a:bodyPr wrap="none" rtlCol="0">
              <a:spAutoFit/>
            </a:bodyPr>
            <a:lstStyle/>
            <a:p>
              <a:pPr algn="ctr"/>
              <a:r>
                <a:rPr lang="en-US" dirty="0" smtClean="0"/>
                <a:t>1.5</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0</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-1.5</a:t>
              </a:r>
              <a:endParaRPr lang="en-US" dirty="0"/>
            </a:p>
          </p:txBody>
        </p:sp>
        <p:sp>
          <p:nvSpPr>
            <p:cNvPr id="11" name="TextBox 10"/>
            <p:cNvSpPr txBox="1"/>
            <p:nvPr/>
          </p:nvSpPr>
          <p:spPr>
            <a:xfrm rot="16200000">
              <a:off x="7711139" y="3726934"/>
              <a:ext cx="2259115" cy="369332"/>
            </a:xfrm>
            <a:prstGeom prst="rect">
              <a:avLst/>
            </a:prstGeom>
            <a:noFill/>
          </p:spPr>
          <p:txBody>
            <a:bodyPr wrap="none" rtlCol="0">
              <a:spAutoFit/>
            </a:bodyPr>
            <a:lstStyle/>
            <a:p>
              <a:r>
                <a:rPr lang="en-US" dirty="0" smtClean="0"/>
                <a:t>J-parallel (</a:t>
              </a:r>
              <a:r>
                <a:rPr lang="en-US" dirty="0" err="1" smtClean="0"/>
                <a:t>μAmps</a:t>
              </a:r>
              <a:r>
                <a:rPr lang="en-US" dirty="0" smtClean="0"/>
                <a:t>/m2)</a:t>
              </a:r>
              <a:endParaRPr lang="en-US" dirty="0"/>
            </a:p>
          </p:txBody>
        </p:sp>
      </p:grpSp>
    </p:spTree>
    <p:extLst>
      <p:ext uri="{BB962C8B-B14F-4D97-AF65-F5344CB8AC3E}">
        <p14:creationId xmlns:p14="http://schemas.microsoft.com/office/powerpoint/2010/main" val="8780531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5 at 9.42.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1" y="177250"/>
            <a:ext cx="8585200" cy="3344882"/>
          </a:xfrm>
          <a:prstGeom prst="rect">
            <a:avLst/>
          </a:prstGeom>
        </p:spPr>
      </p:pic>
      <p:pic>
        <p:nvPicPr>
          <p:cNvPr id="4" name="Picture 3" descr="Screen Shot 2016-04-15 at 9.45.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4" y="3522132"/>
            <a:ext cx="9448803" cy="3022557"/>
          </a:xfrm>
          <a:prstGeom prst="rect">
            <a:avLst/>
          </a:prstGeom>
        </p:spPr>
      </p:pic>
      <p:cxnSp>
        <p:nvCxnSpPr>
          <p:cNvPr id="6" name="Straight Connector 5"/>
          <p:cNvCxnSpPr/>
          <p:nvPr/>
        </p:nvCxnSpPr>
        <p:spPr>
          <a:xfrm>
            <a:off x="880533" y="177250"/>
            <a:ext cx="16934" cy="6172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032000" y="177250"/>
            <a:ext cx="16934" cy="6172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268134" y="177250"/>
            <a:ext cx="16934" cy="61727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144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jetmap-0317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 y="1028700"/>
            <a:ext cx="4064000" cy="4064000"/>
          </a:xfrm>
          <a:prstGeom prst="rect">
            <a:avLst/>
          </a:prstGeom>
        </p:spPr>
      </p:pic>
      <p:pic>
        <p:nvPicPr>
          <p:cNvPr id="3" name="Picture 2" descr="ejetmap-03171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470" y="1017270"/>
            <a:ext cx="4075430" cy="4075430"/>
          </a:xfrm>
          <a:prstGeom prst="rect">
            <a:avLst/>
          </a:prstGeom>
        </p:spPr>
      </p:pic>
      <p:sp>
        <p:nvSpPr>
          <p:cNvPr id="4" name="TextBox 3"/>
          <p:cNvSpPr txBox="1"/>
          <p:nvPr/>
        </p:nvSpPr>
        <p:spPr>
          <a:xfrm>
            <a:off x="4357370" y="4888468"/>
            <a:ext cx="2665914" cy="307777"/>
          </a:xfrm>
          <a:prstGeom prst="rect">
            <a:avLst/>
          </a:prstGeom>
          <a:noFill/>
        </p:spPr>
        <p:txBody>
          <a:bodyPr wrap="none" rtlCol="0">
            <a:spAutoFit/>
          </a:bodyPr>
          <a:lstStyle/>
          <a:p>
            <a:r>
              <a:rPr lang="en-US" sz="1400" dirty="0" smtClean="0"/>
              <a:t>Westward                          Eastward</a:t>
            </a:r>
            <a:endParaRPr lang="en-US" sz="1400" dirty="0"/>
          </a:p>
        </p:txBody>
      </p:sp>
    </p:spTree>
    <p:extLst>
      <p:ext uri="{BB962C8B-B14F-4D97-AF65-F5344CB8AC3E}">
        <p14:creationId xmlns:p14="http://schemas.microsoft.com/office/powerpoint/2010/main" val="28315189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8 at 11.07.04 PM.png"/>
          <p:cNvPicPr>
            <a:picLocks noChangeAspect="1"/>
          </p:cNvPicPr>
          <p:nvPr/>
        </p:nvPicPr>
        <p:blipFill rotWithShape="1">
          <a:blip r:embed="rId3">
            <a:extLst>
              <a:ext uri="{28A0092B-C50C-407E-A947-70E740481C1C}">
                <a14:useLocalDpi xmlns:a14="http://schemas.microsoft.com/office/drawing/2010/main" val="0"/>
              </a:ext>
            </a:extLst>
          </a:blip>
          <a:srcRect t="5806"/>
          <a:stretch/>
        </p:blipFill>
        <p:spPr>
          <a:xfrm>
            <a:off x="0" y="1308100"/>
            <a:ext cx="8890000" cy="2781300"/>
          </a:xfrm>
          <a:prstGeom prst="rect">
            <a:avLst/>
          </a:prstGeom>
        </p:spPr>
      </p:pic>
      <p:pic>
        <p:nvPicPr>
          <p:cNvPr id="2" name="Picture 1" descr="Screen Shot 2016-04-18 at 11.06.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797300"/>
            <a:ext cx="8978900" cy="3073400"/>
          </a:xfrm>
          <a:prstGeom prst="rect">
            <a:avLst/>
          </a:prstGeom>
        </p:spPr>
      </p:pic>
    </p:spTree>
    <p:extLst>
      <p:ext uri="{BB962C8B-B14F-4D97-AF65-F5344CB8AC3E}">
        <p14:creationId xmlns:p14="http://schemas.microsoft.com/office/powerpoint/2010/main" val="5512433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6 at 12.3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613257"/>
          </a:xfrm>
          <a:prstGeom prst="rect">
            <a:avLst/>
          </a:prstGeom>
        </p:spPr>
      </p:pic>
      <p:cxnSp>
        <p:nvCxnSpPr>
          <p:cNvPr id="3" name="Straight Connector 2"/>
          <p:cNvCxnSpPr/>
          <p:nvPr/>
        </p:nvCxnSpPr>
        <p:spPr>
          <a:xfrm>
            <a:off x="609600" y="3911600"/>
            <a:ext cx="78359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13965" y="1778000"/>
            <a:ext cx="9011398" cy="4247317"/>
            <a:chOff x="13965" y="1778000"/>
            <a:chExt cx="9011398" cy="4247317"/>
          </a:xfrm>
        </p:grpSpPr>
        <p:sp>
          <p:nvSpPr>
            <p:cNvPr id="4" name="TextBox 3"/>
            <p:cNvSpPr txBox="1"/>
            <p:nvPr/>
          </p:nvSpPr>
          <p:spPr>
            <a:xfrm rot="16200000">
              <a:off x="-862567" y="3062196"/>
              <a:ext cx="2122396" cy="369332"/>
            </a:xfrm>
            <a:prstGeom prst="rect">
              <a:avLst/>
            </a:prstGeom>
            <a:noFill/>
          </p:spPr>
          <p:txBody>
            <a:bodyPr wrap="none" rtlCol="0">
              <a:spAutoFit/>
            </a:bodyPr>
            <a:lstStyle/>
            <a:p>
              <a:r>
                <a:rPr lang="en-US" dirty="0" smtClean="0"/>
                <a:t>Conductance (mhos)</a:t>
              </a:r>
              <a:endParaRPr lang="en-US" dirty="0"/>
            </a:p>
          </p:txBody>
        </p:sp>
        <p:sp>
          <p:nvSpPr>
            <p:cNvPr id="5" name="TextBox 4"/>
            <p:cNvSpPr txBox="1"/>
            <p:nvPr/>
          </p:nvSpPr>
          <p:spPr>
            <a:xfrm>
              <a:off x="8267700" y="1778000"/>
              <a:ext cx="547596" cy="4247317"/>
            </a:xfrm>
            <a:prstGeom prst="rect">
              <a:avLst/>
            </a:prstGeom>
            <a:noFill/>
          </p:spPr>
          <p:txBody>
            <a:bodyPr wrap="none" rtlCol="0">
              <a:spAutoFit/>
            </a:bodyPr>
            <a:lstStyle/>
            <a:p>
              <a:pPr algn="ctr"/>
              <a:r>
                <a:rPr lang="en-US" dirty="0" smtClean="0"/>
                <a:t>1.5</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0</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-1.5</a:t>
              </a:r>
              <a:endParaRPr lang="en-US" dirty="0"/>
            </a:p>
          </p:txBody>
        </p:sp>
        <p:sp>
          <p:nvSpPr>
            <p:cNvPr id="6" name="TextBox 5"/>
            <p:cNvSpPr txBox="1"/>
            <p:nvPr/>
          </p:nvSpPr>
          <p:spPr>
            <a:xfrm rot="16200000">
              <a:off x="7711139" y="3726934"/>
              <a:ext cx="2259115" cy="369332"/>
            </a:xfrm>
            <a:prstGeom prst="rect">
              <a:avLst/>
            </a:prstGeom>
            <a:noFill/>
          </p:spPr>
          <p:txBody>
            <a:bodyPr wrap="none" rtlCol="0">
              <a:spAutoFit/>
            </a:bodyPr>
            <a:lstStyle/>
            <a:p>
              <a:r>
                <a:rPr lang="en-US" dirty="0" smtClean="0"/>
                <a:t>J-parallel (</a:t>
              </a:r>
              <a:r>
                <a:rPr lang="en-US" dirty="0" err="1" smtClean="0"/>
                <a:t>μAmps</a:t>
              </a:r>
              <a:r>
                <a:rPr lang="en-US" dirty="0" smtClean="0"/>
                <a:t>/m2)</a:t>
              </a:r>
              <a:endParaRPr lang="en-US" dirty="0"/>
            </a:p>
          </p:txBody>
        </p:sp>
      </p:grpSp>
    </p:spTree>
    <p:extLst>
      <p:ext uri="{BB962C8B-B14F-4D97-AF65-F5344CB8AC3E}">
        <p14:creationId xmlns:p14="http://schemas.microsoft.com/office/powerpoint/2010/main" val="40743654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6 at 12.40.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56" y="0"/>
            <a:ext cx="8919544" cy="6858000"/>
          </a:xfrm>
          <a:prstGeom prst="rect">
            <a:avLst/>
          </a:prstGeom>
        </p:spPr>
      </p:pic>
      <p:cxnSp>
        <p:nvCxnSpPr>
          <p:cNvPr id="3" name="Straight Connector 2"/>
          <p:cNvCxnSpPr/>
          <p:nvPr/>
        </p:nvCxnSpPr>
        <p:spPr>
          <a:xfrm>
            <a:off x="876300" y="3962400"/>
            <a:ext cx="7594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15565" y="1841500"/>
            <a:ext cx="9011398" cy="4247317"/>
            <a:chOff x="13965" y="1778000"/>
            <a:chExt cx="9011398" cy="4247317"/>
          </a:xfrm>
        </p:grpSpPr>
        <p:sp>
          <p:nvSpPr>
            <p:cNvPr id="8" name="TextBox 7"/>
            <p:cNvSpPr txBox="1"/>
            <p:nvPr/>
          </p:nvSpPr>
          <p:spPr>
            <a:xfrm rot="16200000">
              <a:off x="-862567" y="3062196"/>
              <a:ext cx="2122396" cy="369332"/>
            </a:xfrm>
            <a:prstGeom prst="rect">
              <a:avLst/>
            </a:prstGeom>
            <a:noFill/>
          </p:spPr>
          <p:txBody>
            <a:bodyPr wrap="none" rtlCol="0">
              <a:spAutoFit/>
            </a:bodyPr>
            <a:lstStyle/>
            <a:p>
              <a:r>
                <a:rPr lang="en-US" dirty="0" smtClean="0"/>
                <a:t>Conductance (mhos)</a:t>
              </a:r>
              <a:endParaRPr lang="en-US" dirty="0"/>
            </a:p>
          </p:txBody>
        </p:sp>
        <p:sp>
          <p:nvSpPr>
            <p:cNvPr id="9" name="TextBox 8"/>
            <p:cNvSpPr txBox="1"/>
            <p:nvPr/>
          </p:nvSpPr>
          <p:spPr>
            <a:xfrm>
              <a:off x="8267700" y="1778000"/>
              <a:ext cx="547596" cy="4247317"/>
            </a:xfrm>
            <a:prstGeom prst="rect">
              <a:avLst/>
            </a:prstGeom>
            <a:noFill/>
          </p:spPr>
          <p:txBody>
            <a:bodyPr wrap="none" rtlCol="0">
              <a:spAutoFit/>
            </a:bodyPr>
            <a:lstStyle/>
            <a:p>
              <a:pPr algn="ctr"/>
              <a:r>
                <a:rPr lang="en-US" dirty="0" smtClean="0"/>
                <a:t>1.5</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0</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-1.5</a:t>
              </a:r>
              <a:endParaRPr lang="en-US" dirty="0"/>
            </a:p>
          </p:txBody>
        </p:sp>
        <p:sp>
          <p:nvSpPr>
            <p:cNvPr id="10" name="TextBox 9"/>
            <p:cNvSpPr txBox="1"/>
            <p:nvPr/>
          </p:nvSpPr>
          <p:spPr>
            <a:xfrm rot="16200000">
              <a:off x="7711139" y="3726934"/>
              <a:ext cx="2259115" cy="369332"/>
            </a:xfrm>
            <a:prstGeom prst="rect">
              <a:avLst/>
            </a:prstGeom>
            <a:noFill/>
          </p:spPr>
          <p:txBody>
            <a:bodyPr wrap="none" rtlCol="0">
              <a:spAutoFit/>
            </a:bodyPr>
            <a:lstStyle/>
            <a:p>
              <a:r>
                <a:rPr lang="en-US" dirty="0" smtClean="0"/>
                <a:t>J-parallel (</a:t>
              </a:r>
              <a:r>
                <a:rPr lang="en-US" dirty="0" err="1" smtClean="0"/>
                <a:t>μAmps</a:t>
              </a:r>
              <a:r>
                <a:rPr lang="en-US" dirty="0" smtClean="0"/>
                <a:t>/m2)</a:t>
              </a:r>
              <a:endParaRPr lang="en-US" dirty="0"/>
            </a:p>
          </p:txBody>
        </p:sp>
      </p:grpSp>
    </p:spTree>
    <p:extLst>
      <p:ext uri="{BB962C8B-B14F-4D97-AF65-F5344CB8AC3E}">
        <p14:creationId xmlns:p14="http://schemas.microsoft.com/office/powerpoint/2010/main" val="7373542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6 at 12.41.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3" y="0"/>
            <a:ext cx="8957603" cy="6858000"/>
          </a:xfrm>
          <a:prstGeom prst="rect">
            <a:avLst/>
          </a:prstGeom>
        </p:spPr>
      </p:pic>
      <p:cxnSp>
        <p:nvCxnSpPr>
          <p:cNvPr id="3" name="Straight Connector 2"/>
          <p:cNvCxnSpPr/>
          <p:nvPr/>
        </p:nvCxnSpPr>
        <p:spPr>
          <a:xfrm>
            <a:off x="520700" y="4051300"/>
            <a:ext cx="78359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39365" y="1778000"/>
            <a:ext cx="9011398" cy="4247317"/>
            <a:chOff x="13965" y="1778000"/>
            <a:chExt cx="9011398" cy="4247317"/>
          </a:xfrm>
        </p:grpSpPr>
        <p:sp>
          <p:nvSpPr>
            <p:cNvPr id="8" name="TextBox 7"/>
            <p:cNvSpPr txBox="1"/>
            <p:nvPr/>
          </p:nvSpPr>
          <p:spPr>
            <a:xfrm rot="16200000">
              <a:off x="-862567" y="3062196"/>
              <a:ext cx="2122396" cy="369332"/>
            </a:xfrm>
            <a:prstGeom prst="rect">
              <a:avLst/>
            </a:prstGeom>
            <a:noFill/>
          </p:spPr>
          <p:txBody>
            <a:bodyPr wrap="none" rtlCol="0">
              <a:spAutoFit/>
            </a:bodyPr>
            <a:lstStyle/>
            <a:p>
              <a:r>
                <a:rPr lang="en-US" dirty="0" smtClean="0"/>
                <a:t>Conductance (mhos)</a:t>
              </a:r>
              <a:endParaRPr lang="en-US" dirty="0"/>
            </a:p>
          </p:txBody>
        </p:sp>
        <p:sp>
          <p:nvSpPr>
            <p:cNvPr id="9" name="TextBox 8"/>
            <p:cNvSpPr txBox="1"/>
            <p:nvPr/>
          </p:nvSpPr>
          <p:spPr>
            <a:xfrm>
              <a:off x="8267700" y="1778000"/>
              <a:ext cx="547596" cy="4247317"/>
            </a:xfrm>
            <a:prstGeom prst="rect">
              <a:avLst/>
            </a:prstGeom>
            <a:noFill/>
          </p:spPr>
          <p:txBody>
            <a:bodyPr wrap="none" rtlCol="0">
              <a:spAutoFit/>
            </a:bodyPr>
            <a:lstStyle/>
            <a:p>
              <a:pPr algn="ctr"/>
              <a:r>
                <a:rPr lang="en-US" dirty="0" smtClean="0"/>
                <a:t>1.5</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0</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-1.5</a:t>
              </a:r>
              <a:endParaRPr lang="en-US" dirty="0"/>
            </a:p>
          </p:txBody>
        </p:sp>
        <p:sp>
          <p:nvSpPr>
            <p:cNvPr id="10" name="TextBox 9"/>
            <p:cNvSpPr txBox="1"/>
            <p:nvPr/>
          </p:nvSpPr>
          <p:spPr>
            <a:xfrm rot="16200000">
              <a:off x="7711139" y="3726934"/>
              <a:ext cx="2259115" cy="369332"/>
            </a:xfrm>
            <a:prstGeom prst="rect">
              <a:avLst/>
            </a:prstGeom>
            <a:noFill/>
          </p:spPr>
          <p:txBody>
            <a:bodyPr wrap="none" rtlCol="0">
              <a:spAutoFit/>
            </a:bodyPr>
            <a:lstStyle/>
            <a:p>
              <a:r>
                <a:rPr lang="en-US" dirty="0" smtClean="0"/>
                <a:t>J-parallel (</a:t>
              </a:r>
              <a:r>
                <a:rPr lang="en-US" dirty="0" err="1" smtClean="0"/>
                <a:t>μAmps</a:t>
              </a:r>
              <a:r>
                <a:rPr lang="en-US" dirty="0" smtClean="0"/>
                <a:t>/m2)</a:t>
              </a:r>
              <a:endParaRPr lang="en-US" dirty="0"/>
            </a:p>
          </p:txBody>
        </p:sp>
      </p:grpSp>
    </p:spTree>
    <p:extLst>
      <p:ext uri="{BB962C8B-B14F-4D97-AF65-F5344CB8AC3E}">
        <p14:creationId xmlns:p14="http://schemas.microsoft.com/office/powerpoint/2010/main" val="3961366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6 at 12.4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04" y="0"/>
            <a:ext cx="8740196" cy="6858000"/>
          </a:xfrm>
          <a:prstGeom prst="rect">
            <a:avLst/>
          </a:prstGeom>
        </p:spPr>
      </p:pic>
      <p:cxnSp>
        <p:nvCxnSpPr>
          <p:cNvPr id="3" name="Straight Connector 2"/>
          <p:cNvCxnSpPr/>
          <p:nvPr/>
        </p:nvCxnSpPr>
        <p:spPr>
          <a:xfrm>
            <a:off x="965200" y="4140200"/>
            <a:ext cx="7353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64765" y="2019300"/>
            <a:ext cx="9011398" cy="4247317"/>
            <a:chOff x="13965" y="1778000"/>
            <a:chExt cx="9011398" cy="4247317"/>
          </a:xfrm>
        </p:grpSpPr>
        <p:sp>
          <p:nvSpPr>
            <p:cNvPr id="8" name="TextBox 7"/>
            <p:cNvSpPr txBox="1"/>
            <p:nvPr/>
          </p:nvSpPr>
          <p:spPr>
            <a:xfrm rot="16200000">
              <a:off x="-862567" y="3062196"/>
              <a:ext cx="2122396" cy="369332"/>
            </a:xfrm>
            <a:prstGeom prst="rect">
              <a:avLst/>
            </a:prstGeom>
            <a:noFill/>
          </p:spPr>
          <p:txBody>
            <a:bodyPr wrap="none" rtlCol="0">
              <a:spAutoFit/>
            </a:bodyPr>
            <a:lstStyle/>
            <a:p>
              <a:r>
                <a:rPr lang="en-US" dirty="0" smtClean="0"/>
                <a:t>Conductance (mhos)</a:t>
              </a:r>
              <a:endParaRPr lang="en-US" dirty="0"/>
            </a:p>
          </p:txBody>
        </p:sp>
        <p:sp>
          <p:nvSpPr>
            <p:cNvPr id="9" name="TextBox 8"/>
            <p:cNvSpPr txBox="1"/>
            <p:nvPr/>
          </p:nvSpPr>
          <p:spPr>
            <a:xfrm>
              <a:off x="8267700" y="1778000"/>
              <a:ext cx="547596" cy="4247317"/>
            </a:xfrm>
            <a:prstGeom prst="rect">
              <a:avLst/>
            </a:prstGeom>
            <a:noFill/>
          </p:spPr>
          <p:txBody>
            <a:bodyPr wrap="none" rtlCol="0">
              <a:spAutoFit/>
            </a:bodyPr>
            <a:lstStyle/>
            <a:p>
              <a:pPr algn="ctr"/>
              <a:r>
                <a:rPr lang="en-US" dirty="0" smtClean="0"/>
                <a:t>1.5</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0</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-1.5</a:t>
              </a:r>
              <a:endParaRPr lang="en-US" dirty="0"/>
            </a:p>
          </p:txBody>
        </p:sp>
        <p:sp>
          <p:nvSpPr>
            <p:cNvPr id="10" name="TextBox 9"/>
            <p:cNvSpPr txBox="1"/>
            <p:nvPr/>
          </p:nvSpPr>
          <p:spPr>
            <a:xfrm rot="16200000">
              <a:off x="7711139" y="3726934"/>
              <a:ext cx="2259115" cy="369332"/>
            </a:xfrm>
            <a:prstGeom prst="rect">
              <a:avLst/>
            </a:prstGeom>
            <a:noFill/>
          </p:spPr>
          <p:txBody>
            <a:bodyPr wrap="none" rtlCol="0">
              <a:spAutoFit/>
            </a:bodyPr>
            <a:lstStyle/>
            <a:p>
              <a:r>
                <a:rPr lang="en-US" dirty="0" smtClean="0"/>
                <a:t>J-parallel (</a:t>
              </a:r>
              <a:r>
                <a:rPr lang="en-US" dirty="0" err="1" smtClean="0"/>
                <a:t>μAmps</a:t>
              </a:r>
              <a:r>
                <a:rPr lang="en-US" dirty="0" smtClean="0"/>
                <a:t>/m2)</a:t>
              </a:r>
              <a:endParaRPr lang="en-US" dirty="0"/>
            </a:p>
          </p:txBody>
        </p:sp>
      </p:grpSp>
    </p:spTree>
    <p:extLst>
      <p:ext uri="{BB962C8B-B14F-4D97-AF65-F5344CB8AC3E}">
        <p14:creationId xmlns:p14="http://schemas.microsoft.com/office/powerpoint/2010/main" val="109217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16 at 12.41.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15" y="50800"/>
            <a:ext cx="8678085" cy="6858000"/>
          </a:xfrm>
          <a:prstGeom prst="rect">
            <a:avLst/>
          </a:prstGeom>
        </p:spPr>
      </p:pic>
      <p:cxnSp>
        <p:nvCxnSpPr>
          <p:cNvPr id="3" name="Straight Connector 2"/>
          <p:cNvCxnSpPr/>
          <p:nvPr/>
        </p:nvCxnSpPr>
        <p:spPr>
          <a:xfrm>
            <a:off x="876300" y="3886200"/>
            <a:ext cx="7391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3965" y="1778000"/>
            <a:ext cx="9011398" cy="4247317"/>
            <a:chOff x="13965" y="1778000"/>
            <a:chExt cx="9011398" cy="4247317"/>
          </a:xfrm>
        </p:grpSpPr>
        <p:sp>
          <p:nvSpPr>
            <p:cNvPr id="8" name="TextBox 7"/>
            <p:cNvSpPr txBox="1"/>
            <p:nvPr/>
          </p:nvSpPr>
          <p:spPr>
            <a:xfrm rot="16200000">
              <a:off x="-862567" y="3062196"/>
              <a:ext cx="2122396" cy="369332"/>
            </a:xfrm>
            <a:prstGeom prst="rect">
              <a:avLst/>
            </a:prstGeom>
            <a:noFill/>
          </p:spPr>
          <p:txBody>
            <a:bodyPr wrap="none" rtlCol="0">
              <a:spAutoFit/>
            </a:bodyPr>
            <a:lstStyle/>
            <a:p>
              <a:r>
                <a:rPr lang="en-US" dirty="0" smtClean="0"/>
                <a:t>Conductance (mhos)</a:t>
              </a:r>
              <a:endParaRPr lang="en-US" dirty="0"/>
            </a:p>
          </p:txBody>
        </p:sp>
        <p:sp>
          <p:nvSpPr>
            <p:cNvPr id="9" name="TextBox 8"/>
            <p:cNvSpPr txBox="1"/>
            <p:nvPr/>
          </p:nvSpPr>
          <p:spPr>
            <a:xfrm>
              <a:off x="8267700" y="1778000"/>
              <a:ext cx="547596" cy="4247317"/>
            </a:xfrm>
            <a:prstGeom prst="rect">
              <a:avLst/>
            </a:prstGeom>
            <a:noFill/>
          </p:spPr>
          <p:txBody>
            <a:bodyPr wrap="none" rtlCol="0">
              <a:spAutoFit/>
            </a:bodyPr>
            <a:lstStyle/>
            <a:p>
              <a:pPr algn="ctr"/>
              <a:r>
                <a:rPr lang="en-US" dirty="0" smtClean="0"/>
                <a:t>1.5</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0</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-1.5</a:t>
              </a:r>
              <a:endParaRPr lang="en-US" dirty="0"/>
            </a:p>
          </p:txBody>
        </p:sp>
        <p:sp>
          <p:nvSpPr>
            <p:cNvPr id="10" name="TextBox 9"/>
            <p:cNvSpPr txBox="1"/>
            <p:nvPr/>
          </p:nvSpPr>
          <p:spPr>
            <a:xfrm rot="16200000">
              <a:off x="7711139" y="3726934"/>
              <a:ext cx="2259115" cy="369332"/>
            </a:xfrm>
            <a:prstGeom prst="rect">
              <a:avLst/>
            </a:prstGeom>
            <a:noFill/>
          </p:spPr>
          <p:txBody>
            <a:bodyPr wrap="none" rtlCol="0">
              <a:spAutoFit/>
            </a:bodyPr>
            <a:lstStyle/>
            <a:p>
              <a:r>
                <a:rPr lang="en-US" dirty="0" smtClean="0"/>
                <a:t>J-parallel (</a:t>
              </a:r>
              <a:r>
                <a:rPr lang="en-US" dirty="0" err="1" smtClean="0"/>
                <a:t>μAmps</a:t>
              </a:r>
              <a:r>
                <a:rPr lang="en-US" dirty="0" smtClean="0"/>
                <a:t>/m2)</a:t>
              </a:r>
              <a:endParaRPr lang="en-US" dirty="0"/>
            </a:p>
          </p:txBody>
        </p:sp>
      </p:grpSp>
    </p:spTree>
    <p:extLst>
      <p:ext uri="{BB962C8B-B14F-4D97-AF65-F5344CB8AC3E}">
        <p14:creationId xmlns:p14="http://schemas.microsoft.com/office/powerpoint/2010/main" val="1272798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143000"/>
          </a:xfrm>
        </p:spPr>
        <p:txBody>
          <a:bodyPr>
            <a:normAutofit/>
          </a:bodyPr>
          <a:lstStyle/>
          <a:p>
            <a:r>
              <a:rPr lang="en-US" sz="2400" b="1" dirty="0" smtClean="0"/>
              <a:t>17 </a:t>
            </a:r>
            <a:r>
              <a:rPr lang="en-US" sz="2400" b="1" dirty="0" err="1" smtClean="0"/>
              <a:t>Geomagnetically</a:t>
            </a:r>
            <a:r>
              <a:rPr lang="en-US" sz="2400" b="1" dirty="0" smtClean="0"/>
              <a:t> Active Days Used for AMPERE-PFISR Study</a:t>
            </a:r>
            <a:endParaRPr lang="en-US" sz="2400" b="1" dirty="0"/>
          </a:p>
        </p:txBody>
      </p:sp>
      <p:pic>
        <p:nvPicPr>
          <p:cNvPr id="3" name="Picture 2"/>
          <p:cNvPicPr>
            <a:picLocks noChangeAspect="1"/>
          </p:cNvPicPr>
          <p:nvPr/>
        </p:nvPicPr>
        <p:blipFill>
          <a:blip r:embed="rId3"/>
          <a:stretch>
            <a:fillRect/>
          </a:stretch>
        </p:blipFill>
        <p:spPr>
          <a:xfrm>
            <a:off x="2616200" y="596900"/>
            <a:ext cx="3492500" cy="6146800"/>
          </a:xfrm>
          <a:prstGeom prst="rect">
            <a:avLst/>
          </a:prstGeom>
        </p:spPr>
      </p:pic>
    </p:spTree>
    <p:extLst>
      <p:ext uri="{BB962C8B-B14F-4D97-AF65-F5344CB8AC3E}">
        <p14:creationId xmlns:p14="http://schemas.microsoft.com/office/powerpoint/2010/main" val="1031452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p-vs-sp-scatterplt.png"/>
          <p:cNvPicPr>
            <a:picLocks noChangeAspect="1"/>
          </p:cNvPicPr>
          <p:nvPr/>
        </p:nvPicPr>
        <p:blipFill rotWithShape="1">
          <a:blip r:embed="rId3">
            <a:extLst>
              <a:ext uri="{28A0092B-C50C-407E-A947-70E740481C1C}">
                <a14:useLocalDpi xmlns:a14="http://schemas.microsoft.com/office/drawing/2010/main" val="0"/>
              </a:ext>
            </a:extLst>
          </a:blip>
          <a:srcRect t="10227"/>
          <a:stretch/>
        </p:blipFill>
        <p:spPr>
          <a:xfrm>
            <a:off x="1432493" y="1257300"/>
            <a:ext cx="6096000" cy="4378070"/>
          </a:xfrm>
          <a:prstGeom prst="rect">
            <a:avLst/>
          </a:prstGeom>
        </p:spPr>
      </p:pic>
    </p:spTree>
    <p:extLst>
      <p:ext uri="{BB962C8B-B14F-4D97-AF65-F5344CB8AC3E}">
        <p14:creationId xmlns:p14="http://schemas.microsoft.com/office/powerpoint/2010/main" val="23282610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nned-jp-vs-s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737" y="1142755"/>
            <a:ext cx="6096000" cy="4876800"/>
          </a:xfrm>
          <a:prstGeom prst="rect">
            <a:avLst/>
          </a:prstGeom>
        </p:spPr>
      </p:pic>
    </p:spTree>
    <p:extLst>
      <p:ext uri="{BB962C8B-B14F-4D97-AF65-F5344CB8AC3E}">
        <p14:creationId xmlns:p14="http://schemas.microsoft.com/office/powerpoint/2010/main" val="27107441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56184"/>
            <a:ext cx="8974663" cy="6735681"/>
            <a:chOff x="0" y="206983"/>
            <a:chExt cx="8974663" cy="6735681"/>
          </a:xfrm>
        </p:grpSpPr>
        <p:pic>
          <p:nvPicPr>
            <p:cNvPr id="3" name="Picture 2" descr="Screen Shot 2016-04-16 at 1.01.36 P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3343929"/>
              <a:ext cx="4487331" cy="3463273"/>
            </a:xfrm>
            <a:prstGeom prst="rect">
              <a:avLst/>
            </a:prstGeom>
          </p:spPr>
        </p:pic>
        <p:grpSp>
          <p:nvGrpSpPr>
            <p:cNvPr id="6" name="Group 5"/>
            <p:cNvGrpSpPr/>
            <p:nvPr/>
          </p:nvGrpSpPr>
          <p:grpSpPr>
            <a:xfrm>
              <a:off x="4487331" y="206983"/>
              <a:ext cx="4487332" cy="6735681"/>
              <a:chOff x="4301068" y="206983"/>
              <a:chExt cx="4487332" cy="6735681"/>
            </a:xfrm>
          </p:grpSpPr>
          <p:pic>
            <p:nvPicPr>
              <p:cNvPr id="2" name="Picture 1" descr="Screen Shot 2016-04-16 at 1.02.30 PM.png"/>
              <p:cNvPicPr>
                <a:picLocks noChangeAspect="1"/>
              </p:cNvPicPr>
              <p:nvPr/>
            </p:nvPicPr>
            <p:blipFill rotWithShape="1">
              <a:blip r:embed="rId4">
                <a:extLst>
                  <a:ext uri="{28A0092B-C50C-407E-A947-70E740481C1C}">
                    <a14:useLocalDpi xmlns:a14="http://schemas.microsoft.com/office/drawing/2010/main" val="0"/>
                  </a:ext>
                </a:extLst>
              </a:blip>
              <a:srcRect r="7449"/>
              <a:stretch/>
            </p:blipFill>
            <p:spPr>
              <a:xfrm>
                <a:off x="4301068" y="3367663"/>
                <a:ext cx="4470400" cy="3575001"/>
              </a:xfrm>
              <a:prstGeom prst="rect">
                <a:avLst/>
              </a:prstGeom>
            </p:spPr>
          </p:pic>
          <p:pic>
            <p:nvPicPr>
              <p:cNvPr id="4" name="Picture 3" descr="Screen Shot 2016-04-16 at 1.01.12 PM.png"/>
              <p:cNvPicPr>
                <a:picLocks noChangeAspect="1"/>
              </p:cNvPicPr>
              <p:nvPr/>
            </p:nvPicPr>
            <p:blipFill rotWithShape="1">
              <a:blip r:embed="rId5">
                <a:extLst>
                  <a:ext uri="{28A0092B-C50C-407E-A947-70E740481C1C}">
                    <a14:useLocalDpi xmlns:a14="http://schemas.microsoft.com/office/drawing/2010/main" val="0"/>
                  </a:ext>
                </a:extLst>
              </a:blip>
              <a:srcRect r="7505" b="7708"/>
              <a:stretch/>
            </p:blipFill>
            <p:spPr>
              <a:xfrm>
                <a:off x="4355515" y="206983"/>
                <a:ext cx="4432885" cy="3298214"/>
              </a:xfrm>
              <a:prstGeom prst="rect">
                <a:avLst/>
              </a:prstGeom>
            </p:spPr>
          </p:pic>
        </p:grpSp>
        <p:pic>
          <p:nvPicPr>
            <p:cNvPr id="5" name="Picture 4" descr="Screen Shot 2016-04-16 at 1.00.41 PM.png"/>
            <p:cNvPicPr>
              <a:picLocks noChangeAspect="1"/>
            </p:cNvPicPr>
            <p:nvPr/>
          </p:nvPicPr>
          <p:blipFill rotWithShape="1">
            <a:blip r:embed="rId6">
              <a:extLst>
                <a:ext uri="{28A0092B-C50C-407E-A947-70E740481C1C}">
                  <a14:useLocalDpi xmlns:a14="http://schemas.microsoft.com/office/drawing/2010/main" val="0"/>
                </a:ext>
              </a:extLst>
            </a:blip>
            <a:srcRect r="7343" b="4629"/>
            <a:stretch/>
          </p:blipFill>
          <p:spPr>
            <a:xfrm>
              <a:off x="0" y="252547"/>
              <a:ext cx="4301067" cy="3235720"/>
            </a:xfrm>
            <a:prstGeom prst="rect">
              <a:avLst/>
            </a:prstGeom>
          </p:spPr>
        </p:pic>
      </p:grpSp>
    </p:spTree>
    <p:extLst>
      <p:ext uri="{BB962C8B-B14F-4D97-AF65-F5344CB8AC3E}">
        <p14:creationId xmlns:p14="http://schemas.microsoft.com/office/powerpoint/2010/main" val="1664609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6607</TotalTime>
  <Words>1455</Words>
  <Application>Microsoft Macintosh PowerPoint</Application>
  <PresentationFormat>On-screen Show (4:3)</PresentationFormat>
  <Paragraphs>222</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AMPERE-PFISR Study of  Field-Aligned Currents and Conductivities </vt:lpstr>
      <vt:lpstr>PFISR has been measuring ionospheric electron densities, ion and electron temperatures, and plasma drifts almost continuously every 10 minutes since 2009.  With AMPERE, it provides ~1.5 million simultaneous measurements of field-aligned currents and ionospheric parameters, including conductivities.</vt:lpstr>
      <vt:lpstr>PowerPoint Presentation</vt:lpstr>
      <vt:lpstr>PowerPoint Presentation</vt:lpstr>
      <vt:lpstr>PowerPoint Presentation</vt:lpstr>
      <vt:lpstr>17 Geomagnetically Active Days Used for AMPERE-PFISR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Improvements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Catholic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 Robert M. (GSFC-670.0)[CATHOLIC UNIV OF AMERICA]</dc:creator>
  <cp:lastModifiedBy>K</cp:lastModifiedBy>
  <cp:revision>218</cp:revision>
  <dcterms:created xsi:type="dcterms:W3CDTF">2016-04-06T21:17:40Z</dcterms:created>
  <dcterms:modified xsi:type="dcterms:W3CDTF">2016-06-20T14:32:02Z</dcterms:modified>
</cp:coreProperties>
</file>