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64" r:id="rId2"/>
    <p:sldId id="265" r:id="rId3"/>
    <p:sldId id="292" r:id="rId4"/>
    <p:sldId id="290" r:id="rId5"/>
    <p:sldId id="289" r:id="rId6"/>
    <p:sldId id="291" r:id="rId7"/>
    <p:sldId id="280" r:id="rId8"/>
    <p:sldId id="263" r:id="rId9"/>
    <p:sldId id="271" r:id="rId10"/>
    <p:sldId id="272" r:id="rId11"/>
    <p:sldId id="273" r:id="rId12"/>
    <p:sldId id="274" r:id="rId13"/>
    <p:sldId id="275" r:id="rId14"/>
    <p:sldId id="276" r:id="rId15"/>
    <p:sldId id="268" r:id="rId16"/>
    <p:sldId id="278" r:id="rId17"/>
    <p:sldId id="277" r:id="rId18"/>
    <p:sldId id="279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13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D044-C4E2-9841-A910-B6795C1FC301}" type="datetimeFigureOut">
              <a:rPr lang="en-US" smtClean="0"/>
              <a:pPr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B6E9-F688-E042-817D-AAD6323C8E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7213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D044-C4E2-9841-A910-B6795C1FC301}" type="datetimeFigureOut">
              <a:rPr lang="en-US" smtClean="0"/>
              <a:pPr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B6E9-F688-E042-817D-AAD6323C8E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23905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D044-C4E2-9841-A910-B6795C1FC301}" type="datetimeFigureOut">
              <a:rPr lang="en-US" smtClean="0"/>
              <a:pPr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B6E9-F688-E042-817D-AAD6323C8E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5373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D044-C4E2-9841-A910-B6795C1FC301}" type="datetimeFigureOut">
              <a:rPr lang="en-US" smtClean="0"/>
              <a:pPr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B6E9-F688-E042-817D-AAD6323C8E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38644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D044-C4E2-9841-A910-B6795C1FC301}" type="datetimeFigureOut">
              <a:rPr lang="en-US" smtClean="0"/>
              <a:pPr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B6E9-F688-E042-817D-AAD6323C8E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8793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D044-C4E2-9841-A910-B6795C1FC301}" type="datetimeFigureOut">
              <a:rPr lang="en-US" smtClean="0"/>
              <a:pPr/>
              <a:t>8/5/13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B6E9-F688-E042-817D-AAD6323C8E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950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D044-C4E2-9841-A910-B6795C1FC301}" type="datetimeFigureOut">
              <a:rPr lang="en-US" smtClean="0"/>
              <a:pPr/>
              <a:t>8/5/13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B6E9-F688-E042-817D-AAD6323C8E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357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D044-C4E2-9841-A910-B6795C1FC301}" type="datetimeFigureOut">
              <a:rPr lang="en-US" smtClean="0"/>
              <a:pPr/>
              <a:t>8/5/13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B6E9-F688-E042-817D-AAD6323C8E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97466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D044-C4E2-9841-A910-B6795C1FC301}" type="datetimeFigureOut">
              <a:rPr lang="en-US" smtClean="0"/>
              <a:pPr/>
              <a:t>8/5/13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B6E9-F688-E042-817D-AAD6323C8E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9964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D044-C4E2-9841-A910-B6795C1FC301}" type="datetimeFigureOut">
              <a:rPr lang="en-US" smtClean="0"/>
              <a:pPr/>
              <a:t>8/5/13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B6E9-F688-E042-817D-AAD6323C8E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3608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D044-C4E2-9841-A910-B6795C1FC301}" type="datetimeFigureOut">
              <a:rPr lang="en-US" smtClean="0"/>
              <a:pPr/>
              <a:t>8/5/13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B6E9-F688-E042-817D-AAD6323C8E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690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6D044-C4E2-9841-A910-B6795C1FC301}" type="datetimeFigureOut">
              <a:rPr lang="en-US" smtClean="0"/>
              <a:pPr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1B6E9-F688-E042-817D-AAD6323C8E4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2" descr="CCMC-logo-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95400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0409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11.emf"/><Relationship Id="rId5" Type="http://schemas.openxmlformats.org/officeDocument/2006/relationships/image" Target="../media/image12.emf"/><Relationship Id="rId6" Type="http://schemas.openxmlformats.org/officeDocument/2006/relationships/image" Target="../media/image13.emf"/><Relationship Id="rId7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4" Type="http://schemas.openxmlformats.org/officeDocument/2006/relationships/image" Target="../media/image17.emf"/><Relationship Id="rId5" Type="http://schemas.openxmlformats.org/officeDocument/2006/relationships/image" Target="../media/image18.emf"/><Relationship Id="rId6" Type="http://schemas.openxmlformats.org/officeDocument/2006/relationships/image" Target="../media/image19.emf"/><Relationship Id="rId7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4" Type="http://schemas.openxmlformats.org/officeDocument/2006/relationships/image" Target="../media/image23.emf"/><Relationship Id="rId5" Type="http://schemas.openxmlformats.org/officeDocument/2006/relationships/image" Target="../media/image24.emf"/><Relationship Id="rId6" Type="http://schemas.openxmlformats.org/officeDocument/2006/relationships/image" Target="../media/image25.emf"/><Relationship Id="rId7" Type="http://schemas.openxmlformats.org/officeDocument/2006/relationships/image" Target="../media/image2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5" Type="http://schemas.openxmlformats.org/officeDocument/2006/relationships/image" Target="../media/image6.emf"/><Relationship Id="rId6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019550"/>
            <a:ext cx="8929598" cy="17526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Alex Glocer 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Lutz Rastaetter, Masha </a:t>
            </a:r>
            <a:r>
              <a:rPr lang="en-US" dirty="0" err="1" smtClean="0">
                <a:ea typeface="+mn-ea"/>
                <a:cs typeface="+mn-cs"/>
              </a:rPr>
              <a:t>Kuznetsova</a:t>
            </a:r>
            <a:r>
              <a:rPr lang="en-US" dirty="0" smtClean="0">
                <a:ea typeface="+mn-ea"/>
                <a:cs typeface="+mn-cs"/>
              </a:rPr>
              <a:t>, </a:t>
            </a:r>
            <a:r>
              <a:rPr lang="en-US" dirty="0" err="1" smtClean="0">
                <a:ea typeface="+mn-ea"/>
                <a:cs typeface="+mn-cs"/>
              </a:rPr>
              <a:t>Antti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Pulkkinen</a:t>
            </a:r>
            <a:r>
              <a:rPr lang="en-US" dirty="0" smtClean="0">
                <a:ea typeface="+mn-ea"/>
                <a:cs typeface="+mn-cs"/>
              </a:rPr>
              <a:t>, 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Chris Balch, Howard Singer, and Jame</a:t>
            </a:r>
            <a:r>
              <a:rPr lang="en-US" dirty="0" smtClean="0"/>
              <a:t>s </a:t>
            </a:r>
            <a:r>
              <a:rPr lang="en-US" dirty="0" err="1" smtClean="0"/>
              <a:t>McCollough</a:t>
            </a: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 2013 GEM Workshop </a:t>
            </a:r>
            <a:endParaRPr lang="en-US" dirty="0" smtClean="0">
              <a:solidFill>
                <a:srgbClr val="FF0000"/>
              </a:solidFill>
              <a:ea typeface="+mn-ea"/>
              <a:cs typeface="+mn-cs"/>
            </a:endParaRPr>
          </a:p>
        </p:txBody>
      </p:sp>
      <p:sp>
        <p:nvSpPr>
          <p:cNvPr id="13315" name="Title 3"/>
          <p:cNvSpPr>
            <a:spLocks noGrp="1"/>
          </p:cNvSpPr>
          <p:nvPr>
            <p:ph type="ctrTitle"/>
          </p:nvPr>
        </p:nvSpPr>
        <p:spPr>
          <a:xfrm>
            <a:off x="0" y="1081088"/>
            <a:ext cx="9047437" cy="2619375"/>
          </a:xfrm>
        </p:spPr>
        <p:txBody>
          <a:bodyPr/>
          <a:lstStyle/>
          <a:p>
            <a:pPr eaLnBrk="1" hangingPunct="1"/>
            <a:r>
              <a:rPr lang="en-US" dirty="0" err="1" smtClean="0">
                <a:latin typeface="Helvetica Neue" charset="0"/>
                <a:ea typeface="ＭＳ Ｐゴシック" charset="0"/>
                <a:cs typeface="Helvetica Neue" charset="0"/>
              </a:rPr>
              <a:t>Geospace</a:t>
            </a:r>
            <a:r>
              <a:rPr lang="en-US" dirty="0" smtClean="0">
                <a:latin typeface="Helvetica Neue" charset="0"/>
                <a:ea typeface="ＭＳ Ｐゴシック" charset="0"/>
                <a:cs typeface="Helvetica Neue" charset="0"/>
              </a:rPr>
              <a:t> Model Validation </a:t>
            </a:r>
            <a:r>
              <a:rPr lang="en-US" dirty="0">
                <a:latin typeface="Helvetica Neue" charset="0"/>
                <a:ea typeface="ＭＳ Ｐゴシック" charset="0"/>
                <a:cs typeface="Helvetica Neue" charset="0"/>
              </a:rPr>
              <a:t/>
            </a:r>
            <a:br>
              <a:rPr lang="en-US" dirty="0">
                <a:latin typeface="Helvetica Neue" charset="0"/>
                <a:ea typeface="ＭＳ Ｐゴシック" charset="0"/>
                <a:cs typeface="Helvetica Neue" charset="0"/>
              </a:rPr>
            </a:br>
            <a:r>
              <a:rPr lang="en-US" dirty="0" smtClean="0">
                <a:latin typeface="Helvetica Neue" charset="0"/>
                <a:ea typeface="ＭＳ Ｐゴシック" charset="0"/>
                <a:cs typeface="Helvetica Neue" charset="0"/>
              </a:rPr>
              <a:t>Phase II</a:t>
            </a:r>
            <a:r>
              <a:rPr lang="en-US" dirty="0">
                <a:latin typeface="Helvetica Neue" charset="0"/>
                <a:ea typeface="ＭＳ Ｐゴシック" charset="0"/>
                <a:cs typeface="Helvetica Neue" charset="0"/>
              </a:rPr>
              <a:t/>
            </a:r>
            <a:br>
              <a:rPr lang="en-US" dirty="0">
                <a:latin typeface="Helvetica Neue" charset="0"/>
                <a:ea typeface="ＭＳ Ｐゴシック" charset="0"/>
                <a:cs typeface="Helvetica Neue" charset="0"/>
              </a:rPr>
            </a:br>
            <a:r>
              <a:rPr lang="en-US" dirty="0">
                <a:latin typeface="Helvetica Neue" charset="0"/>
                <a:ea typeface="ＭＳ Ｐゴシック" charset="0"/>
                <a:cs typeface="Helvetica Neue" charset="0"/>
              </a:rPr>
              <a:t>K</a:t>
            </a:r>
            <a:r>
              <a:rPr lang="en-US" dirty="0" smtClean="0">
                <a:latin typeface="Helvetica Neue" charset="0"/>
                <a:ea typeface="ＭＳ Ｐゴシック" charset="0"/>
                <a:cs typeface="Helvetica Neue" charset="0"/>
              </a:rPr>
              <a:t>-Values</a:t>
            </a:r>
            <a:endParaRPr lang="en-US" dirty="0">
              <a:latin typeface="Helvetica Neue" charset="0"/>
              <a:ea typeface="ＭＳ Ｐゴシック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57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Mid Latitude Stations</a:t>
            </a:r>
            <a:br>
              <a:rPr lang="en-US" dirty="0" smtClean="0"/>
            </a:br>
            <a:r>
              <a:rPr lang="en-US" dirty="0" smtClean="0"/>
              <a:t>Threshold K=6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41823556"/>
              </p:ext>
            </p:extLst>
          </p:nvPr>
        </p:nvGraphicFramePr>
        <p:xfrm>
          <a:off x="104744" y="1600200"/>
          <a:ext cx="8838729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322"/>
                <a:gridCol w="1129309"/>
                <a:gridCol w="1141151"/>
                <a:gridCol w="1027122"/>
                <a:gridCol w="1430459"/>
                <a:gridCol w="1306235"/>
                <a:gridCol w="114813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No</a:t>
                      </a:r>
                      <a:r>
                        <a:rPr lang="en-US" baseline="0" dirty="0" smtClean="0"/>
                        <a:t>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Hits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False 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Misses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No Hit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SWMF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SWMF,a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OpenGGCM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LFM-MIX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WEIGEL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3695" y="4719731"/>
            <a:ext cx="853310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Definitions: </a:t>
            </a:r>
          </a:p>
          <a:p>
            <a:r>
              <a:rPr lang="en-US" dirty="0" smtClean="0"/>
              <a:t>N Event        – Number of cases where observation exceeded threshold</a:t>
            </a:r>
          </a:p>
          <a:p>
            <a:r>
              <a:rPr lang="en-US" dirty="0" smtClean="0"/>
              <a:t>N No Event  – Number of cases where observation did NOT exceed threshold</a:t>
            </a:r>
          </a:p>
          <a:p>
            <a:r>
              <a:rPr lang="en-US" dirty="0" smtClean="0"/>
              <a:t>N Hits           – Number of cases where model and observation exceed threshold</a:t>
            </a:r>
          </a:p>
          <a:p>
            <a:r>
              <a:rPr lang="en-US" dirty="0" smtClean="0"/>
              <a:t>N False Hits – Number of cases where model exceeded threshold but observation did not</a:t>
            </a:r>
          </a:p>
          <a:p>
            <a:r>
              <a:rPr lang="en-US" dirty="0" smtClean="0"/>
              <a:t>N Misses      – Number of cases where observation exceeded threshold but model did not</a:t>
            </a:r>
          </a:p>
          <a:p>
            <a:r>
              <a:rPr lang="en-US" dirty="0" smtClean="0"/>
              <a:t>N No Hit       – Number of cases where neither model nor observation exceeded threshold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185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High Latitude Stations</a:t>
            </a:r>
            <a:br>
              <a:rPr lang="en-US" dirty="0" smtClean="0"/>
            </a:br>
            <a:r>
              <a:rPr lang="en-US" dirty="0" smtClean="0"/>
              <a:t>Threshold K=8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84172457"/>
              </p:ext>
            </p:extLst>
          </p:nvPr>
        </p:nvGraphicFramePr>
        <p:xfrm>
          <a:off x="104744" y="1600200"/>
          <a:ext cx="8838729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322"/>
                <a:gridCol w="1129309"/>
                <a:gridCol w="1141151"/>
                <a:gridCol w="1027122"/>
                <a:gridCol w="1430459"/>
                <a:gridCol w="1306235"/>
                <a:gridCol w="114813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No</a:t>
                      </a:r>
                      <a:r>
                        <a:rPr lang="en-US" baseline="0" dirty="0" smtClean="0"/>
                        <a:t>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Hits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False 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Misses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No Hit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SWMF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SWMF,a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OpenGGCM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LFM-MIX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WEIGEL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3695" y="4719731"/>
            <a:ext cx="853310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Definitions: </a:t>
            </a:r>
          </a:p>
          <a:p>
            <a:r>
              <a:rPr lang="en-US" dirty="0" smtClean="0"/>
              <a:t>N Event        – Number of cases where observation exceeded threshold</a:t>
            </a:r>
          </a:p>
          <a:p>
            <a:r>
              <a:rPr lang="en-US" dirty="0" smtClean="0"/>
              <a:t>N No Event  – Number of cases where observation did NOT exceed threshold</a:t>
            </a:r>
          </a:p>
          <a:p>
            <a:r>
              <a:rPr lang="en-US" dirty="0" smtClean="0"/>
              <a:t>N Hits           – Number of cases where model and observation exceed threshold</a:t>
            </a:r>
          </a:p>
          <a:p>
            <a:r>
              <a:rPr lang="en-US" dirty="0" smtClean="0"/>
              <a:t>N False Hits – Number of cases where model exceeded threshold but observation did not</a:t>
            </a:r>
          </a:p>
          <a:p>
            <a:r>
              <a:rPr lang="en-US" dirty="0" smtClean="0"/>
              <a:t>N Misses      – Number of cases where observation exceeded threshold but model did not</a:t>
            </a:r>
          </a:p>
          <a:p>
            <a:r>
              <a:rPr lang="en-US" dirty="0" smtClean="0"/>
              <a:t>N No Hit       – Number of cases where neither model nor observation exceeded threshold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6727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Mid Latitude Stations</a:t>
            </a:r>
            <a:br>
              <a:rPr lang="en-US" dirty="0" smtClean="0"/>
            </a:br>
            <a:r>
              <a:rPr lang="en-US" dirty="0" smtClean="0"/>
              <a:t>Threshold K=8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7324012"/>
              </p:ext>
            </p:extLst>
          </p:nvPr>
        </p:nvGraphicFramePr>
        <p:xfrm>
          <a:off x="104744" y="1600200"/>
          <a:ext cx="8838729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322"/>
                <a:gridCol w="1129309"/>
                <a:gridCol w="1141151"/>
                <a:gridCol w="1027122"/>
                <a:gridCol w="1430459"/>
                <a:gridCol w="1306235"/>
                <a:gridCol w="114813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No</a:t>
                      </a:r>
                      <a:r>
                        <a:rPr lang="en-US" baseline="0" dirty="0" smtClean="0"/>
                        <a:t>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Hits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False 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Misses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No Hit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SWMF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SWMF,a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1229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OpenGGCM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LFM-MIX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1243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1248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WEIGEL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3695" y="4719731"/>
            <a:ext cx="853310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Definitions: </a:t>
            </a:r>
          </a:p>
          <a:p>
            <a:r>
              <a:rPr lang="en-US" dirty="0" smtClean="0"/>
              <a:t>N Event        – Number of cases where observation exceeded threshold</a:t>
            </a:r>
          </a:p>
          <a:p>
            <a:r>
              <a:rPr lang="en-US" dirty="0" smtClean="0"/>
              <a:t>N No Event  – Number of cases where observation did NOT exceed threshold</a:t>
            </a:r>
          </a:p>
          <a:p>
            <a:r>
              <a:rPr lang="en-US" dirty="0" smtClean="0"/>
              <a:t>N Hits           – Number of cases where model and observation exceed threshold</a:t>
            </a:r>
          </a:p>
          <a:p>
            <a:r>
              <a:rPr lang="en-US" dirty="0" smtClean="0"/>
              <a:t>N False Hits – Number of cases where model exceeded threshold but observation did not</a:t>
            </a:r>
          </a:p>
          <a:p>
            <a:r>
              <a:rPr lang="en-US" dirty="0" smtClean="0"/>
              <a:t>N Misses      – Number of cases where observation exceeded threshold but model did not</a:t>
            </a:r>
          </a:p>
          <a:p>
            <a:r>
              <a:rPr lang="en-US" dirty="0" smtClean="0"/>
              <a:t>N No Hit       – Number of cases where neither model nor observation exceeded threshold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6558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897" y="34014"/>
            <a:ext cx="8229600" cy="8082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Skill Scores: All High Latitude Stations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2055575"/>
              </p:ext>
            </p:extLst>
          </p:nvPr>
        </p:nvGraphicFramePr>
        <p:xfrm>
          <a:off x="104744" y="1600200"/>
          <a:ext cx="4761361" cy="3060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151"/>
                <a:gridCol w="1216526"/>
                <a:gridCol w="895684"/>
                <a:gridCol w="574842"/>
                <a:gridCol w="6951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Heidke</a:t>
                      </a: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skill score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Critical Success Index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POD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POFD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SWMF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SWMF,a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OpenGGCM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LFM-MIX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WEIGEL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3695" y="4719731"/>
            <a:ext cx="609783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Definitions: </a:t>
            </a:r>
          </a:p>
          <a:p>
            <a:r>
              <a:rPr lang="en-US" dirty="0" err="1" smtClean="0"/>
              <a:t>Heidke</a:t>
            </a:r>
            <a:r>
              <a:rPr lang="en-US" dirty="0" smtClean="0"/>
              <a:t> Skill Score = 2(H*N-M*F)/[(H+M)*(M+N)+(H+F)*(F+N)] </a:t>
            </a:r>
          </a:p>
          <a:p>
            <a:r>
              <a:rPr lang="en-US" dirty="0" smtClean="0"/>
              <a:t>Critical Success Index (Threat Score) = H/(H+M+F)</a:t>
            </a:r>
          </a:p>
          <a:p>
            <a:r>
              <a:rPr lang="en-US" dirty="0" smtClean="0"/>
              <a:t>Probability </a:t>
            </a:r>
            <a:r>
              <a:rPr lang="en-US" dirty="0"/>
              <a:t>O</a:t>
            </a:r>
            <a:r>
              <a:rPr lang="en-US" dirty="0" smtClean="0"/>
              <a:t>f Detection (POD) = H/(H+M)</a:t>
            </a:r>
          </a:p>
          <a:p>
            <a:r>
              <a:rPr lang="en-US" dirty="0" smtClean="0"/>
              <a:t>Probability Of False Detection (POFD) = F/(F+N)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65179920"/>
              </p:ext>
            </p:extLst>
          </p:nvPr>
        </p:nvGraphicFramePr>
        <p:xfrm>
          <a:off x="5002463" y="1600200"/>
          <a:ext cx="3382210" cy="3060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526"/>
                <a:gridCol w="895684"/>
                <a:gridCol w="574842"/>
                <a:gridCol w="695158"/>
              </a:tblGrid>
              <a:tr h="6055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Heidke</a:t>
                      </a: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skill score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Critical Success Index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POD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POFD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0.22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7" name="Right Brace 6"/>
          <p:cNvSpPr/>
          <p:nvPr/>
        </p:nvSpPr>
        <p:spPr>
          <a:xfrm rot="16200000">
            <a:off x="3020561" y="-241341"/>
            <a:ext cx="340984" cy="335010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 rot="16200000">
            <a:off x="6507023" y="-259434"/>
            <a:ext cx="340984" cy="335010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04902" y="895690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 Threshold = 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72671" y="895690"/>
            <a:ext cx="1629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 Threshold = 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18827" y="5249596"/>
            <a:ext cx="22245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(perfect=1, no skill=0)</a:t>
            </a:r>
          </a:p>
        </p:txBody>
      </p:sp>
      <p:sp>
        <p:nvSpPr>
          <p:cNvPr id="12" name="Right Brace 11"/>
          <p:cNvSpPr/>
          <p:nvPr/>
        </p:nvSpPr>
        <p:spPr>
          <a:xfrm>
            <a:off x="6011523" y="5081887"/>
            <a:ext cx="240003" cy="786850"/>
          </a:xfrm>
          <a:prstGeom prst="rightBrace">
            <a:avLst>
              <a:gd name="adj1" fmla="val 245620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>
            <a:off x="6011523" y="5868737"/>
            <a:ext cx="240003" cy="328322"/>
          </a:xfrm>
          <a:prstGeom prst="rightBrace">
            <a:avLst>
              <a:gd name="adj1" fmla="val 245620"/>
              <a:gd name="adj2" fmla="val 50000"/>
            </a:avLst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64283" y="5823899"/>
            <a:ext cx="1233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(perfect=0)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811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618" y="34014"/>
            <a:ext cx="8229600" cy="8082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Skill Scores: All Mid Latitude Stations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5803263"/>
              </p:ext>
            </p:extLst>
          </p:nvPr>
        </p:nvGraphicFramePr>
        <p:xfrm>
          <a:off x="104744" y="1600200"/>
          <a:ext cx="4761361" cy="3060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151"/>
                <a:gridCol w="1216526"/>
                <a:gridCol w="895684"/>
                <a:gridCol w="574842"/>
                <a:gridCol w="6951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Heidke</a:t>
                      </a: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skill score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Critical Success Index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POD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POFD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SWMF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SWMF,a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OpenGGCM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LFM-MIX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WEIGEL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3695" y="4719731"/>
            <a:ext cx="609783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Definitions: </a:t>
            </a:r>
          </a:p>
          <a:p>
            <a:r>
              <a:rPr lang="en-US" dirty="0" err="1" smtClean="0"/>
              <a:t>Heidke</a:t>
            </a:r>
            <a:r>
              <a:rPr lang="en-US" dirty="0" smtClean="0"/>
              <a:t> Skill Score = 2(H*N-M*F)/[(H+M)*(M+N)+(H+F)*(F+N)] </a:t>
            </a:r>
          </a:p>
          <a:p>
            <a:r>
              <a:rPr lang="en-US" dirty="0" smtClean="0"/>
              <a:t>Critical Success Index (Threat Score) = H/(H+M+F)</a:t>
            </a:r>
          </a:p>
          <a:p>
            <a:r>
              <a:rPr lang="en-US" dirty="0" smtClean="0"/>
              <a:t>Probability </a:t>
            </a:r>
            <a:r>
              <a:rPr lang="en-US" dirty="0"/>
              <a:t>O</a:t>
            </a:r>
            <a:r>
              <a:rPr lang="en-US" dirty="0" smtClean="0"/>
              <a:t>f Detection (POD) = H/(H+M)</a:t>
            </a:r>
          </a:p>
          <a:p>
            <a:r>
              <a:rPr lang="en-US" dirty="0" smtClean="0"/>
              <a:t>Probability Of False Detection (POFD) = F/(F+N)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59478291"/>
              </p:ext>
            </p:extLst>
          </p:nvPr>
        </p:nvGraphicFramePr>
        <p:xfrm>
          <a:off x="5002463" y="1600200"/>
          <a:ext cx="3382210" cy="3060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526"/>
                <a:gridCol w="895684"/>
                <a:gridCol w="574842"/>
                <a:gridCol w="695158"/>
              </a:tblGrid>
              <a:tr h="6055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Heidke</a:t>
                      </a: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skill score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Critical Success Index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POD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POFD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0.25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7" name="Right Brace 6"/>
          <p:cNvSpPr/>
          <p:nvPr/>
        </p:nvSpPr>
        <p:spPr>
          <a:xfrm rot="16200000">
            <a:off x="3020561" y="-241341"/>
            <a:ext cx="340984" cy="335010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 rot="16200000">
            <a:off x="6507023" y="-259434"/>
            <a:ext cx="340984" cy="335010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04902" y="895690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 Threshold = 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72671" y="895690"/>
            <a:ext cx="1629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 Threshold = 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18827" y="5249596"/>
            <a:ext cx="22245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(perfect=1, no skill=0)</a:t>
            </a:r>
          </a:p>
        </p:txBody>
      </p:sp>
      <p:sp>
        <p:nvSpPr>
          <p:cNvPr id="12" name="Right Brace 11"/>
          <p:cNvSpPr/>
          <p:nvPr/>
        </p:nvSpPr>
        <p:spPr>
          <a:xfrm>
            <a:off x="6011523" y="5081887"/>
            <a:ext cx="240003" cy="786850"/>
          </a:xfrm>
          <a:prstGeom prst="rightBrace">
            <a:avLst>
              <a:gd name="adj1" fmla="val 245620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>
            <a:off x="6011523" y="5868737"/>
            <a:ext cx="240003" cy="328322"/>
          </a:xfrm>
          <a:prstGeom prst="rightBrace">
            <a:avLst>
              <a:gd name="adj1" fmla="val 245620"/>
              <a:gd name="adj2" fmla="val 50000"/>
            </a:avLst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64283" y="5823899"/>
            <a:ext cx="1233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(perfect=0)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8445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8520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sz="4000" dirty="0" smtClean="0"/>
              <a:t>Another Approach</a:t>
            </a:r>
            <a:br>
              <a:rPr lang="en-US" sz="4000" dirty="0" smtClean="0"/>
            </a:br>
            <a:r>
              <a:rPr lang="en-US" sz="2800" dirty="0" smtClean="0"/>
              <a:t>Regional K Distribution Metric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62905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basic idea find the distribution of model Y results when station x is reporting a particular K.</a:t>
            </a:r>
          </a:p>
          <a:p>
            <a:r>
              <a:rPr lang="en-US" dirty="0" smtClean="0"/>
              <a:t>To get reasonable statistics, results for each station is compiled across events. </a:t>
            </a:r>
          </a:p>
          <a:p>
            <a:r>
              <a:rPr lang="en-US" dirty="0" smtClean="0"/>
              <a:t>As a starting point, we calculated the distribution for K=4,6,8 at a randomly chosen station (WNG). 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672060" y="2155060"/>
            <a:ext cx="3276600" cy="2819400"/>
            <a:chOff x="990600" y="1905000"/>
            <a:chExt cx="3276600" cy="2895600"/>
          </a:xfrm>
        </p:grpSpPr>
        <p:pic>
          <p:nvPicPr>
            <p:cNvPr id="5" name="Picture 2" descr="http://msenux.redwoods.edu/math/R/graphics/normal5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 l="10417" t="12566" b="12828"/>
            <a:stretch>
              <a:fillRect/>
            </a:stretch>
          </p:blipFill>
          <p:spPr bwMode="auto">
            <a:xfrm>
              <a:off x="990600" y="1905000"/>
              <a:ext cx="3276600" cy="289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276600" y="2133600"/>
              <a:ext cx="6858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80000"/>
                </a:lnSpc>
                <a:spcBef>
                  <a:spcPct val="50000"/>
                </a:spcBef>
                <a:buFontTx/>
                <a:buChar char="•"/>
              </a:pPr>
              <a:endParaRPr lang="en-US">
                <a:cs typeface="Times New Roman" charset="0"/>
              </a:endParaRPr>
            </a:p>
          </p:txBody>
        </p:sp>
      </p:grp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6510260" y="5050660"/>
            <a:ext cx="1433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Station K</a:t>
            </a:r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5672060" y="489826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0</a:t>
            </a:r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7043660" y="474586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5</a:t>
            </a: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8339060" y="474586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9</a:t>
            </a:r>
          </a:p>
        </p:txBody>
      </p:sp>
      <p:sp>
        <p:nvSpPr>
          <p:cNvPr id="11" name="TextBox 12"/>
          <p:cNvSpPr txBox="1">
            <a:spLocks noChangeArrowheads="1"/>
          </p:cNvSpPr>
          <p:nvPr/>
        </p:nvSpPr>
        <p:spPr bwMode="auto">
          <a:xfrm rot="16200000">
            <a:off x="3890092" y="3449666"/>
            <a:ext cx="311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Number Occurrences</a:t>
            </a:r>
          </a:p>
        </p:txBody>
      </p:sp>
      <p:sp>
        <p:nvSpPr>
          <p:cNvPr id="12" name="TextBox 15"/>
          <p:cNvSpPr txBox="1">
            <a:spLocks noChangeArrowheads="1"/>
          </p:cNvSpPr>
          <p:nvPr/>
        </p:nvSpPr>
        <p:spPr bwMode="auto">
          <a:xfrm>
            <a:off x="5519660" y="1469260"/>
            <a:ext cx="335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Model Results in K = </a:t>
            </a:r>
            <a:r>
              <a:rPr lang="en-US" dirty="0" smtClean="0"/>
              <a:t>6 </a:t>
            </a:r>
            <a:endParaRPr lang="en-US" dirty="0"/>
          </a:p>
          <a:p>
            <a:pPr eaLnBrk="1" hangingPunct="1"/>
            <a:r>
              <a:rPr lang="en-US" dirty="0"/>
              <a:t>All events, station x</a:t>
            </a: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7086600" y="2967038"/>
            <a:ext cx="1309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Model Y</a:t>
            </a:r>
          </a:p>
        </p:txBody>
      </p:sp>
      <p:sp>
        <p:nvSpPr>
          <p:cNvPr id="14" name="TextBox 14"/>
          <p:cNvSpPr txBox="1">
            <a:spLocks noChangeArrowheads="1"/>
          </p:cNvSpPr>
          <p:nvPr/>
        </p:nvSpPr>
        <p:spPr bwMode="auto">
          <a:xfrm>
            <a:off x="7391400" y="3810000"/>
            <a:ext cx="1347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</a:rPr>
              <a:t>Wing </a:t>
            </a:r>
            <a:r>
              <a:rPr lang="en-US" dirty="0" err="1">
                <a:solidFill>
                  <a:srgbClr val="0000FF"/>
                </a:solidFill>
              </a:rPr>
              <a:t>Kp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867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6515405"/>
            <a:ext cx="1739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145 cases of K=4</a:t>
            </a:r>
            <a:endParaRPr lang="en-US" dirty="0"/>
          </a:p>
        </p:txBody>
      </p:sp>
      <p:pic>
        <p:nvPicPr>
          <p:cNvPr id="2" name="Picture 1" descr="Distribution_WNG_9a_SWMF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5535078" y="-429425"/>
            <a:ext cx="2286000" cy="3265714"/>
          </a:xfrm>
          <a:prstGeom prst="rect">
            <a:avLst/>
          </a:prstGeom>
        </p:spPr>
      </p:pic>
      <p:pic>
        <p:nvPicPr>
          <p:cNvPr id="7" name="Picture 6" descr="Distribution_WNG_9_SWMF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2192858" y="-429425"/>
            <a:ext cx="2286000" cy="3265714"/>
          </a:xfrm>
          <a:prstGeom prst="rect">
            <a:avLst/>
          </a:prstGeom>
        </p:spPr>
      </p:pic>
      <p:pic>
        <p:nvPicPr>
          <p:cNvPr id="8" name="Picture 7" descr="Distribution_WNG_2_LFM-MIX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2177337" y="1746434"/>
            <a:ext cx="2286000" cy="3265714"/>
          </a:xfrm>
          <a:prstGeom prst="rect">
            <a:avLst/>
          </a:prstGeom>
        </p:spPr>
      </p:pic>
      <p:pic>
        <p:nvPicPr>
          <p:cNvPr id="9" name="Picture 8" descr="Distribution_WNG_4_OPENGGCM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5563014" y="1746434"/>
            <a:ext cx="2286000" cy="3265714"/>
          </a:xfrm>
          <a:prstGeom prst="rect">
            <a:avLst/>
          </a:prstGeom>
        </p:spPr>
      </p:pic>
      <p:pic>
        <p:nvPicPr>
          <p:cNvPr id="10" name="Picture 9" descr="Distribution_WNG_3_WEIGEL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2177336" y="4032434"/>
            <a:ext cx="2286000" cy="3265714"/>
          </a:xfrm>
          <a:prstGeom prst="rect">
            <a:avLst/>
          </a:prstGeom>
        </p:spPr>
      </p:pic>
      <p:pic>
        <p:nvPicPr>
          <p:cNvPr id="11" name="Picture 10" descr="Distribution_WNG_5_WEIMER.eps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5563014" y="4032434"/>
            <a:ext cx="2286000" cy="326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5695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6515405"/>
            <a:ext cx="1739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168 cases of K=6</a:t>
            </a:r>
            <a:endParaRPr lang="en-US" dirty="0"/>
          </a:p>
        </p:txBody>
      </p:sp>
      <p:pic>
        <p:nvPicPr>
          <p:cNvPr id="3" name="Picture 2" descr="Distribution_WNG_9_SWMF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2192859" y="-429425"/>
            <a:ext cx="2286000" cy="3265714"/>
          </a:xfrm>
          <a:prstGeom prst="rect">
            <a:avLst/>
          </a:prstGeom>
        </p:spPr>
      </p:pic>
      <p:pic>
        <p:nvPicPr>
          <p:cNvPr id="4" name="Picture 3" descr="Distribution_WNG_9a_SWMF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5589299" y="-429425"/>
            <a:ext cx="2286000" cy="3265714"/>
          </a:xfrm>
          <a:prstGeom prst="rect">
            <a:avLst/>
          </a:prstGeom>
        </p:spPr>
      </p:pic>
      <p:pic>
        <p:nvPicPr>
          <p:cNvPr id="5" name="Picture 4" descr="Distribution_WNG_2_LFM-MIX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2192859" y="1746435"/>
            <a:ext cx="2286000" cy="3265714"/>
          </a:xfrm>
          <a:prstGeom prst="rect">
            <a:avLst/>
          </a:prstGeom>
        </p:spPr>
      </p:pic>
      <p:pic>
        <p:nvPicPr>
          <p:cNvPr id="6" name="Picture 5" descr="Distribution_WNG_4_OPENGGCM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5563172" y="1746434"/>
            <a:ext cx="2286000" cy="3265714"/>
          </a:xfrm>
          <a:prstGeom prst="rect">
            <a:avLst/>
          </a:prstGeom>
        </p:spPr>
      </p:pic>
      <p:pic>
        <p:nvPicPr>
          <p:cNvPr id="15" name="Picture 14" descr="Distribution_WNG_3_WEIGEL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2192859" y="4032435"/>
            <a:ext cx="2286000" cy="3265714"/>
          </a:xfrm>
          <a:prstGeom prst="rect">
            <a:avLst/>
          </a:prstGeom>
        </p:spPr>
      </p:pic>
      <p:pic>
        <p:nvPicPr>
          <p:cNvPr id="16" name="Picture 15" descr="Distribution_WNG_5_WEIMER.eps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5563014" y="4032434"/>
            <a:ext cx="2286000" cy="326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496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6515405"/>
            <a:ext cx="162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48 cases of K=8</a:t>
            </a:r>
            <a:endParaRPr lang="en-US" dirty="0"/>
          </a:p>
        </p:txBody>
      </p:sp>
      <p:pic>
        <p:nvPicPr>
          <p:cNvPr id="3" name="Picture 2" descr="Distribution_WNG_9_SWMF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2177336" y="-429425"/>
            <a:ext cx="2286000" cy="3265714"/>
          </a:xfrm>
          <a:prstGeom prst="rect">
            <a:avLst/>
          </a:prstGeom>
        </p:spPr>
      </p:pic>
      <p:pic>
        <p:nvPicPr>
          <p:cNvPr id="4" name="Picture 3" descr="Distribution_WNG_9a_SWMF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5563014" y="-429425"/>
            <a:ext cx="2286000" cy="3265714"/>
          </a:xfrm>
          <a:prstGeom prst="rect">
            <a:avLst/>
          </a:prstGeom>
        </p:spPr>
      </p:pic>
      <p:pic>
        <p:nvPicPr>
          <p:cNvPr id="5" name="Picture 4" descr="Distribution_WNG_2_LFM-MIX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2177336" y="1746433"/>
            <a:ext cx="2286000" cy="3265714"/>
          </a:xfrm>
          <a:prstGeom prst="rect">
            <a:avLst/>
          </a:prstGeom>
        </p:spPr>
      </p:pic>
      <p:pic>
        <p:nvPicPr>
          <p:cNvPr id="6" name="Picture 5" descr="Distribution_WNG_4_OPENGGCM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5563013" y="1746433"/>
            <a:ext cx="2286000" cy="3265714"/>
          </a:xfrm>
          <a:prstGeom prst="rect">
            <a:avLst/>
          </a:prstGeom>
        </p:spPr>
      </p:pic>
      <p:pic>
        <p:nvPicPr>
          <p:cNvPr id="12" name="Picture 11" descr="Distribution_WNG_3_WEIGEL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2177336" y="4032434"/>
            <a:ext cx="2286000" cy="3265714"/>
          </a:xfrm>
          <a:prstGeom prst="rect">
            <a:avLst/>
          </a:prstGeom>
        </p:spPr>
      </p:pic>
      <p:pic>
        <p:nvPicPr>
          <p:cNvPr id="15" name="Picture 14" descr="Distribution_WNG_5_WEIMER.eps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16200000">
            <a:off x="5563014" y="4032434"/>
            <a:ext cx="2286000" cy="326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7110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2935"/>
            <a:ext cx="8229600" cy="1143000"/>
          </a:xfrm>
        </p:spPr>
        <p:txBody>
          <a:bodyPr/>
          <a:lstStyle/>
          <a:p>
            <a:r>
              <a:rPr lang="en-US" dirty="0" smtClean="0"/>
              <a:t>Next Steps/Discussion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740960"/>
            <a:ext cx="9037052" cy="4701304"/>
          </a:xfrm>
        </p:spPr>
        <p:txBody>
          <a:bodyPr>
            <a:normAutofit/>
          </a:bodyPr>
          <a:lstStyle/>
          <a:p>
            <a:r>
              <a:rPr lang="en-US" dirty="0" smtClean="0"/>
              <a:t>Comparison with global </a:t>
            </a:r>
            <a:r>
              <a:rPr lang="en-US" dirty="0" err="1" smtClean="0"/>
              <a:t>Kp</a:t>
            </a:r>
            <a:r>
              <a:rPr lang="en-US" dirty="0" smtClean="0"/>
              <a:t> prediction is still desired, and we plan to include it in the final analysis.</a:t>
            </a:r>
          </a:p>
          <a:p>
            <a:r>
              <a:rPr lang="en-US" dirty="0" smtClean="0"/>
              <a:t>This presentation and all data (already on the web) will be made available to community for comment.</a:t>
            </a:r>
          </a:p>
          <a:p>
            <a:r>
              <a:rPr lang="en-US" dirty="0" smtClean="0"/>
              <a:t>We plan to start writing the paper shortly, and comments from modeling community are most welcome.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7408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and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3013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Motivation: Can models predict a regional K that better represents a local geomagnetic disturbance better than the global </a:t>
            </a:r>
            <a:r>
              <a:rPr lang="en-US" dirty="0" err="1" smtClean="0"/>
              <a:t>Kp</a:t>
            </a:r>
            <a:r>
              <a:rPr lang="en-US" dirty="0" smtClean="0"/>
              <a:t>?</a:t>
            </a:r>
          </a:p>
          <a:p>
            <a:r>
              <a:rPr lang="en-US" dirty="0" smtClean="0"/>
              <a:t>Approach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alculating K values specific to each magnetometer (for both data and models). </a:t>
            </a:r>
          </a:p>
          <a:p>
            <a:pPr lvl="1"/>
            <a:r>
              <a:rPr lang="en-US" dirty="0" smtClean="0"/>
              <a:t>We do this by finding the </a:t>
            </a:r>
            <a:r>
              <a:rPr lang="en-US" dirty="0" smtClean="0">
                <a:latin typeface="Symbol" charset="2"/>
                <a:cs typeface="Symbol" charset="2"/>
              </a:rPr>
              <a:t>dB = </a:t>
            </a:r>
            <a:r>
              <a:rPr lang="en-US" dirty="0" err="1" smtClean="0">
                <a:latin typeface="Symbol" charset="2"/>
                <a:cs typeface="Symbol" charset="2"/>
              </a:rPr>
              <a:t>DB</a:t>
            </a:r>
            <a:r>
              <a:rPr lang="en-US" baseline="-25000" dirty="0" err="1" smtClean="0">
                <a:latin typeface="Calibri"/>
                <a:cs typeface="Calibri"/>
              </a:rPr>
              <a:t>max</a:t>
            </a:r>
            <a:r>
              <a:rPr lang="en-US" dirty="0" smtClean="0">
                <a:latin typeface="Symbol" charset="2"/>
                <a:cs typeface="Symbol" charset="2"/>
              </a:rPr>
              <a:t> – </a:t>
            </a:r>
            <a:r>
              <a:rPr lang="en-US" dirty="0" err="1" smtClean="0">
                <a:latin typeface="Symbol" charset="2"/>
                <a:cs typeface="Symbol" charset="2"/>
              </a:rPr>
              <a:t>DB</a:t>
            </a:r>
            <a:r>
              <a:rPr lang="en-US" baseline="-25000" dirty="0" err="1" smtClean="0">
                <a:latin typeface="Calibri"/>
                <a:cs typeface="Calibri"/>
              </a:rPr>
              <a:t>min</a:t>
            </a:r>
            <a:r>
              <a:rPr lang="en-US" dirty="0" smtClean="0">
                <a:latin typeface="Calibri"/>
                <a:cs typeface="Calibri"/>
              </a:rPr>
              <a:t> for the horizontal component over a three hour sliding window and applying station specific look up table to get K. 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We then consider two thresholds for K: High activity (K≥6) and very high activity (K≥8).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Contingency (Hit/Miss) tables and skill scores are determined for each model.</a:t>
            </a:r>
            <a:endParaRPr lang="en-US" dirty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Tables and scores can be determined individually for each magnetometer or grouped (high latitude and mid latitude).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2844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stations-marke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1550" y="1222375"/>
            <a:ext cx="4362450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457200" y="-22225"/>
            <a:ext cx="8229600" cy="1143000"/>
          </a:xfrm>
        </p:spPr>
        <p:txBody>
          <a:bodyPr/>
          <a:lstStyle/>
          <a:p>
            <a:r>
              <a:rPr lang="en-US" b="1">
                <a:latin typeface="Helvetica Neue" charset="0"/>
                <a:ea typeface="ＭＳ Ｐゴシック" charset="0"/>
                <a:cs typeface="Helvetica Neue" charset="0"/>
              </a:rPr>
              <a:t>Magnetometer stations</a:t>
            </a:r>
          </a:p>
        </p:txBody>
      </p:sp>
      <p:sp>
        <p:nvSpPr>
          <p:cNvPr id="16388" name="Content Placeholder 2"/>
          <p:cNvSpPr>
            <a:spLocks noGrp="1"/>
          </p:cNvSpPr>
          <p:nvPr>
            <p:ph idx="1"/>
          </p:nvPr>
        </p:nvSpPr>
        <p:spPr>
          <a:xfrm>
            <a:off x="301625" y="1116013"/>
            <a:ext cx="8229600" cy="52895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Station list defined for 2008 GEM Challenge:</a:t>
            </a:r>
            <a:endParaRPr lang="en-US" sz="24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>
              <a:buFont typeface="Arial" charset="0"/>
              <a:buNone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ABK,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FRD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FRN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FUR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, HRN, IQA,</a:t>
            </a:r>
          </a:p>
          <a:p>
            <a:pPr>
              <a:buFont typeface="Arial" charset="0"/>
              <a:buNone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MEA, NEW, OTT, PBQ/SNK, WNG, YKC</a:t>
            </a:r>
          </a:p>
          <a:p>
            <a:pPr>
              <a:buFont typeface="Arial" charset="0"/>
              <a:buNone/>
            </a:pPr>
            <a:endParaRPr lang="en-US" sz="24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Stations in low to high latitudes</a:t>
            </a:r>
            <a:b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covering large longitude range</a:t>
            </a:r>
          </a:p>
          <a:p>
            <a:pPr lvl="1"/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Subset of list is used for </a:t>
            </a:r>
            <a:r>
              <a:rPr lang="en-US" sz="2000" dirty="0" err="1" smtClean="0">
                <a:latin typeface="Calibri" charset="0"/>
                <a:ea typeface="ＭＳ Ｐゴシック" charset="0"/>
                <a:cs typeface="ＭＳ Ｐゴシック" charset="0"/>
              </a:rPr>
              <a:t>dBdt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/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and k 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study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  <a:endParaRPr lang="en-US" sz="24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Station data missing:</a:t>
            </a:r>
          </a:p>
          <a:p>
            <a:pPr lvl="1"/>
            <a:r>
              <a:rPr lang="en-US" sz="2400" dirty="0">
                <a:latin typeface="Calibri" charset="0"/>
                <a:ea typeface="ＭＳ Ｐゴシック" charset="0"/>
              </a:rPr>
              <a:t>ABK (</a:t>
            </a:r>
            <a:r>
              <a:rPr lang="en-US" sz="2400" dirty="0" err="1">
                <a:latin typeface="Calibri" charset="0"/>
                <a:ea typeface="ＭＳ Ｐゴシック" charset="0"/>
              </a:rPr>
              <a:t>Abisko</a:t>
            </a:r>
            <a:r>
              <a:rPr lang="en-US" sz="2400" dirty="0">
                <a:latin typeface="Calibri" charset="0"/>
                <a:ea typeface="ＭＳ Ｐゴシック" charset="0"/>
              </a:rPr>
              <a:t>) for 2011 event</a:t>
            </a:r>
          </a:p>
          <a:p>
            <a:pPr lvl="1"/>
            <a:r>
              <a:rPr lang="en-US" sz="2400" dirty="0">
                <a:latin typeface="Calibri" charset="0"/>
                <a:ea typeface="ＭＳ Ｐゴシック" charset="0"/>
              </a:rPr>
              <a:t>PBQ (Poste de la </a:t>
            </a:r>
            <a:r>
              <a:rPr lang="en-US" sz="2400" dirty="0" err="1">
                <a:latin typeface="Calibri" charset="0"/>
                <a:ea typeface="ＭＳ Ｐゴシック" charset="0"/>
              </a:rPr>
              <a:t>Baleine</a:t>
            </a:r>
            <a:r>
              <a:rPr lang="en-US" sz="2400" dirty="0">
                <a:latin typeface="Calibri" charset="0"/>
                <a:ea typeface="ＭＳ Ｐゴシック" charset="0"/>
              </a:rPr>
              <a:t>) for 2010, 2011 events.</a:t>
            </a:r>
            <a:br>
              <a:rPr lang="en-US" sz="2400" dirty="0">
                <a:latin typeface="Calibri" charset="0"/>
                <a:ea typeface="ＭＳ Ｐゴシック" charset="0"/>
              </a:rPr>
            </a:br>
            <a:r>
              <a:rPr lang="en-US" sz="2400" dirty="0">
                <a:latin typeface="Calibri" charset="0"/>
                <a:ea typeface="ＭＳ Ｐゴシック" charset="0"/>
              </a:rPr>
              <a:t>Was replaced by nearby SNK (</a:t>
            </a:r>
            <a:r>
              <a:rPr lang="en-US" sz="2400" dirty="0" err="1">
                <a:latin typeface="Calibri" charset="0"/>
                <a:ea typeface="ＭＳ Ｐゴシック" charset="0"/>
              </a:rPr>
              <a:t>Sanikiluaq</a:t>
            </a:r>
            <a:r>
              <a:rPr lang="en-US" sz="2400" dirty="0">
                <a:latin typeface="Calibri" charset="0"/>
                <a:ea typeface="ＭＳ Ｐゴシック" charset="0"/>
              </a:rPr>
              <a:t>)</a:t>
            </a:r>
            <a:r>
              <a:rPr lang="en-US" sz="2400" b="1" dirty="0">
                <a:latin typeface="Calibri" charset="0"/>
                <a:ea typeface="ＭＳ Ｐゴシック" charset="0"/>
              </a:rPr>
              <a:t> </a:t>
            </a:r>
            <a:r>
              <a:rPr lang="en-US" sz="2400" dirty="0">
                <a:latin typeface="Calibri" charset="0"/>
                <a:ea typeface="ＭＳ Ｐゴシック" charset="0"/>
              </a:rPr>
              <a:t>in 2009.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0560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-144463"/>
            <a:ext cx="8229600" cy="1143001"/>
          </a:xfrm>
        </p:spPr>
        <p:txBody>
          <a:bodyPr/>
          <a:lstStyle/>
          <a:p>
            <a:r>
              <a:rPr lang="en-US" b="1">
                <a:latin typeface="Helvetica Neue" charset="0"/>
                <a:ea typeface="ＭＳ Ｐゴシック" charset="0"/>
                <a:cs typeface="Helvetica Neue" charset="0"/>
              </a:rPr>
              <a:t>Events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76213" y="1154113"/>
            <a:ext cx="8967787" cy="5127625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Events from GEM 2008-2009 study:</a:t>
            </a:r>
          </a:p>
          <a:p>
            <a:pPr lvl="1">
              <a:buFont typeface="Arial" charset="0"/>
              <a:buNone/>
            </a:pPr>
            <a:r>
              <a:rPr lang="en-US" sz="2400">
                <a:latin typeface="Calibri" charset="0"/>
                <a:ea typeface="ＭＳ Ｐゴシック" charset="0"/>
              </a:rPr>
              <a:t>2003/10/29 06:00 – 2003/10/30 06:00</a:t>
            </a:r>
            <a:br>
              <a:rPr lang="en-US" sz="2400">
                <a:latin typeface="Calibri" charset="0"/>
                <a:ea typeface="ＭＳ Ｐゴシック" charset="0"/>
              </a:rPr>
            </a:br>
            <a:r>
              <a:rPr lang="en-US" sz="2400">
                <a:latin typeface="Calibri" charset="0"/>
                <a:ea typeface="ＭＳ Ｐゴシック" charset="0"/>
              </a:rPr>
              <a:t> 	(DST=-353 nT,         KP=9, part of </a:t>
            </a:r>
            <a:r>
              <a:rPr lang="ja-JP" altLang="en-US" sz="2400">
                <a:latin typeface="Calibri" charset="0"/>
                <a:ea typeface="ＭＳ Ｐゴシック" charset="0"/>
              </a:rPr>
              <a:t>“</a:t>
            </a:r>
            <a:r>
              <a:rPr lang="en-US" sz="2400">
                <a:latin typeface="Calibri" charset="0"/>
                <a:ea typeface="ＭＳ Ｐゴシック" charset="0"/>
              </a:rPr>
              <a:t>Halloween Storm</a:t>
            </a:r>
            <a:r>
              <a:rPr lang="ja-JP" altLang="en-US" sz="2400">
                <a:latin typeface="Calibri" charset="0"/>
                <a:ea typeface="ＭＳ Ｐゴシック" charset="0"/>
              </a:rPr>
              <a:t>”</a:t>
            </a:r>
            <a:r>
              <a:rPr lang="en-US" sz="2400">
                <a:latin typeface="Calibri" charset="0"/>
                <a:ea typeface="ＭＳ Ｐゴシック" charset="0"/>
              </a:rPr>
              <a:t>)</a:t>
            </a:r>
          </a:p>
          <a:p>
            <a:pPr lvl="1">
              <a:buFont typeface="Arial" charset="0"/>
              <a:buNone/>
            </a:pPr>
            <a:r>
              <a:rPr lang="en-US" sz="2400">
                <a:latin typeface="Calibri" charset="0"/>
                <a:ea typeface="ＭＳ Ｐゴシック" charset="0"/>
              </a:rPr>
              <a:t>2006/12/14 12:00– 2006/12/16 00:00</a:t>
            </a:r>
            <a:br>
              <a:rPr lang="en-US" sz="2400">
                <a:latin typeface="Calibri" charset="0"/>
                <a:ea typeface="ＭＳ Ｐゴシック" charset="0"/>
              </a:rPr>
            </a:br>
            <a:r>
              <a:rPr lang="en-US" sz="2400">
                <a:latin typeface="Calibri" charset="0"/>
                <a:ea typeface="ＭＳ Ｐゴシック" charset="0"/>
              </a:rPr>
              <a:t>  	(DST=-162 nT, 		KP=8+, </a:t>
            </a:r>
            <a:r>
              <a:rPr lang="ja-JP" altLang="en-US" sz="2400">
                <a:latin typeface="Calibri" charset="0"/>
                <a:ea typeface="ＭＳ Ｐゴシック" charset="0"/>
              </a:rPr>
              <a:t>“</a:t>
            </a:r>
            <a:r>
              <a:rPr lang="en-US" sz="2400">
                <a:latin typeface="Calibri" charset="0"/>
                <a:ea typeface="ＭＳ Ｐゴシック" charset="0"/>
              </a:rPr>
              <a:t>AGU storm</a:t>
            </a:r>
            <a:r>
              <a:rPr lang="ja-JP" altLang="en-US" sz="2400">
                <a:latin typeface="Calibri" charset="0"/>
                <a:ea typeface="ＭＳ Ｐゴシック" charset="0"/>
              </a:rPr>
              <a:t>”</a:t>
            </a:r>
            <a:r>
              <a:rPr lang="en-US" sz="2400">
                <a:latin typeface="Calibri" charset="0"/>
                <a:ea typeface="ＭＳ Ｐゴシック" charset="0"/>
              </a:rPr>
              <a:t>) </a:t>
            </a:r>
          </a:p>
          <a:p>
            <a:pPr lvl="1">
              <a:buFont typeface="Arial" charset="0"/>
              <a:buNone/>
            </a:pPr>
            <a:r>
              <a:rPr lang="en-US" sz="2400">
                <a:latin typeface="Calibri" charset="0"/>
                <a:ea typeface="ＭＳ Ｐゴシック" charset="0"/>
              </a:rPr>
              <a:t>2001/08/30 00:00 – 2001/09/01 00:00 	(DST=  -40 nT, KP=4)</a:t>
            </a:r>
          </a:p>
          <a:p>
            <a:pPr lvl="1">
              <a:buFont typeface="Arial" charset="0"/>
              <a:buNone/>
            </a:pPr>
            <a:r>
              <a:rPr lang="en-US" sz="2400">
                <a:latin typeface="Calibri" charset="0"/>
                <a:ea typeface="ＭＳ Ｐゴシック" charset="0"/>
              </a:rPr>
              <a:t>2005/08/30 09:30 – 2005/09/01 12:00	(DST=-122 nT, KP=7)</a:t>
            </a:r>
            <a:br>
              <a:rPr lang="en-US" sz="2400">
                <a:latin typeface="Calibri" charset="0"/>
                <a:ea typeface="ＭＳ Ｐゴシック" charset="0"/>
              </a:rPr>
            </a:br>
            <a:endParaRPr lang="en-US" sz="2400">
              <a:latin typeface="Calibri" charset="0"/>
              <a:ea typeface="ＭＳ Ｐゴシック" charset="0"/>
            </a:endParaRP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New events selected for this study:</a:t>
            </a:r>
          </a:p>
          <a:p>
            <a:pPr lvl="1">
              <a:buFont typeface="Arial" charset="0"/>
              <a:buNone/>
            </a:pPr>
            <a:r>
              <a:rPr lang="en-US" sz="2400">
                <a:latin typeface="Calibri" charset="0"/>
                <a:ea typeface="ＭＳ Ｐゴシック" charset="0"/>
              </a:rPr>
              <a:t>2010/04/05 00:00 – 2010/04/06 09:00	(DST=  -67 nT, KP=8-)</a:t>
            </a:r>
          </a:p>
          <a:p>
            <a:pPr lvl="1">
              <a:buFont typeface="Arial" charset="0"/>
              <a:buNone/>
            </a:pPr>
            <a:r>
              <a:rPr lang="en-US" sz="2400">
                <a:latin typeface="Calibri" charset="0"/>
                <a:ea typeface="ＭＳ Ｐゴシック" charset="0"/>
              </a:rPr>
              <a:t>2011/08/05 09:00 – 2011/08/06 09:00	(DST=-113 nT, KP=8-)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8682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33363"/>
            <a:ext cx="8229600" cy="604837"/>
          </a:xfrm>
        </p:spPr>
        <p:txBody>
          <a:bodyPr>
            <a:normAutofit fontScale="90000"/>
          </a:bodyPr>
          <a:lstStyle/>
          <a:p>
            <a:r>
              <a:rPr lang="en-US" sz="4000" b="1">
                <a:latin typeface="Helvetica Neue" charset="0"/>
                <a:ea typeface="ＭＳ Ｐゴシック" charset="0"/>
                <a:cs typeface="Helvetica Neue" charset="0"/>
              </a:rPr>
              <a:t>Model runs</a:t>
            </a:r>
          </a:p>
        </p:txBody>
      </p:sp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377825" y="1295400"/>
            <a:ext cx="8475663" cy="5416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dirty="0"/>
              <a:t>Magnetosphere MHD:</a:t>
            </a:r>
          </a:p>
          <a:p>
            <a:pPr eaLnBrk="1" hangingPunct="1"/>
            <a:r>
              <a:rPr lang="en-US" sz="1800" b="1" dirty="0">
                <a:solidFill>
                  <a:srgbClr val="FF0000"/>
                </a:solidFill>
              </a:rPr>
              <a:t>9_SWMF</a:t>
            </a:r>
            <a:r>
              <a:rPr lang="en-US" sz="1800" dirty="0"/>
              <a:t>: real time setup with 1M cells and RCM inner magnetosphere</a:t>
            </a:r>
            <a:br>
              <a:rPr lang="en-US" sz="1800" dirty="0"/>
            </a:br>
            <a:r>
              <a:rPr lang="en-US" sz="1800" dirty="0"/>
              <a:t>		(version of Jan. 31, 2011)</a:t>
            </a:r>
          </a:p>
          <a:p>
            <a:pPr eaLnBrk="1" hangingPunct="1"/>
            <a:endParaRPr lang="en-US" sz="1800" b="1" dirty="0">
              <a:solidFill>
                <a:srgbClr val="008000"/>
              </a:solidFill>
            </a:endParaRPr>
          </a:p>
          <a:p>
            <a:pPr eaLnBrk="1" hangingPunct="1"/>
            <a:r>
              <a:rPr lang="en-US" sz="1800" b="1" dirty="0">
                <a:solidFill>
                  <a:srgbClr val="0000FF"/>
                </a:solidFill>
              </a:rPr>
              <a:t>4_OPENGCCM</a:t>
            </a:r>
            <a:r>
              <a:rPr lang="en-US" sz="1800" dirty="0"/>
              <a:t>: </a:t>
            </a:r>
            <a:r>
              <a:rPr lang="en-US" sz="1800" dirty="0" err="1"/>
              <a:t>OpenGGCM</a:t>
            </a:r>
            <a:r>
              <a:rPr lang="en-US" sz="1800" dirty="0"/>
              <a:t> V. 4.0 real-time setup 3.88M cells,</a:t>
            </a:r>
          </a:p>
          <a:p>
            <a:pPr eaLnBrk="1" hangingPunct="1"/>
            <a:r>
              <a:rPr lang="en-US" sz="1800" dirty="0"/>
              <a:t>		(model released, Feb. 8, 2011, with updates through Aug. 2011)</a:t>
            </a:r>
          </a:p>
          <a:p>
            <a:pPr eaLnBrk="1" hangingPunct="1"/>
            <a:endParaRPr lang="en-US" sz="1800" b="1" dirty="0">
              <a:solidFill>
                <a:srgbClr val="984807"/>
              </a:solidFill>
            </a:endParaRPr>
          </a:p>
          <a:p>
            <a:pPr eaLnBrk="1" hangingPunct="1"/>
            <a:r>
              <a:rPr lang="en-US" sz="1800" b="1" dirty="0">
                <a:solidFill>
                  <a:srgbClr val="008000"/>
                </a:solidFill>
              </a:rPr>
              <a:t>1_CMIT-LFM</a:t>
            </a:r>
            <a:r>
              <a:rPr lang="en-US" sz="1800" dirty="0"/>
              <a:t>: 53x48x64 grid, real-time setup (LTR-2_1_1, of Jan. 14, 2011)</a:t>
            </a:r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/>
              <a:t>	All magnetosphere models track changing dipole tilt.</a:t>
            </a:r>
          </a:p>
          <a:p>
            <a:pPr eaLnBrk="1" hangingPunct="1"/>
            <a:r>
              <a:rPr lang="en-US" sz="1800" dirty="0"/>
              <a:t>	Magnetosphere models designed to run in real-time on 64 processors </a:t>
            </a:r>
            <a:br>
              <a:rPr lang="en-US" sz="1800" dirty="0"/>
            </a:br>
            <a:r>
              <a:rPr lang="en-US" sz="1800" dirty="0"/>
              <a:t>	on current hardware at CCMC (2 times slower on 2008 hardware).</a:t>
            </a:r>
          </a:p>
          <a:p>
            <a:pPr eaLnBrk="1" hangingPunct="1"/>
            <a:endParaRPr lang="en-US" sz="1800" b="1" dirty="0">
              <a:solidFill>
                <a:srgbClr val="E3CF30"/>
              </a:solidFill>
            </a:endParaRPr>
          </a:p>
          <a:p>
            <a:pPr eaLnBrk="1" hangingPunct="1"/>
            <a:r>
              <a:rPr lang="en-US" sz="2000" b="1" dirty="0"/>
              <a:t>Statistical models:</a:t>
            </a:r>
          </a:p>
          <a:p>
            <a:pPr eaLnBrk="1" hangingPunct="1"/>
            <a:r>
              <a:rPr lang="en-US" sz="1800" b="1" dirty="0">
                <a:solidFill>
                  <a:srgbClr val="348071"/>
                </a:solidFill>
              </a:rPr>
              <a:t>5_WEIMER</a:t>
            </a:r>
            <a:r>
              <a:rPr lang="en-US" sz="1800" dirty="0"/>
              <a:t>: results of Weimer </a:t>
            </a:r>
            <a:r>
              <a:rPr lang="en-US" sz="1800" dirty="0" err="1"/>
              <a:t>deltaB</a:t>
            </a:r>
            <a:r>
              <a:rPr lang="en-US" sz="1800" dirty="0"/>
              <a:t> model (version of Apr. 19, 2011)</a:t>
            </a:r>
          </a:p>
          <a:p>
            <a:pPr eaLnBrk="1" hangingPunct="1"/>
            <a:endParaRPr lang="en-US" sz="1800" b="1" dirty="0">
              <a:solidFill>
                <a:srgbClr val="FF3A06"/>
              </a:solidFill>
            </a:endParaRPr>
          </a:p>
          <a:p>
            <a:pPr eaLnBrk="1" hangingPunct="1"/>
            <a:r>
              <a:rPr lang="en-US" sz="1800" b="1" dirty="0">
                <a:solidFill>
                  <a:srgbClr val="984807"/>
                </a:solidFill>
              </a:rPr>
              <a:t>3_WEIGEL</a:t>
            </a:r>
            <a:r>
              <a:rPr lang="en-US" sz="1800" dirty="0"/>
              <a:t>: </a:t>
            </a:r>
            <a:r>
              <a:rPr lang="en-US" sz="1800" dirty="0" err="1"/>
              <a:t>Weigel</a:t>
            </a:r>
            <a:r>
              <a:rPr lang="en-US" sz="1800" dirty="0"/>
              <a:t> </a:t>
            </a:r>
            <a:r>
              <a:rPr lang="en-US" sz="1800" dirty="0" err="1"/>
              <a:t>deltaB</a:t>
            </a:r>
            <a:r>
              <a:rPr lang="en-US" sz="1800" dirty="0"/>
              <a:t> model, optimized for dB/</a:t>
            </a:r>
            <a:r>
              <a:rPr lang="en-US" sz="1800" dirty="0" err="1"/>
              <a:t>dt</a:t>
            </a:r>
            <a:r>
              <a:rPr lang="en-US" sz="1800" dirty="0"/>
              <a:t> (version of Feb. 13, 2011</a:t>
            </a:r>
            <a:r>
              <a:rPr lang="en-US" sz="1800" dirty="0" smtClean="0"/>
              <a:t>)</a:t>
            </a:r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 err="1" smtClean="0">
                <a:solidFill>
                  <a:srgbClr val="FF0000"/>
                </a:solidFill>
              </a:rPr>
              <a:t>WingKP</a:t>
            </a:r>
            <a:r>
              <a:rPr lang="en-US" sz="1800" dirty="0" smtClean="0">
                <a:solidFill>
                  <a:srgbClr val="FF0000"/>
                </a:solidFill>
              </a:rPr>
              <a:t>: will be added to this list of models in the final iteration.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5899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92138" y="-41275"/>
            <a:ext cx="8229600" cy="1143000"/>
          </a:xfrm>
        </p:spPr>
        <p:txBody>
          <a:bodyPr/>
          <a:lstStyle/>
          <a:p>
            <a:r>
              <a:rPr lang="en-US" b="1">
                <a:latin typeface="Helvetica Neue" charset="0"/>
                <a:ea typeface="ＭＳ Ｐゴシック" charset="0"/>
                <a:cs typeface="Helvetica Neue" charset="0"/>
              </a:rPr>
              <a:t>Timeline data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554163"/>
            <a:ext cx="8229600" cy="4833937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Directly written by model:</a:t>
            </a:r>
          </a:p>
          <a:p>
            <a:pPr lvl="1"/>
            <a:r>
              <a:rPr lang="en-US" b="1" dirty="0">
                <a:solidFill>
                  <a:srgbClr val="000000"/>
                </a:solidFill>
                <a:latin typeface="Calibri" charset="0"/>
                <a:ea typeface="ＭＳ Ｐゴシック" charset="0"/>
              </a:rPr>
              <a:t>Weimer, </a:t>
            </a:r>
            <a:r>
              <a:rPr lang="en-US" b="1" dirty="0" err="1">
                <a:solidFill>
                  <a:srgbClr val="000000"/>
                </a:solidFill>
                <a:latin typeface="Calibri" charset="0"/>
                <a:ea typeface="ＭＳ Ｐゴシック" charset="0"/>
              </a:rPr>
              <a:t>Weigel</a:t>
            </a:r>
            <a:r>
              <a:rPr lang="en-US" dirty="0">
                <a:latin typeface="Calibri" charset="0"/>
                <a:ea typeface="ＭＳ Ｐゴシック" charset="0"/>
              </a:rPr>
              <a:t>: models</a:t>
            </a:r>
            <a:r>
              <a:rPr lang="ja-JP" altLang="en-US" dirty="0">
                <a:latin typeface="Calibri" charset="0"/>
                <a:ea typeface="ＭＳ Ｐゴシック" charset="0"/>
              </a:rPr>
              <a:t>’</a:t>
            </a:r>
            <a:r>
              <a:rPr lang="en-US" dirty="0">
                <a:latin typeface="Calibri" charset="0"/>
                <a:ea typeface="ＭＳ Ｐゴシック" charset="0"/>
              </a:rPr>
              <a:t> only output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CCMC post-processing:</a:t>
            </a:r>
          </a:p>
          <a:p>
            <a:pPr lvl="1"/>
            <a:r>
              <a:rPr lang="en-US" b="1" dirty="0">
                <a:solidFill>
                  <a:srgbClr val="000000"/>
                </a:solidFill>
                <a:latin typeface="Calibri" charset="0"/>
                <a:ea typeface="ＭＳ Ｐゴシック" charset="0"/>
              </a:rPr>
              <a:t>SWMF, CMIT-LFM, </a:t>
            </a:r>
            <a:r>
              <a:rPr lang="en-US" b="1" dirty="0" err="1">
                <a:solidFill>
                  <a:srgbClr val="000000"/>
                </a:solidFill>
                <a:latin typeface="Calibri" charset="0"/>
                <a:ea typeface="ＭＳ Ｐゴシック" charset="0"/>
              </a:rPr>
              <a:t>OpenGGCM</a:t>
            </a:r>
            <a:r>
              <a:rPr lang="en-US" dirty="0">
                <a:latin typeface="Calibri" charset="0"/>
                <a:ea typeface="ＭＳ Ｐゴシック" charset="0"/>
              </a:rPr>
              <a:t>: </a:t>
            </a:r>
          </a:p>
          <a:p>
            <a:pPr lvl="2"/>
            <a:r>
              <a:rPr lang="en-US" dirty="0" err="1">
                <a:latin typeface="Calibri" charset="0"/>
                <a:ea typeface="ＭＳ Ｐゴシック" charset="0"/>
              </a:rPr>
              <a:t>Biot-Savart</a:t>
            </a:r>
            <a:r>
              <a:rPr lang="en-US" dirty="0">
                <a:latin typeface="Calibri" charset="0"/>
                <a:ea typeface="ＭＳ Ｐゴシック" charset="0"/>
              </a:rPr>
              <a:t> integration over</a:t>
            </a:r>
          </a:p>
          <a:p>
            <a:pPr lvl="3"/>
            <a:r>
              <a:rPr lang="en-US" dirty="0">
                <a:latin typeface="Calibri" charset="0"/>
                <a:ea typeface="ＭＳ Ｐゴシック" charset="0"/>
              </a:rPr>
              <a:t>magnetosphere currents,</a:t>
            </a:r>
          </a:p>
          <a:p>
            <a:pPr lvl="3"/>
            <a:r>
              <a:rPr lang="en-US" dirty="0">
                <a:latin typeface="Calibri" charset="0"/>
                <a:ea typeface="ＭＳ Ｐゴシック" charset="0"/>
              </a:rPr>
              <a:t>field-aligned currents (FAC) between magnetosphere and ionosphere along dipole field lines,</a:t>
            </a:r>
          </a:p>
          <a:p>
            <a:pPr lvl="3"/>
            <a:r>
              <a:rPr lang="en-US" dirty="0">
                <a:latin typeface="Calibri" charset="0"/>
                <a:ea typeface="ＭＳ Ｐゴシック" charset="0"/>
              </a:rPr>
              <a:t>ionosphere currents (from electrodynamics outputs).</a:t>
            </a:r>
          </a:p>
          <a:p>
            <a:pPr lvl="2">
              <a:buFont typeface="Arial" charset="0"/>
              <a:buNone/>
            </a:pPr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736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3013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Since the initial presentation of this work at the mini-GEM workshop we have refined the analysis</a:t>
            </a:r>
          </a:p>
          <a:p>
            <a:r>
              <a:rPr lang="en-US" dirty="0" smtClean="0"/>
              <a:t>Significant changes:</a:t>
            </a:r>
          </a:p>
          <a:p>
            <a:pPr lvl="1"/>
            <a:r>
              <a:rPr lang="en-US" dirty="0" smtClean="0"/>
              <a:t>Issues identified in the model execution of </a:t>
            </a:r>
            <a:r>
              <a:rPr lang="en-US" dirty="0" err="1" smtClean="0"/>
              <a:t>OpenGGCM</a:t>
            </a:r>
            <a:r>
              <a:rPr lang="en-US" dirty="0" smtClean="0"/>
              <a:t> during the dB/</a:t>
            </a:r>
            <a:r>
              <a:rPr lang="en-US" dirty="0" err="1" smtClean="0"/>
              <a:t>dt</a:t>
            </a:r>
            <a:r>
              <a:rPr lang="en-US" dirty="0" smtClean="0"/>
              <a:t> validation study meant all </a:t>
            </a:r>
            <a:r>
              <a:rPr lang="en-US" dirty="0" err="1" smtClean="0"/>
              <a:t>OpenGGCM</a:t>
            </a:r>
            <a:r>
              <a:rPr lang="en-US" dirty="0" smtClean="0"/>
              <a:t> cases were rerun. Resulted in major improvement in model performance in metric study.</a:t>
            </a:r>
          </a:p>
          <a:p>
            <a:pPr lvl="1"/>
            <a:r>
              <a:rPr lang="en-US" dirty="0" smtClean="0"/>
              <a:t>The LFM cases were reanalyzed with the full magnetic field information. Resulted in modest change to model performance in metric study.</a:t>
            </a:r>
            <a:endParaRPr lang="en-US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Analysis of </a:t>
            </a:r>
            <a:r>
              <a:rPr lang="en-US" dirty="0" err="1" smtClean="0">
                <a:latin typeface="Calibri"/>
                <a:cs typeface="Calibri"/>
              </a:rPr>
              <a:t>Weigel</a:t>
            </a:r>
            <a:r>
              <a:rPr lang="en-US" dirty="0" smtClean="0">
                <a:latin typeface="Calibri"/>
                <a:cs typeface="Calibri"/>
              </a:rPr>
              <a:t> model was missing one magnetometer for two events. Has been corrected in current skill scores. 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Some minor errors in skill score calculations were corrected. </a:t>
            </a:r>
            <a:endParaRPr lang="en-US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 lvl="1"/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WingKp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 is in the process of being added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7218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375"/>
            <a:ext cx="5732379" cy="1143000"/>
          </a:xfrm>
        </p:spPr>
        <p:txBody>
          <a:bodyPr/>
          <a:lstStyle/>
          <a:p>
            <a:r>
              <a:rPr lang="en-US" dirty="0" smtClean="0"/>
              <a:t>Visualization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7119" y="1137999"/>
            <a:ext cx="47150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Data-Model </a:t>
            </a:r>
            <a:r>
              <a:rPr lang="en-US" dirty="0"/>
              <a:t>C</a:t>
            </a:r>
            <a:r>
              <a:rPr lang="en-US" dirty="0" smtClean="0"/>
              <a:t>omparisons of K-Values at YKC</a:t>
            </a:r>
          </a:p>
          <a:p>
            <a:r>
              <a:rPr lang="en-US" dirty="0"/>
              <a:t>	</a:t>
            </a:r>
            <a:r>
              <a:rPr lang="en-US" dirty="0" smtClean="0"/>
              <a:t>- Data is solid, Model is dashed</a:t>
            </a:r>
          </a:p>
          <a:p>
            <a:r>
              <a:rPr lang="en-US" dirty="0"/>
              <a:t>	</a:t>
            </a:r>
            <a:r>
              <a:rPr lang="en-US" dirty="0" smtClean="0"/>
              <a:t>- Preliminary plots are available on the web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869044" y="48313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SWMF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56670" y="2481789"/>
            <a:ext cx="1306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OpenGGCM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832136" y="4616116"/>
            <a:ext cx="103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LFM-MIX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67449" y="2481789"/>
            <a:ext cx="83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Weigel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67449" y="4431450"/>
            <a:ext cx="937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Weimer</a:t>
            </a:r>
            <a:endParaRPr lang="en-US" dirty="0"/>
          </a:p>
        </p:txBody>
      </p:sp>
      <p:pic>
        <p:nvPicPr>
          <p:cNvPr id="3" name="Picture 2" descr="idl_6661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20434" b="13815"/>
          <a:stretch/>
        </p:blipFill>
        <p:spPr>
          <a:xfrm>
            <a:off x="5139415" y="195789"/>
            <a:ext cx="3865092" cy="1970176"/>
          </a:xfrm>
          <a:prstGeom prst="rect">
            <a:avLst/>
          </a:prstGeom>
        </p:spPr>
      </p:pic>
      <p:pic>
        <p:nvPicPr>
          <p:cNvPr id="18" name="Picture 17" descr="idl_8491.ep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20159" b="14690"/>
          <a:stretch/>
        </p:blipFill>
        <p:spPr>
          <a:xfrm>
            <a:off x="280737" y="2165965"/>
            <a:ext cx="3878464" cy="1950182"/>
          </a:xfrm>
          <a:prstGeom prst="rect">
            <a:avLst/>
          </a:prstGeom>
        </p:spPr>
      </p:pic>
      <p:pic>
        <p:nvPicPr>
          <p:cNvPr id="19" name="Picture 18" descr="idl_9176.eps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20159"/>
          <a:stretch/>
        </p:blipFill>
        <p:spPr>
          <a:xfrm>
            <a:off x="280737" y="4269987"/>
            <a:ext cx="3878464" cy="2286000"/>
          </a:xfrm>
          <a:prstGeom prst="rect">
            <a:avLst/>
          </a:prstGeom>
        </p:spPr>
      </p:pic>
      <p:pic>
        <p:nvPicPr>
          <p:cNvPr id="5" name="Picture 4" descr="idl_4415.eps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6571" r="20702" b="16661"/>
          <a:stretch/>
        </p:blipFill>
        <p:spPr>
          <a:xfrm>
            <a:off x="5434851" y="2197680"/>
            <a:ext cx="3569656" cy="1924950"/>
          </a:xfrm>
          <a:prstGeom prst="rect">
            <a:avLst/>
          </a:prstGeom>
        </p:spPr>
      </p:pic>
      <p:pic>
        <p:nvPicPr>
          <p:cNvPr id="6" name="Picture 5" descr="idl_9844.eps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6123" r="20254"/>
          <a:stretch/>
        </p:blipFill>
        <p:spPr>
          <a:xfrm>
            <a:off x="5434851" y="4269987"/>
            <a:ext cx="3572980" cy="2326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42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High Latitude Stations</a:t>
            </a:r>
            <a:br>
              <a:rPr lang="en-US" dirty="0" smtClean="0"/>
            </a:br>
            <a:r>
              <a:rPr lang="en-US" dirty="0" smtClean="0"/>
              <a:t>Threshold K=6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59679271"/>
              </p:ext>
            </p:extLst>
          </p:nvPr>
        </p:nvGraphicFramePr>
        <p:xfrm>
          <a:off x="104744" y="1600200"/>
          <a:ext cx="8838729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322"/>
                <a:gridCol w="1129309"/>
                <a:gridCol w="1141151"/>
                <a:gridCol w="1027122"/>
                <a:gridCol w="1430459"/>
                <a:gridCol w="1306235"/>
                <a:gridCol w="114813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No</a:t>
                      </a:r>
                      <a:r>
                        <a:rPr lang="en-US" baseline="0" dirty="0" smtClean="0"/>
                        <a:t>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Hits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False 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Misses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No Hit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SWMF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SWMF,a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OpenGGCM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LFM-MIX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WEIGEL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3695" y="4719731"/>
            <a:ext cx="853310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Definitions: </a:t>
            </a:r>
          </a:p>
          <a:p>
            <a:r>
              <a:rPr lang="en-US" dirty="0" smtClean="0"/>
              <a:t>N Event        – Number of cases where observation exceeded threshold</a:t>
            </a:r>
          </a:p>
          <a:p>
            <a:r>
              <a:rPr lang="en-US" dirty="0" smtClean="0"/>
              <a:t>N No Event  – Number of cases where observation did NOT exceed threshold</a:t>
            </a:r>
          </a:p>
          <a:p>
            <a:r>
              <a:rPr lang="en-US" dirty="0" smtClean="0"/>
              <a:t>N Hits           – Number of cases where model and observation exceed threshold</a:t>
            </a:r>
          </a:p>
          <a:p>
            <a:r>
              <a:rPr lang="en-US" dirty="0" smtClean="0"/>
              <a:t>N False Hits – Number of cases where model exceeded threshold but observation did not</a:t>
            </a:r>
          </a:p>
          <a:p>
            <a:r>
              <a:rPr lang="en-US" dirty="0" smtClean="0"/>
              <a:t>N Misses      – Number of cases where observation exceeded threshold but model did not</a:t>
            </a:r>
          </a:p>
          <a:p>
            <a:r>
              <a:rPr lang="en-US" dirty="0" smtClean="0"/>
              <a:t>N No Hit       – Number of cases where neither model nor observation exceeded threshold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1129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5226</TotalTime>
  <Words>2016</Words>
  <Application>Microsoft Macintosh PowerPoint</Application>
  <PresentationFormat>On-screen Show (4:3)</PresentationFormat>
  <Paragraphs>472</Paragraphs>
  <Slides>19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Geospace Model Validation  Phase II K-Values</vt:lpstr>
      <vt:lpstr>Motivation and Approach</vt:lpstr>
      <vt:lpstr>Magnetometer stations</vt:lpstr>
      <vt:lpstr>Events</vt:lpstr>
      <vt:lpstr>Model runs</vt:lpstr>
      <vt:lpstr>Timeline data</vt:lpstr>
      <vt:lpstr>Summary of Changes</vt:lpstr>
      <vt:lpstr>Visualization</vt:lpstr>
      <vt:lpstr>All High Latitude Stations Threshold K=6</vt:lpstr>
      <vt:lpstr>All Mid Latitude Stations Threshold K=6</vt:lpstr>
      <vt:lpstr>All High Latitude Stations Threshold K=8</vt:lpstr>
      <vt:lpstr>All Mid Latitude Stations Threshold K=8</vt:lpstr>
      <vt:lpstr>Skill Scores: All High Latitude Stations</vt:lpstr>
      <vt:lpstr>Skill Scores: All Mid Latitude Stations</vt:lpstr>
      <vt:lpstr>Another Approach Regional K Distribution Metric</vt:lpstr>
      <vt:lpstr>Slide 16</vt:lpstr>
      <vt:lpstr>Slide 17</vt:lpstr>
      <vt:lpstr>Slide 18</vt:lpstr>
      <vt:lpstr>Next Steps/Discussion</vt:lpstr>
    </vt:vector>
  </TitlesOfParts>
  <Company>NASA/GSFC</Company>
  <LinksUpToDate>false</LinksUpToDate>
  <SharedDoc>false</SharedDoc>
  <HyperlinksChanged>false</HyperlinksChanged>
  <AppVersion>12.0001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Glocer</dc:creator>
  <cp:lastModifiedBy>Anna Chulaki</cp:lastModifiedBy>
  <cp:revision>52</cp:revision>
  <dcterms:created xsi:type="dcterms:W3CDTF">2013-08-05T19:02:11Z</dcterms:created>
  <dcterms:modified xsi:type="dcterms:W3CDTF">2013-08-05T19:02:21Z</dcterms:modified>
</cp:coreProperties>
</file>